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527" r:id="rId2"/>
    <p:sldId id="555" r:id="rId3"/>
    <p:sldId id="556" r:id="rId4"/>
    <p:sldId id="557" r:id="rId5"/>
    <p:sldId id="558" r:id="rId6"/>
    <p:sldId id="530" r:id="rId7"/>
    <p:sldId id="517" r:id="rId8"/>
    <p:sldId id="495" r:id="rId9"/>
    <p:sldId id="513" r:id="rId10"/>
    <p:sldId id="531" r:id="rId11"/>
    <p:sldId id="483" r:id="rId12"/>
    <p:sldId id="532" r:id="rId13"/>
    <p:sldId id="519" r:id="rId14"/>
    <p:sldId id="533" r:id="rId15"/>
    <p:sldId id="534" r:id="rId16"/>
    <p:sldId id="535" r:id="rId17"/>
    <p:sldId id="536" r:id="rId18"/>
    <p:sldId id="523" r:id="rId19"/>
    <p:sldId id="537" r:id="rId20"/>
    <p:sldId id="538" r:id="rId21"/>
    <p:sldId id="539" r:id="rId22"/>
    <p:sldId id="540" r:id="rId23"/>
    <p:sldId id="541" r:id="rId24"/>
    <p:sldId id="516" r:id="rId25"/>
    <p:sldId id="542" r:id="rId26"/>
    <p:sldId id="543" r:id="rId27"/>
    <p:sldId id="494" r:id="rId28"/>
    <p:sldId id="506" r:id="rId29"/>
    <p:sldId id="411" r:id="rId30"/>
    <p:sldId id="508" r:id="rId31"/>
    <p:sldId id="498" r:id="rId32"/>
    <p:sldId id="544" r:id="rId33"/>
    <p:sldId id="545" r:id="rId34"/>
    <p:sldId id="546" r:id="rId35"/>
    <p:sldId id="547" r:id="rId36"/>
    <p:sldId id="548" r:id="rId37"/>
    <p:sldId id="549" r:id="rId38"/>
    <p:sldId id="551" r:id="rId39"/>
    <p:sldId id="552" r:id="rId40"/>
    <p:sldId id="553" r:id="rId41"/>
    <p:sldId id="554" r:id="rId42"/>
    <p:sldId id="514" r:id="rId43"/>
    <p:sldId id="256" r:id="rId44"/>
    <p:sldId id="349" r:id="rId45"/>
  </p:sldIdLst>
  <p:sldSz cx="9144000" cy="6858000" type="screen4x3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A56D892A-ED49-4C38-89F4-F715A1122C52}">
          <p14:sldIdLst>
            <p14:sldId id="527"/>
            <p14:sldId id="555"/>
            <p14:sldId id="556"/>
            <p14:sldId id="557"/>
            <p14:sldId id="558"/>
            <p14:sldId id="530"/>
            <p14:sldId id="517"/>
            <p14:sldId id="495"/>
            <p14:sldId id="513"/>
            <p14:sldId id="531"/>
            <p14:sldId id="483"/>
            <p14:sldId id="532"/>
            <p14:sldId id="519"/>
            <p14:sldId id="533"/>
            <p14:sldId id="534"/>
            <p14:sldId id="535"/>
            <p14:sldId id="536"/>
            <p14:sldId id="523"/>
            <p14:sldId id="537"/>
            <p14:sldId id="538"/>
            <p14:sldId id="539"/>
            <p14:sldId id="540"/>
            <p14:sldId id="541"/>
            <p14:sldId id="516"/>
            <p14:sldId id="542"/>
            <p14:sldId id="543"/>
            <p14:sldId id="494"/>
            <p14:sldId id="506"/>
            <p14:sldId id="411"/>
            <p14:sldId id="508"/>
            <p14:sldId id="498"/>
            <p14:sldId id="544"/>
            <p14:sldId id="545"/>
            <p14:sldId id="546"/>
            <p14:sldId id="547"/>
            <p14:sldId id="548"/>
            <p14:sldId id="549"/>
            <p14:sldId id="551"/>
            <p14:sldId id="552"/>
            <p14:sldId id="553"/>
            <p14:sldId id="554"/>
            <p14:sldId id="514"/>
            <p14:sldId id="256"/>
            <p14:sldId id="3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5238" autoAdjust="0"/>
  </p:normalViewPr>
  <p:slideViewPr>
    <p:cSldViewPr>
      <p:cViewPr varScale="1">
        <p:scale>
          <a:sx n="109" d="100"/>
          <a:sy n="109" d="100"/>
        </p:scale>
        <p:origin x="16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EDD7C4-0DAE-4B1F-BD43-5B48D3011F2E}" type="doc">
      <dgm:prSet loTypeId="urn:microsoft.com/office/officeart/2005/8/layout/process1" loCatId="process" qsTypeId="urn:microsoft.com/office/officeart/2005/8/quickstyle/simple5" qsCatId="simple" csTypeId="urn:microsoft.com/office/officeart/2005/8/colors/accent1_3" csCatId="accent1" phldr="1"/>
      <dgm:spPr/>
    </dgm:pt>
    <dgm:pt modelId="{755AA3A4-4D16-4F6A-BE59-2F4D46E01B44}">
      <dgm:prSet phldrT="[Tekst]"/>
      <dgm:spPr/>
      <dgm:t>
        <a:bodyPr/>
        <a:lstStyle/>
        <a:p>
          <a:r>
            <a:rPr lang="pl-PL" dirty="0"/>
            <a:t>05.12.2019</a:t>
          </a:r>
        </a:p>
      </dgm:t>
    </dgm:pt>
    <dgm:pt modelId="{11F66ECB-121D-4669-B958-A02AF8F92E68}" type="parTrans" cxnId="{1B397529-2268-49DE-B360-BF20DF3252BD}">
      <dgm:prSet/>
      <dgm:spPr/>
      <dgm:t>
        <a:bodyPr/>
        <a:lstStyle/>
        <a:p>
          <a:endParaRPr lang="pl-PL"/>
        </a:p>
      </dgm:t>
    </dgm:pt>
    <dgm:pt modelId="{BBECD8CE-0C45-49B2-A4B5-D5EC80158718}" type="sibTrans" cxnId="{1B397529-2268-49DE-B360-BF20DF3252BD}">
      <dgm:prSet/>
      <dgm:spPr/>
      <dgm:t>
        <a:bodyPr/>
        <a:lstStyle/>
        <a:p>
          <a:endParaRPr lang="pl-PL"/>
        </a:p>
      </dgm:t>
    </dgm:pt>
    <dgm:pt modelId="{2D471B71-F6B9-46E0-97BE-A51103746218}">
      <dgm:prSet phldrT="[Tekst]"/>
      <dgm:spPr/>
      <dgm:t>
        <a:bodyPr/>
        <a:lstStyle/>
        <a:p>
          <a:r>
            <a:rPr lang="pl-PL" dirty="0"/>
            <a:t>30.12.2019</a:t>
          </a:r>
        </a:p>
      </dgm:t>
    </dgm:pt>
    <dgm:pt modelId="{84AE3C6D-164D-484D-86EA-8721F50870B5}" type="parTrans" cxnId="{50556CFD-D391-460B-9F92-AB0152B305B2}">
      <dgm:prSet/>
      <dgm:spPr/>
      <dgm:t>
        <a:bodyPr/>
        <a:lstStyle/>
        <a:p>
          <a:endParaRPr lang="pl-PL"/>
        </a:p>
      </dgm:t>
    </dgm:pt>
    <dgm:pt modelId="{AF2B3E06-7EC0-425B-82D2-BFA1A8EAC570}" type="sibTrans" cxnId="{50556CFD-D391-460B-9F92-AB0152B305B2}">
      <dgm:prSet/>
      <dgm:spPr/>
      <dgm:t>
        <a:bodyPr/>
        <a:lstStyle/>
        <a:p>
          <a:endParaRPr lang="pl-PL"/>
        </a:p>
      </dgm:t>
    </dgm:pt>
    <dgm:pt modelId="{0D78BEE4-BC29-45CB-BB53-8EC810868521}" type="pres">
      <dgm:prSet presAssocID="{78EDD7C4-0DAE-4B1F-BD43-5B48D3011F2E}" presName="Name0" presStyleCnt="0">
        <dgm:presLayoutVars>
          <dgm:dir/>
          <dgm:resizeHandles val="exact"/>
        </dgm:presLayoutVars>
      </dgm:prSet>
      <dgm:spPr/>
    </dgm:pt>
    <dgm:pt modelId="{FCAA7513-BF8F-48DE-9639-D4D715CE1A96}" type="pres">
      <dgm:prSet presAssocID="{755AA3A4-4D16-4F6A-BE59-2F4D46E01B44}" presName="node" presStyleLbl="node1" presStyleIdx="0" presStyleCnt="2">
        <dgm:presLayoutVars>
          <dgm:bulletEnabled val="1"/>
        </dgm:presLayoutVars>
      </dgm:prSet>
      <dgm:spPr/>
    </dgm:pt>
    <dgm:pt modelId="{33314C19-E7F2-44B4-B387-16CA4BF8A599}" type="pres">
      <dgm:prSet presAssocID="{BBECD8CE-0C45-49B2-A4B5-D5EC80158718}" presName="sibTrans" presStyleLbl="sibTrans2D1" presStyleIdx="0" presStyleCnt="1"/>
      <dgm:spPr/>
    </dgm:pt>
    <dgm:pt modelId="{70A0680C-9F73-40AC-94E0-D71DFE830CE0}" type="pres">
      <dgm:prSet presAssocID="{BBECD8CE-0C45-49B2-A4B5-D5EC80158718}" presName="connectorText" presStyleLbl="sibTrans2D1" presStyleIdx="0" presStyleCnt="1"/>
      <dgm:spPr/>
    </dgm:pt>
    <dgm:pt modelId="{96BA0A9B-999C-4229-8EAC-5F4F0320A632}" type="pres">
      <dgm:prSet presAssocID="{2D471B71-F6B9-46E0-97BE-A51103746218}" presName="node" presStyleLbl="node1" presStyleIdx="1" presStyleCnt="2">
        <dgm:presLayoutVars>
          <dgm:bulletEnabled val="1"/>
        </dgm:presLayoutVars>
      </dgm:prSet>
      <dgm:spPr/>
    </dgm:pt>
  </dgm:ptLst>
  <dgm:cxnLst>
    <dgm:cxn modelId="{7F8EA812-F60D-420C-A501-F9B852ADE800}" type="presOf" srcId="{755AA3A4-4D16-4F6A-BE59-2F4D46E01B44}" destId="{FCAA7513-BF8F-48DE-9639-D4D715CE1A96}" srcOrd="0" destOrd="0" presId="urn:microsoft.com/office/officeart/2005/8/layout/process1"/>
    <dgm:cxn modelId="{FC3AB126-1AF0-4608-B297-A4A3B9639B78}" type="presOf" srcId="{78EDD7C4-0DAE-4B1F-BD43-5B48D3011F2E}" destId="{0D78BEE4-BC29-45CB-BB53-8EC810868521}" srcOrd="0" destOrd="0" presId="urn:microsoft.com/office/officeart/2005/8/layout/process1"/>
    <dgm:cxn modelId="{1B397529-2268-49DE-B360-BF20DF3252BD}" srcId="{78EDD7C4-0DAE-4B1F-BD43-5B48D3011F2E}" destId="{755AA3A4-4D16-4F6A-BE59-2F4D46E01B44}" srcOrd="0" destOrd="0" parTransId="{11F66ECB-121D-4669-B958-A02AF8F92E68}" sibTransId="{BBECD8CE-0C45-49B2-A4B5-D5EC80158718}"/>
    <dgm:cxn modelId="{C1B8CD3E-F1C9-44DC-AA00-93F845E3C813}" type="presOf" srcId="{BBECD8CE-0C45-49B2-A4B5-D5EC80158718}" destId="{70A0680C-9F73-40AC-94E0-D71DFE830CE0}" srcOrd="1" destOrd="0" presId="urn:microsoft.com/office/officeart/2005/8/layout/process1"/>
    <dgm:cxn modelId="{45215157-84A4-4230-8EFA-118D84FD02F6}" type="presOf" srcId="{BBECD8CE-0C45-49B2-A4B5-D5EC80158718}" destId="{33314C19-E7F2-44B4-B387-16CA4BF8A599}" srcOrd="0" destOrd="0" presId="urn:microsoft.com/office/officeart/2005/8/layout/process1"/>
    <dgm:cxn modelId="{BCEC51D0-F463-45A9-A161-5F07762819DD}" type="presOf" srcId="{2D471B71-F6B9-46E0-97BE-A51103746218}" destId="{96BA0A9B-999C-4229-8EAC-5F4F0320A632}" srcOrd="0" destOrd="0" presId="urn:microsoft.com/office/officeart/2005/8/layout/process1"/>
    <dgm:cxn modelId="{50556CFD-D391-460B-9F92-AB0152B305B2}" srcId="{78EDD7C4-0DAE-4B1F-BD43-5B48D3011F2E}" destId="{2D471B71-F6B9-46E0-97BE-A51103746218}" srcOrd="1" destOrd="0" parTransId="{84AE3C6D-164D-484D-86EA-8721F50870B5}" sibTransId="{AF2B3E06-7EC0-425B-82D2-BFA1A8EAC570}"/>
    <dgm:cxn modelId="{CECE5194-43C7-4B65-BB14-034A96C10C90}" type="presParOf" srcId="{0D78BEE4-BC29-45CB-BB53-8EC810868521}" destId="{FCAA7513-BF8F-48DE-9639-D4D715CE1A96}" srcOrd="0" destOrd="0" presId="urn:microsoft.com/office/officeart/2005/8/layout/process1"/>
    <dgm:cxn modelId="{8A1C60E3-35EE-4BFB-ACA7-950E5F3D4B58}" type="presParOf" srcId="{0D78BEE4-BC29-45CB-BB53-8EC810868521}" destId="{33314C19-E7F2-44B4-B387-16CA4BF8A599}" srcOrd="1" destOrd="0" presId="urn:microsoft.com/office/officeart/2005/8/layout/process1"/>
    <dgm:cxn modelId="{D712DCDA-049E-41F5-AB5E-34CE8AA652A6}" type="presParOf" srcId="{33314C19-E7F2-44B4-B387-16CA4BF8A599}" destId="{70A0680C-9F73-40AC-94E0-D71DFE830CE0}" srcOrd="0" destOrd="0" presId="urn:microsoft.com/office/officeart/2005/8/layout/process1"/>
    <dgm:cxn modelId="{00FE9FE6-D0F1-4AD4-8BFF-AAD149335A24}" type="presParOf" srcId="{0D78BEE4-BC29-45CB-BB53-8EC810868521}" destId="{96BA0A9B-999C-4229-8EAC-5F4F0320A63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A7513-BF8F-48DE-9639-D4D715CE1A96}">
      <dsp:nvSpPr>
        <dsp:cNvPr id="0" name=""/>
        <dsp:cNvSpPr/>
      </dsp:nvSpPr>
      <dsp:spPr>
        <a:xfrm>
          <a:off x="1743" y="1160451"/>
          <a:ext cx="3718960" cy="2231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5400" kern="1200" dirty="0"/>
            <a:t>05.12.2019</a:t>
          </a:r>
        </a:p>
      </dsp:txBody>
      <dsp:txXfrm>
        <a:off x="67098" y="1225806"/>
        <a:ext cx="3588250" cy="2100666"/>
      </dsp:txXfrm>
    </dsp:sp>
    <dsp:sp modelId="{33314C19-E7F2-44B4-B387-16CA4BF8A599}">
      <dsp:nvSpPr>
        <dsp:cNvPr id="0" name=""/>
        <dsp:cNvSpPr/>
      </dsp:nvSpPr>
      <dsp:spPr>
        <a:xfrm>
          <a:off x="4092599" y="1814988"/>
          <a:ext cx="788419" cy="9223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900" kern="1200"/>
        </a:p>
      </dsp:txBody>
      <dsp:txXfrm>
        <a:off x="4092599" y="1999448"/>
        <a:ext cx="551893" cy="553382"/>
      </dsp:txXfrm>
    </dsp:sp>
    <dsp:sp modelId="{96BA0A9B-999C-4229-8EAC-5F4F0320A632}">
      <dsp:nvSpPr>
        <dsp:cNvPr id="0" name=""/>
        <dsp:cNvSpPr/>
      </dsp:nvSpPr>
      <dsp:spPr>
        <a:xfrm>
          <a:off x="5208288" y="1160451"/>
          <a:ext cx="3718960" cy="2231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5400" kern="1200" dirty="0"/>
            <a:t>30.12.2019</a:t>
          </a:r>
        </a:p>
      </dsp:txBody>
      <dsp:txXfrm>
        <a:off x="5273643" y="1225806"/>
        <a:ext cx="3588250" cy="2100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587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B147FCD6-F5F3-4247-9C44-928F3FBC816B}" type="datetimeFigureOut">
              <a:rPr lang="pl-PL" smtClean="0"/>
              <a:t>30.12.2019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88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609" y="4778316"/>
            <a:ext cx="5440046" cy="3909675"/>
          </a:xfrm>
          <a:prstGeom prst="rect">
            <a:avLst/>
          </a:prstGeom>
        </p:spPr>
        <p:txBody>
          <a:bodyPr vert="horz" lIns="91458" tIns="45729" rIns="91458" bIns="45729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587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AFDB91AE-D277-40DD-B0BB-3FDA766DC5D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0326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DB91AE-D277-40DD-B0BB-3FDA766DC5D5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6456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592A4-70B7-480D-88AA-A4F6BC184DA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08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DB91AE-D277-40DD-B0BB-3FDA766DC5D5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9488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592A4-70B7-480D-88AA-A4F6BC184DA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1723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5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82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5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664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592A4-70B7-480D-88AA-A4F6BC184DA6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373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5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63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202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DB91AE-D277-40DD-B0BB-3FDA766DC5D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855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30.12.2019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692696"/>
            <a:ext cx="9144000" cy="247565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sz="6000" b="1" dirty="0"/>
              <a:t>Sprawozdanie </a:t>
            </a:r>
            <a:br>
              <a:rPr lang="pl-PL" sz="6000" b="1" dirty="0"/>
            </a:br>
            <a:r>
              <a:rPr lang="pl-PL" sz="6000" b="1" dirty="0"/>
              <a:t>międzysesyjne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9512" y="2963484"/>
            <a:ext cx="8784976" cy="1545636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  <a:p>
            <a:r>
              <a:rPr lang="pl-PL" sz="11200" b="1" dirty="0">
                <a:solidFill>
                  <a:schemeClr val="tx1"/>
                </a:solidFill>
              </a:rPr>
              <a:t>Ryszard Suliga</a:t>
            </a:r>
          </a:p>
          <a:p>
            <a:r>
              <a:rPr lang="pl-PL" sz="11200" b="1" dirty="0">
                <a:solidFill>
                  <a:schemeClr val="tx1"/>
                </a:solidFill>
              </a:rPr>
              <a:t> Burmistrz Miasta i Gminy Koniecpol </a:t>
            </a:r>
          </a:p>
          <a:p>
            <a:endParaRPr lang="pl-PL" sz="11200" b="1" dirty="0"/>
          </a:p>
          <a:p>
            <a:endParaRPr lang="pl-PL" sz="11200" b="1" dirty="0"/>
          </a:p>
          <a:p>
            <a:endParaRPr lang="pl-PL" sz="11200" b="1" dirty="0"/>
          </a:p>
          <a:p>
            <a:endParaRPr lang="pl-PL" sz="11200" b="1" dirty="0"/>
          </a:p>
          <a:p>
            <a:endParaRPr lang="pl-PL" sz="11200" b="1" dirty="0"/>
          </a:p>
          <a:p>
            <a:r>
              <a:rPr lang="pl-PL" sz="11200" b="1" dirty="0">
                <a:solidFill>
                  <a:schemeClr val="tx1"/>
                </a:solidFill>
              </a:rPr>
              <a:t>Koniecpol, 30 grudnia 2019 r.</a:t>
            </a:r>
            <a:endParaRPr lang="pl-PL" sz="11200" dirty="0">
              <a:solidFill>
                <a:schemeClr val="tx1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8FD4B93-58DC-48C3-8F09-5FDA9FBD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204" y="692696"/>
            <a:ext cx="1780796" cy="206592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83" y="3736302"/>
            <a:ext cx="9144000" cy="2300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2984EE-CE30-43DB-B674-2F43DE35E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3730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Termomodernizacja Szkoły Podstawowej nr 2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4303406-E29A-4129-BD6B-C58D3D2DA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45" y="1268760"/>
            <a:ext cx="8957587" cy="4857403"/>
          </a:xfrm>
        </p:spPr>
        <p:txBody>
          <a:bodyPr/>
          <a:lstStyle/>
          <a:p>
            <a:pPr marL="0" indent="0">
              <a:buNone/>
            </a:pPr>
            <a:r>
              <a:rPr lang="pl-PL" b="1" dirty="0"/>
              <a:t>Zakończenie termomodernizacji i zastosowanie odnawialnych źródeł ciepła w obiekcie Szkoły Podstawowej nr 2.</a:t>
            </a:r>
            <a:br>
              <a:rPr lang="pl-PL" b="1" dirty="0"/>
            </a:br>
            <a:r>
              <a:rPr lang="pl-PL" b="1" dirty="0"/>
              <a:t>Zagospodarowanie terenów zielonych wokół szkoły</a:t>
            </a:r>
            <a:r>
              <a:rPr lang="pl-PL" dirty="0"/>
              <a:t>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 descr="Nowy rok szkolny w odnowionym budynku. Oszczędność energii w obiektach oświatowych dzięki wsparciu Unii Europejskiej">
            <a:extLst>
              <a:ext uri="{FF2B5EF4-FFF2-40B4-BE49-F238E27FC236}">
                <a16:creationId xmlns:a16="http://schemas.microsoft.com/office/drawing/2014/main" id="{190317CD-790F-4EA6-9990-A0AD4D35E6D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" y="3386943"/>
            <a:ext cx="3210369" cy="2122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A556A1E-DA18-454C-9EE9-F55E7AD46ADB}"/>
              </a:ext>
            </a:extLst>
          </p:cNvPr>
          <p:cNvPicPr/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096619" y="3246810"/>
            <a:ext cx="3312367" cy="213928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55E87B5-B474-4CB0-A0E7-3BD9550852EA}"/>
              </a:ext>
            </a:extLst>
          </p:cNvPr>
          <p:cNvPicPr/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534808" y="3212975"/>
            <a:ext cx="2627784" cy="363367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C2201A4-0201-469E-86A9-E04E1C59FDE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984591"/>
            <a:ext cx="3192780" cy="187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82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A92409-6CC1-4167-B91C-E0D2B1083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b="1" dirty="0"/>
            </a:br>
            <a:r>
              <a:rPr lang="pl-PL" b="1" dirty="0"/>
              <a:t>Kolejny etap budowy kanalizacji sanitarnej i deszczowej w dzielnicy Słowik</a:t>
            </a:r>
            <a:br>
              <a:rPr lang="pl-PL" b="1" dirty="0"/>
            </a:br>
            <a:endParaRPr lang="pl-PL" b="1" dirty="0">
              <a:solidFill>
                <a:srgbClr val="002060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5D2B79B-2EAF-4735-B445-CF815C92C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8575" y="994560"/>
            <a:ext cx="9144000" cy="257432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pl-PL" sz="2800" b="1" dirty="0"/>
          </a:p>
          <a:p>
            <a:pPr marL="0" indent="0">
              <a:buNone/>
            </a:pPr>
            <a:r>
              <a:rPr lang="pl-PL" b="1" dirty="0"/>
              <a:t>Rozstrzygnięto postępowanie przetargowe i w dniu </a:t>
            </a:r>
            <a:br>
              <a:rPr lang="pl-PL" b="1" dirty="0"/>
            </a:br>
            <a:r>
              <a:rPr lang="pl-PL" b="1" dirty="0"/>
              <a:t>5 grudnia podpisano umowę z wykonawcą robót, który przystępuje do robót.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1072DD0D-589E-4B31-8FAA-5E2D25BA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51" y="4272745"/>
            <a:ext cx="4536504" cy="63010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C3601E4-9567-442D-84E1-397654C5C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" y="3568880"/>
            <a:ext cx="4295326" cy="328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3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D19F95-253F-436B-A6CA-452771B49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8840"/>
            <a:ext cx="9144000" cy="216024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SIEĆ DROGOWA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7D81B6D-FC13-4169-914E-15367233ED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861048"/>
            <a:ext cx="2517676" cy="307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002060"/>
                </a:solidFill>
              </a:rPr>
              <a:t>Zakończona przebudowę ulicy Kolejowej</a:t>
            </a:r>
            <a:br>
              <a:rPr lang="pl-PL" b="1" dirty="0">
                <a:solidFill>
                  <a:srgbClr val="002060"/>
                </a:solidFill>
              </a:rPr>
            </a:br>
            <a:r>
              <a:rPr lang="pl-PL" b="1" dirty="0">
                <a:solidFill>
                  <a:srgbClr val="002060"/>
                </a:solidFill>
              </a:rPr>
              <a:t> i budowę oświetlenia w tym rejonie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502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pl-PL" sz="3400" b="1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0E2EE8F-4347-4B4C-AF11-492FB110373C}"/>
              </a:ext>
            </a:extLst>
          </p:cNvPr>
          <p:cNvSpPr/>
          <p:nvPr/>
        </p:nvSpPr>
        <p:spPr>
          <a:xfrm>
            <a:off x="-1" y="1196752"/>
            <a:ext cx="9109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/>
              <a:t>W tym samym rejonie na ulicach: Kolejowej, Zamkowej i </a:t>
            </a:r>
            <a:r>
              <a:rPr lang="pl-PL" sz="3200" b="1" dirty="0" err="1"/>
              <a:t>Tarchalskiego</a:t>
            </a:r>
            <a:r>
              <a:rPr lang="pl-PL" sz="3200" b="1" dirty="0"/>
              <a:t> zrealizowano budowę oświetlenia ulicznego.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482B024-6D81-411A-98CD-F95B8EB824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056"/>
            <a:ext cx="3419872" cy="292494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40CD7EE9-2E33-417F-85F6-D165E1F138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4139952" cy="173507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3AA22BE-7388-49EB-A472-C64CABC0C5F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773" y="2221051"/>
            <a:ext cx="3748325" cy="2415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A397BAD-3153-4002-9C87-F3DA34F9434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636948"/>
            <a:ext cx="4248472" cy="22100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507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3F0F63-036B-48D9-A712-239B8D879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14399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b="1" dirty="0"/>
              <a:t>Budowa ul. Wiejskiej w Radoszewnicy</a:t>
            </a:r>
          </a:p>
        </p:txBody>
      </p:sp>
      <p:pic>
        <p:nvPicPr>
          <p:cNvPr id="4" name="Symbol zastępczy zawartości 3" descr="Inwestycja w Radoszewnicy zmierza ku końcowi">
            <a:extLst>
              <a:ext uri="{FF2B5EF4-FFF2-40B4-BE49-F238E27FC236}">
                <a16:creationId xmlns:a16="http://schemas.microsoft.com/office/drawing/2014/main" id="{7F37A24C-36D8-4374-A331-A1FA81D0B0AA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2060848"/>
            <a:ext cx="4495801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AA4538B4-BE81-49B3-A7F6-4A7C13A143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5800" y="1412776"/>
            <a:ext cx="4648199" cy="54452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l-PL" sz="1600" b="1" dirty="0"/>
              <a:t>W sierpniu zakończono budowę ulicy Wiejskiej w Radoszewnicy.</a:t>
            </a:r>
            <a:br>
              <a:rPr lang="pl-PL" sz="1600" b="1" dirty="0"/>
            </a:br>
            <a:r>
              <a:rPr lang="pl-PL" sz="1600" b="1" dirty="0"/>
              <a:t> Zakres rzeczowy  zadania obejmował m.in. przebudowę nawierzchni jezdni o szerokości 5,0 m wraz z mechanicznym  profilowaniem podłoża pod warstwy konstrukcyjne jezdni, wykonanie obustronnych poboczy o  szerokości 0,75 m z kruszywa łamanego, wykonanie oznakowania pionowego, regulację pionową studzienek dla zaworów wodociągowych.</a:t>
            </a:r>
          </a:p>
          <a:p>
            <a:pPr marL="0" indent="0" algn="just">
              <a:buNone/>
            </a:pPr>
            <a:r>
              <a:rPr lang="pl-PL" sz="1600" b="1" dirty="0"/>
              <a:t>Na budowę ulicy Wiejskiej Gmina otrzymała dotację w ramach Programu Rozwoju Obszarów Wiejskich na lata 2014-2020, działania o nazwie „Podstawowe usługi i odnowa wsi na obszarach wiejskich”, poddziałania: „Wsparcie inwestycji związanych</a:t>
            </a:r>
            <a:br>
              <a:rPr lang="pl-PL" sz="1600" b="1" dirty="0"/>
            </a:br>
            <a:r>
              <a:rPr lang="pl-PL" sz="1600" b="1" dirty="0"/>
              <a:t>z tworzeniem, ulepszaniem lub rozbudową wszystkich rodzajów małej infrastruktury”.</a:t>
            </a:r>
          </a:p>
        </p:txBody>
      </p:sp>
    </p:spTree>
    <p:extLst>
      <p:ext uri="{BB962C8B-B14F-4D97-AF65-F5344CB8AC3E}">
        <p14:creationId xmlns:p14="http://schemas.microsoft.com/office/powerpoint/2010/main" val="1324772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8457B4-0EA7-4C9B-91BC-86FC95EDB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Zakończono remont odcinka </a:t>
            </a:r>
            <a:br>
              <a:rPr lang="pl-PL" b="1" dirty="0"/>
            </a:br>
            <a:r>
              <a:rPr lang="pl-PL" b="1" dirty="0"/>
              <a:t>ul. Spółdzielczej w Łysinach</a:t>
            </a: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23EB5FF7-A138-4E3E-B5B0-247C5C09F998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0888"/>
            <a:ext cx="4572000" cy="3096344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5B55D00-BCC9-4899-986F-5EF6C9625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dirty="0"/>
              <a:t>Zakres wykonanych robót objął wykonanie koryta wraz</a:t>
            </a:r>
            <a:br>
              <a:rPr lang="pl-PL" b="1" dirty="0"/>
            </a:br>
            <a:r>
              <a:rPr lang="pl-PL" b="1" dirty="0"/>
              <a:t>z profilowaniem i zagęszczaniem podłoża gruntowego, oczyszczenie warstw konstrukcyjnych, wykonanie podbudowy zasadniczej z kruszyw stabilizowanych mechanicznie i warstwy ścieralnej z betonu asfaltowego oraz obustronne utwardzenie poboczy kruszywem łamanym.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7155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3B8E93E-8CC6-4167-853A-3015D6D2A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b="1" dirty="0"/>
            </a:br>
            <a:br>
              <a:rPr lang="pl-PL" b="1" dirty="0"/>
            </a:br>
            <a:r>
              <a:rPr lang="pl-PL" b="1" dirty="0"/>
              <a:t>Zakończono przebudowę nawierzchni drogi w Michałowie</a:t>
            </a:r>
            <a:br>
              <a:rPr lang="pl-PL" dirty="0"/>
            </a:br>
            <a:r>
              <a:rPr lang="pl-PL" dirty="0"/>
              <a:t> </a:t>
            </a:r>
            <a:br>
              <a:rPr lang="pl-PL" dirty="0"/>
            </a:br>
            <a:endParaRPr lang="pl-PL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E9D72D41-7768-42C2-A470-182A04D9C10E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08882"/>
            <a:ext cx="3456384" cy="21602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6DDB3C7-15D7-4D52-AAE9-1B64B74C52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4781128"/>
          </a:xfrm>
        </p:spPr>
        <p:txBody>
          <a:bodyPr>
            <a:normAutofit lnSpcReduction="10000"/>
          </a:bodyPr>
          <a:lstStyle/>
          <a:p>
            <a:r>
              <a:rPr lang="pl-PL" b="1" dirty="0"/>
              <a:t>Zrealizowano prace w ramach dotacji z Funduszu Ochrony Gruntów Rolnych. Zakres robót obejmował:</a:t>
            </a:r>
          </a:p>
          <a:p>
            <a:pPr lvl="0"/>
            <a:r>
              <a:rPr lang="pl-PL" b="1" dirty="0"/>
              <a:t>wykonanie koryta pod nawierzchnię jezdni,</a:t>
            </a:r>
          </a:p>
          <a:p>
            <a:pPr lvl="0"/>
            <a:r>
              <a:rPr lang="pl-PL" b="1" dirty="0"/>
              <a:t>profilowanie i zagęszczenie podłoża,</a:t>
            </a:r>
          </a:p>
          <a:p>
            <a:pPr lvl="0"/>
            <a:r>
              <a:rPr lang="pl-PL" b="1" dirty="0"/>
              <a:t>wykonanie konstrukcji i nawierzchni jezdni.  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237F506-EA2F-45E0-B838-3BA29DFE062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68" y="3965922"/>
            <a:ext cx="3634308" cy="23433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5014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B1C8AC6-6135-4F21-BCD2-EE79597C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b="1" dirty="0"/>
            </a:br>
            <a:r>
              <a:rPr lang="pl-PL" b="1" dirty="0"/>
              <a:t>Budowa drogi Radoszewnica – Teresów</a:t>
            </a:r>
            <a:br>
              <a:rPr lang="pl-PL" dirty="0"/>
            </a:br>
            <a:endParaRPr lang="pl-PL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8989835B-9D9D-46F5-81F7-4EDFC7A5C6A7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61" y="2564904"/>
            <a:ext cx="4038600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73F95DB-9588-4FE9-B90B-420282D1B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788024" cy="48531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dirty="0"/>
              <a:t>Zrealizowano przebudowę drogi na odcinku 750 </a:t>
            </a:r>
            <a:r>
              <a:rPr lang="pl-PL" b="1" dirty="0" err="1"/>
              <a:t>mb</a:t>
            </a:r>
            <a:br>
              <a:rPr lang="pl-PL" b="1" dirty="0"/>
            </a:br>
            <a:r>
              <a:rPr lang="pl-PL" b="1" dirty="0"/>
              <a:t>i łącznej szerokości 5,0m poprzez wykonanie korytowania, warstwy odsączającej z piasku, podbudowy z kruszywa łamanego oraz nawierzchni z masy asfaltobetonowej – szerokość jezdni 4,0 m i obustronnych poboczy z kruszywa, szerokość po 0,5 m każde. Zadanie dofinansowano ze środków MSWiA na usuwanie skutków klęsk żywiołowych.  </a:t>
            </a:r>
          </a:p>
        </p:txBody>
      </p:sp>
    </p:spTree>
    <p:extLst>
      <p:ext uri="{BB962C8B-B14F-4D97-AF65-F5344CB8AC3E}">
        <p14:creationId xmlns:p14="http://schemas.microsoft.com/office/powerpoint/2010/main" val="2558550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002060"/>
                </a:solidFill>
              </a:rPr>
              <a:t>Zrealizowano odwodnienie na </a:t>
            </a:r>
            <a:br>
              <a:rPr lang="pl-PL" b="1" dirty="0">
                <a:solidFill>
                  <a:srgbClr val="002060"/>
                </a:solidFill>
              </a:rPr>
            </a:br>
            <a:r>
              <a:rPr lang="pl-PL" b="1" dirty="0">
                <a:solidFill>
                  <a:srgbClr val="002060"/>
                </a:solidFill>
              </a:rPr>
              <a:t>ul. Stawowej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502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1A92A24-397C-4122-9963-9FBED1DE8C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44000" cy="507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467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2C7853D-CBA1-44B8-A251-84213A6D4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8840"/>
            <a:ext cx="9144000" cy="194421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Realizacja działań dla różnych grup społecznych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ECB4A56-2051-4810-8232-167EBF144E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987" y="3573016"/>
            <a:ext cx="2628951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06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61019243"/>
              </p:ext>
            </p:extLst>
          </p:nvPr>
        </p:nvGraphicFramePr>
        <p:xfrm>
          <a:off x="107504" y="1397000"/>
          <a:ext cx="8928992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ytuł 6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97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Działalność międzysesyjna</a:t>
            </a:r>
          </a:p>
        </p:txBody>
      </p:sp>
    </p:spTree>
    <p:extLst>
      <p:ext uri="{BB962C8B-B14F-4D97-AF65-F5344CB8AC3E}">
        <p14:creationId xmlns:p14="http://schemas.microsoft.com/office/powerpoint/2010/main" val="2223469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7590EF-0275-4577-97CE-195ABC907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Centrum Społeczno-Kulturalne przy </a:t>
            </a:r>
            <a:br>
              <a:rPr lang="pl-PL" b="1" dirty="0"/>
            </a:br>
            <a:r>
              <a:rPr lang="pl-PL" b="1" dirty="0"/>
              <a:t>ul. Szkolnej 1 </a:t>
            </a:r>
            <a:endParaRPr lang="pl-PL" dirty="0"/>
          </a:p>
        </p:txBody>
      </p:sp>
      <p:pic>
        <p:nvPicPr>
          <p:cNvPr id="5" name="grafika29">
            <a:extLst>
              <a:ext uri="{FF2B5EF4-FFF2-40B4-BE49-F238E27FC236}">
                <a16:creationId xmlns:a16="http://schemas.microsoft.com/office/drawing/2014/main" id="{9B806217-D7DD-451B-AF18-9DC26EB99D82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07504" y="1432328"/>
            <a:ext cx="4038600" cy="2884123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EAD6547-1AE0-4687-8868-3806A367A9D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/>
              <a:t>Centrum Społeczno-Kulturalne przy ul. Szkolnej 1 otwarte dla wszystkich mieszkańców</a:t>
            </a:r>
            <a:br>
              <a:rPr lang="pl-PL" b="1" dirty="0"/>
            </a:br>
            <a:r>
              <a:rPr lang="pl-PL" b="1" dirty="0"/>
              <a:t> z bogatą ofertą zajęć, warsztatów i wydarzeń kulturalnych</a:t>
            </a:r>
            <a:endParaRPr lang="pl-PL" dirty="0"/>
          </a:p>
          <a:p>
            <a:endParaRPr lang="pl-PL" dirty="0"/>
          </a:p>
        </p:txBody>
      </p:sp>
      <p:pic>
        <p:nvPicPr>
          <p:cNvPr id="6" name="grafika45">
            <a:extLst>
              <a:ext uri="{FF2B5EF4-FFF2-40B4-BE49-F238E27FC236}">
                <a16:creationId xmlns:a16="http://schemas.microsoft.com/office/drawing/2014/main" id="{3D3AFDB4-5245-4FAE-9A82-76EACE06ECE3}"/>
              </a:ext>
            </a:extLst>
          </p:cNvPr>
          <p:cNvPicPr/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7504" y="4301206"/>
            <a:ext cx="4038600" cy="251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07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71E12D4-EF0A-4F59-A832-B39E29ED7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sz="3100" b="1" dirty="0"/>
            </a:br>
            <a:r>
              <a:rPr lang="pl-PL" sz="3100" b="1" dirty="0"/>
              <a:t>Realizacja działań społecznych dla dzieci i młodzieży oraz grup senioralnych w zrewitalizowanym budynku położonym przy ulicy Szkolnej 17 </a:t>
            </a:r>
            <a:br>
              <a:rPr lang="pl-PL" dirty="0"/>
            </a:br>
            <a:endParaRPr lang="pl-PL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2F9989E3-A6FE-4C93-B786-8A93EB8EA126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708920"/>
            <a:ext cx="4172273" cy="2232248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5A6E1AD-6D1D-4CE1-A32C-B365CAEBE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49251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dirty="0"/>
              <a:t>Dofinansowanie bieżącej działalności z Europejskiego Funduszu Społecznego oraz w ramach programu SENIOR +</a:t>
            </a:r>
          </a:p>
          <a:p>
            <a:pPr marL="0" indent="0">
              <a:buNone/>
            </a:pPr>
            <a:r>
              <a:rPr lang="pl-PL" b="1" dirty="0"/>
              <a:t>Mieszkańcy – młodsi i starsi - mieli możliwość korzystania z infrastruktury oraz projektów społecznych, finansowanych ze środków krajowych</a:t>
            </a:r>
            <a:br>
              <a:rPr lang="pl-PL" b="1" dirty="0"/>
            </a:br>
            <a:r>
              <a:rPr lang="pl-PL" b="1" dirty="0"/>
              <a:t> i unijnych, w tym:</a:t>
            </a:r>
          </a:p>
          <a:p>
            <a:pPr lvl="0"/>
            <a:r>
              <a:rPr lang="pl-PL" b="1" dirty="0"/>
              <a:t>Klubu SENIOR Plus, </a:t>
            </a:r>
          </a:p>
          <a:p>
            <a:pPr lvl="0"/>
            <a:r>
              <a:rPr lang="pl-PL" b="1" dirty="0"/>
              <a:t>Świetlicy środowiskowej dla dzieci. </a:t>
            </a:r>
          </a:p>
          <a:p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37D0D48-7823-49E6-8028-4ABC9EAE59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41168"/>
            <a:ext cx="4172272" cy="4271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42477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EA36A61F-829C-4763-B811-D72168874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sz="3600" b="1" dirty="0"/>
            </a:br>
            <a:r>
              <a:rPr lang="pl-PL" sz="3600" b="1" dirty="0"/>
              <a:t>Projekt dotyczący aktywizacji społecznej i zawodowej osób w ramach Centrum Integracji Społecznej</a:t>
            </a:r>
            <a:br>
              <a:rPr lang="pl-PL" dirty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CA6E9B0-7B94-4C2E-AD6B-F9B37F77D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176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l-PL" b="1" dirty="0"/>
              <a:t>Gmina Koniecpol otrzymała prawie 700 tys. dotacji na projekt dotyczący aktywizacji społecznej i zawodowej osób w ramach Centrum Integracji Społecznej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FA11F17-ECCA-498A-8DFC-2BD058F6883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528" y="2996952"/>
            <a:ext cx="3888432" cy="3456384"/>
          </a:xfrm>
          <a:prstGeom prst="rect">
            <a:avLst/>
          </a:prstGeom>
        </p:spPr>
      </p:pic>
      <p:pic>
        <p:nvPicPr>
          <p:cNvPr id="8" name="Obraz 7" descr="Koniecpol z dotacją w ramach konkursu wspierającego aktywną integrację">
            <a:extLst>
              <a:ext uri="{FF2B5EF4-FFF2-40B4-BE49-F238E27FC236}">
                <a16:creationId xmlns:a16="http://schemas.microsoft.com/office/drawing/2014/main" id="{33442A3B-5A87-4FF1-A55E-3641E6C716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00402"/>
            <a:ext cx="4608512" cy="25420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8635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265FB8-A864-4836-8E17-D0D2F30DE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800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Gmina rozwija ofertę dla seniorów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9B97E79-E8F3-4FE4-BC0D-7C0533282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605009"/>
            <a:ext cx="2661692" cy="325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992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A112055-0B8A-4766-BAFE-9C53A9296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08"/>
            <a:ext cx="9144000" cy="118500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l-PL" sz="3600" b="1" dirty="0">
                <a:solidFill>
                  <a:srgbClr val="002060"/>
                </a:solidFill>
              </a:rPr>
              <a:t>Realizacja prac dla potrzeb Klubu Senior + </a:t>
            </a:r>
            <a:br>
              <a:rPr lang="pl-PL" sz="3600" b="1" dirty="0">
                <a:solidFill>
                  <a:srgbClr val="002060"/>
                </a:solidFill>
              </a:rPr>
            </a:br>
            <a:r>
              <a:rPr lang="pl-PL" sz="3600" b="1" dirty="0">
                <a:solidFill>
                  <a:srgbClr val="002060"/>
                </a:solidFill>
              </a:rPr>
              <a:t>w Starym Koniecpolu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D48E574-9994-4487-9946-84C4B16EB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797152"/>
            <a:ext cx="9144000" cy="21107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sz="2100" b="1" dirty="0"/>
          </a:p>
          <a:p>
            <a:pPr marL="0" indent="0">
              <a:buNone/>
            </a:pPr>
            <a:endParaRPr lang="pl-PL" sz="2100" dirty="0"/>
          </a:p>
          <a:p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A215BBFD-7D77-4862-9C05-7C7A328AFB59}"/>
              </a:ext>
            </a:extLst>
          </p:cNvPr>
          <p:cNvSpPr/>
          <p:nvPr/>
        </p:nvSpPr>
        <p:spPr>
          <a:xfrm>
            <a:off x="107504" y="1188035"/>
            <a:ext cx="9036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F8D73A7-C170-4489-A15D-B9ADBF78CE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25347"/>
            <a:ext cx="3888432" cy="1333076"/>
          </a:xfrm>
          <a:prstGeom prst="rect">
            <a:avLst/>
          </a:prstGeom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7292806A-150E-4F49-84D3-E94E366EB5B6}"/>
              </a:ext>
            </a:extLst>
          </p:cNvPr>
          <p:cNvSpPr/>
          <p:nvPr/>
        </p:nvSpPr>
        <p:spPr>
          <a:xfrm>
            <a:off x="0" y="1449708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/>
              <a:t>Projekt, współfinansowany ze środków krajowych, przewiduje przebudowę części budynku przy ul. Ogrodowej w Starym Koniecpolu i zmianę sposobu użytkowania na świetlicę z funkcją „Klubu Senior” wraz z przebudową rampy i dostosowaniem wejścia oraz obiektu dla potrzeb osób niepełnosprawnych.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3701981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10C877-0759-40BA-94C9-7E3DF29D8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3730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sz="3600" b="1" dirty="0"/>
              <a:t>Działalność grup i stowarzyszeń senioralnych – Uniwersytet Trzeciego Wieku</a:t>
            </a:r>
            <a:endParaRPr lang="pl-PL" sz="3600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BCC2D655-65E2-4F9E-A15C-FED355FD81A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3563888" cy="268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4F06717C-11C2-42DB-A9AD-E8C088205AA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10047"/>
            <a:ext cx="2890366" cy="268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 descr="Uniwersytet Trzeciego Wieku w Koniecpolu: rok 2019/20 rozpoczęty">
            <a:extLst>
              <a:ext uri="{FF2B5EF4-FFF2-40B4-BE49-F238E27FC236}">
                <a16:creationId xmlns:a16="http://schemas.microsoft.com/office/drawing/2014/main" id="{DDBEF855-97B5-4C3D-BCBF-88DB5E38987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7996"/>
            <a:ext cx="3563888" cy="2760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2F10E813-9515-4102-8C3F-E24ED12D24A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90405"/>
            <a:ext cx="3803015" cy="276759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37277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3B8282-B5C4-47C9-AB06-F66B506BB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56792"/>
            <a:ext cx="9144000" cy="25202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b="1" dirty="0"/>
              <a:t>Projekty dla najmłodszych mieszkańców Gminy Koniecpol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94706A6-0367-4F22-B889-B15E6B828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717032"/>
            <a:ext cx="2687870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65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l-PL" sz="3600" b="1" dirty="0">
                <a:solidFill>
                  <a:srgbClr val="002060"/>
                </a:solidFill>
              </a:rPr>
              <a:t>INFRASTRUKTURA SPOŁECZNA  I PROJEKTY</a:t>
            </a:r>
            <a:br>
              <a:rPr lang="pl-PL" sz="3600" b="1" dirty="0">
                <a:solidFill>
                  <a:srgbClr val="002060"/>
                </a:solidFill>
              </a:rPr>
            </a:br>
            <a:r>
              <a:rPr lang="pl-PL" sz="3600" b="1" dirty="0">
                <a:solidFill>
                  <a:srgbClr val="002060"/>
                </a:solidFill>
              </a:rPr>
              <a:t> DLA NAJMŁODSZYCH MIESZKAŃCÓW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309634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pl-PL" b="1" dirty="0"/>
              <a:t>Trwa adaptacja pomieszczeń. Planowany termin zakończenia prac: grudzień 2019 r.</a:t>
            </a:r>
          </a:p>
          <a:p>
            <a:pPr marL="0" indent="0" algn="ctr">
              <a:buNone/>
            </a:pPr>
            <a:r>
              <a:rPr lang="pl-PL" b="1" dirty="0"/>
              <a:t>Nowy i pierwszy w gminie żłobek o nazwie „Wesoły Skrzat” powstaje na parterze budynku przychodni zdrowia przy ulicy Armii Krajowej. </a:t>
            </a:r>
          </a:p>
          <a:p>
            <a:pPr marL="0" indent="0" algn="ctr">
              <a:buNone/>
            </a:pPr>
            <a:r>
              <a:rPr lang="pl-PL" b="1" dirty="0"/>
              <a:t>Gmina otrzymała dotację w wysokości 570 000 zł na utworzenie 19 miejsc opieki nad najmłodszymi.</a:t>
            </a:r>
          </a:p>
          <a:p>
            <a:pPr marL="0" indent="0" algn="ctr">
              <a:buNone/>
            </a:pPr>
            <a:endParaRPr lang="pl-PL" b="1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57B7823-0522-483A-A05B-2A9D91665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4"/>
            <a:ext cx="914400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70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0" y="2132855"/>
            <a:ext cx="9143999" cy="16561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52525" y="1772817"/>
            <a:ext cx="6943725" cy="2589634"/>
          </a:xfrm>
        </p:spPr>
        <p:txBody>
          <a:bodyPr>
            <a:normAutofit/>
          </a:bodyPr>
          <a:lstStyle/>
          <a:p>
            <a:r>
              <a:rPr lang="pl-PL" dirty="0"/>
              <a:t> </a:t>
            </a:r>
            <a:endParaRPr lang="pl-PL" sz="5025" b="1" dirty="0">
              <a:solidFill>
                <a:schemeClr val="bg1"/>
              </a:solidFill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FCFFF7C-1DCD-4B81-AE38-A4F57A08B258}"/>
              </a:ext>
            </a:extLst>
          </p:cNvPr>
          <p:cNvSpPr/>
          <p:nvPr/>
        </p:nvSpPr>
        <p:spPr>
          <a:xfrm>
            <a:off x="474133" y="980909"/>
            <a:ext cx="8195733" cy="313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04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04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l-PL" sz="4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ctr" defTabSz="904875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pl-PL" sz="6600" b="1" kern="0" dirty="0"/>
              <a:t>Projekty społeczne</a:t>
            </a:r>
          </a:p>
          <a:p>
            <a:pPr marL="457200" marR="0" lvl="0" indent="-457200" algn="ctr" defTabSz="904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pl-PL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218D88A-2889-4308-8313-18C300C324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187" y="3439859"/>
            <a:ext cx="280570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02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750">
        <p15:prstTrans prst="drap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143"/>
            <a:ext cx="9144000" cy="68855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pl-PL" sz="4000" b="1" dirty="0">
                <a:solidFill>
                  <a:srgbClr val="002060"/>
                </a:solidFill>
              </a:rPr>
              <a:t>„Razem Bezpieczniej”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502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pl-PL" sz="3400" b="1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  <a:p>
            <a:pPr marL="0" indent="0" algn="just">
              <a:lnSpc>
                <a:spcPct val="150000"/>
              </a:lnSpc>
              <a:buNone/>
            </a:pP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89A942C1-E036-4622-9A6D-574B5657C840}"/>
              </a:ext>
            </a:extLst>
          </p:cNvPr>
          <p:cNvSpPr/>
          <p:nvPr/>
        </p:nvSpPr>
        <p:spPr>
          <a:xfrm>
            <a:off x="0" y="67383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b="1" dirty="0"/>
              <a:t>Zakończono realizację projektu pn. „</a:t>
            </a:r>
            <a:r>
              <a:rPr lang="pl-PL" sz="2800" b="1" i="1" dirty="0"/>
              <a:t>Piesi i kierowcy -  świadomi uczestnicy ruchu drogowego w gminie Koniecpol</a:t>
            </a:r>
            <a:r>
              <a:rPr lang="pl-PL" sz="2800" b="1" dirty="0"/>
              <a:t>”, który uzyskał dofinansowanie w ramach „</a:t>
            </a:r>
            <a:r>
              <a:rPr lang="pl-PL" sz="2800" b="1" i="1" dirty="0"/>
              <a:t>Programu ograniczania przestępczości i aspołecznych zachowań Razem Bezpieczniej im. Władysława Stasiaka</a:t>
            </a:r>
            <a:r>
              <a:rPr lang="pl-PL" sz="2800" b="1" dirty="0"/>
              <a:t>”.</a:t>
            </a:r>
          </a:p>
          <a:p>
            <a:r>
              <a:rPr lang="pl-PL" sz="2800" b="1" dirty="0"/>
              <a:t>Zamontowano radar pedagogiczny na ul. Szkolnej, zrealizowano prelekcje w szkołach podstawowych i przedszkolach oraz wyposażono dzieci w elementy odblaskowe, zrealizowano działania prewencyjne w zakresie bezpieczeństwa pieszego na drodze.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AE41A93-5C2B-4D31-90C9-9E02D37074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1168"/>
            <a:ext cx="3203848" cy="190579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4BCA4D4-C807-4775-A889-8587A1B69E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941168"/>
            <a:ext cx="2880320" cy="1916832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85BFA63-962A-4537-8411-0CBEEDE5FD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941168"/>
            <a:ext cx="3059832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07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13E9F67-8A6B-4AAA-90B3-977EDD939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/>
              <a:t>Pozytywna opinia z RIO dot. projektu uchwały budżetowej na 2020 rok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21759599-6975-4DF0-AF41-A05D54720C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680" y="1417638"/>
            <a:ext cx="5832648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813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12018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002060"/>
                </a:solidFill>
              </a:rPr>
              <a:t>Integracja społeczna, szkolenia i kursy zawodowe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50208"/>
          </a:xfrm>
        </p:spPr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społeczny finansowany z Unii Europejskiej w zakresie działania 9.1.2 Regionalnego Programu Operacyjnego Województwa Śląskiego na lata 2014-2020:</a:t>
            </a:r>
          </a:p>
          <a:p>
            <a:pPr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SZKOLENIA I KURSY ZAWODOWE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l-PL" sz="3400" b="1" dirty="0"/>
              <a:t>SPOTKANIA  INTEGRACYJNE</a:t>
            </a:r>
          </a:p>
          <a:p>
            <a:pPr marL="0" indent="0" algn="ctr">
              <a:buNone/>
            </a:pPr>
            <a:r>
              <a:rPr lang="pl-PL" sz="2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Rekrutacja do projektu – w trakcie.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l-PL" sz="3600" b="1" u="sng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pl-PL" sz="3400" b="1" dirty="0"/>
          </a:p>
          <a:p>
            <a:pPr algn="just">
              <a:lnSpc>
                <a:spcPct val="150000"/>
              </a:lnSpc>
            </a:pPr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BC2A3159-55AB-46A1-87FC-6A4C2278B4C8}"/>
              </a:ext>
            </a:extLst>
          </p:cNvPr>
          <p:cNvSpPr/>
          <p:nvPr/>
        </p:nvSpPr>
        <p:spPr>
          <a:xfrm>
            <a:off x="0" y="1131225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5057507-F58F-4C11-934F-3EB3FE0E906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021288"/>
            <a:ext cx="6840760" cy="620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9054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76470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b="1" dirty="0">
                <a:solidFill>
                  <a:srgbClr val="002060"/>
                </a:solidFill>
              </a:rPr>
              <a:t>PROJEKT OBYWATEL IT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542260"/>
            <a:ext cx="4211960" cy="218288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na etapie rozliczenia dotacji.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l-PL" sz="3400" b="1" dirty="0"/>
          </a:p>
          <a:p>
            <a:pPr algn="just">
              <a:lnSpc>
                <a:spcPct val="150000"/>
              </a:lnSpc>
            </a:pPr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BC2A3159-55AB-46A1-87FC-6A4C2278B4C8}"/>
              </a:ext>
            </a:extLst>
          </p:cNvPr>
          <p:cNvSpPr/>
          <p:nvPr/>
        </p:nvSpPr>
        <p:spPr>
          <a:xfrm>
            <a:off x="0" y="113122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CA96264C-A14D-47D8-AB10-E866AF089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764704"/>
            <a:ext cx="4932040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92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1FBBF6-9FF0-4083-8153-EB4C1AFC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04864"/>
            <a:ext cx="9144000" cy="165618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Infrastruktura rekreacyjna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61B8C21-6B31-4037-A8BE-82FE0BCEC3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01008"/>
            <a:ext cx="280570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553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670ACC-927B-4FC3-99EC-0CDC3F98F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sz="3600" b="1" dirty="0"/>
            </a:br>
            <a:r>
              <a:rPr lang="pl-PL" sz="3600" b="1" dirty="0"/>
              <a:t>Przestrzeń nad zalewem uzupełniona została o kolejną infrastrukturę: przebieralnie, boiska do siatkówki i ogrodzenie istniejących boisk</a:t>
            </a:r>
            <a:br>
              <a:rPr lang="pl-PL" dirty="0"/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B46CF0BC-9026-4490-B0C6-16F5799A7CC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4467400" cy="252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3C98010-F7CD-4AB5-8997-3E40EA0DA16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067" y="3944938"/>
            <a:ext cx="3203848" cy="2913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D455101-4209-489B-BBB0-5FD3F82C33E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178" y="1417638"/>
            <a:ext cx="4673044" cy="252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91A5C952-E991-43DE-B083-42AEBE16791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" y="3944938"/>
            <a:ext cx="3203847" cy="2913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CEF2D3E-A0FF-4D1E-92F9-A901DF7B206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422" y="3944938"/>
            <a:ext cx="2844800" cy="2913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76172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EAE564-D515-4D20-BE07-0C2341DAC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0848"/>
            <a:ext cx="9144000" cy="18722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Rozwój terenów wiejskich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EC7F043-9794-42FE-B37B-4C616C148A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546086"/>
            <a:ext cx="2746789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234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DF407D-4D65-445E-BBD1-D024A688E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sz="4000" b="1" dirty="0"/>
            </a:br>
            <a:r>
              <a:rPr lang="pl-PL" sz="4000" b="1" dirty="0"/>
              <a:t>Projekty sfinansowane w ramach marszałkowskich konkursów na inicjatywy lokalne: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C7F86C3-5553-4014-84C3-837FA2CA0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b="1" dirty="0"/>
              <a:t>Aleksandrów – budowa altany </a:t>
            </a:r>
          </a:p>
          <a:p>
            <a:pPr lvl="0"/>
            <a:r>
              <a:rPr lang="pl-PL" b="1" dirty="0"/>
              <a:t>Dąbrowa – mała architektura </a:t>
            </a:r>
          </a:p>
          <a:p>
            <a:pPr lvl="0"/>
            <a:r>
              <a:rPr lang="pl-PL" b="1" dirty="0"/>
              <a:t>Rudniki Kolonia – budowa altany </a:t>
            </a:r>
          </a:p>
          <a:p>
            <a:pPr lvl="0"/>
            <a:r>
              <a:rPr lang="pl-PL" b="1" dirty="0"/>
              <a:t>Teresów – siłownia plenerowa </a:t>
            </a:r>
          </a:p>
          <a:p>
            <a:pPr lvl="0"/>
            <a:r>
              <a:rPr lang="pl-PL" b="1" dirty="0"/>
              <a:t>Wąsosz – plac zabaw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222942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C43489-5D86-47EF-A822-186ACD5C1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dirty="0"/>
            </a:br>
            <a:r>
              <a:rPr lang="pl-PL" b="1" dirty="0"/>
              <a:t>Aleksandrów – budowa altany </a:t>
            </a:r>
            <a:br>
              <a:rPr lang="pl-PL" dirty="0"/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23657934-1A1B-4310-8B82-CC715714051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192688" cy="4819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66261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F5DD39-BCD1-4F27-9DFD-3C1FDBD20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b="1" dirty="0"/>
            </a:br>
            <a:r>
              <a:rPr lang="pl-PL" b="1" dirty="0"/>
              <a:t>Dąbrowa – mała architektura </a:t>
            </a:r>
            <a:br>
              <a:rPr lang="pl-PL" dirty="0"/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1EA4D60E-94FB-45F2-8BA7-8F5D6560A7E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4644007" cy="3091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84776CD-B524-4DAE-8E4D-3F30702C69E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103979"/>
            <a:ext cx="4536502" cy="37540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2151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887B6E-34D0-40AD-9F25-61484828A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dirty="0"/>
            </a:br>
            <a:r>
              <a:rPr lang="pl-PL" b="1" dirty="0"/>
              <a:t>Rudniki Kolonia – budowa altany </a:t>
            </a:r>
            <a:br>
              <a:rPr lang="pl-PL" dirty="0"/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D39B63B9-2346-4EA9-A084-552968B62EC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624736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65049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96E1C0-AAEB-4324-9435-285CCE970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dirty="0"/>
            </a:br>
            <a:r>
              <a:rPr lang="pl-PL" b="1" dirty="0"/>
              <a:t>Teresów – siłownia plenerowa </a:t>
            </a:r>
            <a:br>
              <a:rPr lang="pl-PL" dirty="0"/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9CE394DC-1CBF-40B0-806C-626DEB0C6D1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5976664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733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D3DCC2-7DCC-4EAD-8F7B-573BDB02F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200" b="1" dirty="0"/>
              <a:t>Pozytywna opinia z RIO o możliwości sfinansowania deficytu przyjętego w projekcie uchwały budżetowej na 2020 rok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E9E6F16C-D096-4C6F-AAA0-9F5147D752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9" y="1417638"/>
            <a:ext cx="6048672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398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A322DD-CE51-44E5-9B1E-50C161DAE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dirty="0"/>
            </a:br>
            <a:r>
              <a:rPr lang="pl-PL" b="1" dirty="0">
                <a:solidFill>
                  <a:schemeClr val="tx1"/>
                </a:solidFill>
              </a:rPr>
              <a:t>Wąsosz – plac zabaw </a:t>
            </a:r>
            <a:br>
              <a:rPr lang="pl-PL" dirty="0"/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CA5AA6D3-DC2B-43FE-BD92-3DD2BECAEF4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99393"/>
            <a:ext cx="5616624" cy="3312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04480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9BF071-74D0-42C9-B658-E02A9A352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br>
              <a:rPr lang="pl-PL" sz="2700" dirty="0">
                <a:solidFill>
                  <a:prstClr val="black"/>
                </a:solidFill>
                <a:ea typeface="+mn-ea"/>
                <a:cs typeface="+mn-cs"/>
              </a:rPr>
            </a:br>
            <a:br>
              <a:rPr lang="pl-PL" sz="27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pl-PL" sz="3600" b="1" dirty="0">
                <a:solidFill>
                  <a:prstClr val="black"/>
                </a:solidFill>
                <a:ea typeface="+mn-ea"/>
                <a:cs typeface="+mn-cs"/>
              </a:rPr>
              <a:t>Sołectwa na zebraniach wiejskich decydowały </a:t>
            </a:r>
            <a:br>
              <a:rPr lang="pl-PL" sz="36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pl-PL" sz="3600" b="1" dirty="0">
                <a:solidFill>
                  <a:prstClr val="black"/>
                </a:solidFill>
                <a:ea typeface="+mn-ea"/>
                <a:cs typeface="+mn-cs"/>
              </a:rPr>
              <a:t>w 2019 r. o podziale środków Funduszu</a:t>
            </a:r>
            <a:br>
              <a:rPr lang="pl-PL" sz="36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pl-PL" sz="3600" b="1" dirty="0">
                <a:solidFill>
                  <a:prstClr val="black"/>
                </a:solidFill>
                <a:ea typeface="+mn-ea"/>
                <a:cs typeface="+mn-cs"/>
              </a:rPr>
              <a:t>Sołeckiego</a:t>
            </a:r>
            <a:br>
              <a:rPr lang="pl-PL" sz="36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pl-PL" sz="36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91BB1F-C191-41BA-AF3D-22B2AFA2A4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Zrealizowano następujące przedsięwzięcia: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b="1" dirty="0"/>
              <a:t>remont świetlic w 6 lokalizacjach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b="1" dirty="0"/>
              <a:t> budowa 5 szt. altan wypoczynkowych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b="1" dirty="0"/>
              <a:t>budowa 3 szt. siłowni plenerowych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b="1" dirty="0"/>
              <a:t>budowa 3 placów zabaw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b="1" dirty="0"/>
              <a:t> zakup wyposażenia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b="1" dirty="0"/>
              <a:t> montaż lamp oświetleniowych</a:t>
            </a:r>
          </a:p>
        </p:txBody>
      </p:sp>
    </p:spTree>
    <p:extLst>
      <p:ext uri="{BB962C8B-B14F-4D97-AF65-F5344CB8AC3E}">
        <p14:creationId xmlns:p14="http://schemas.microsoft.com/office/powerpoint/2010/main" val="5512456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dirty="0"/>
              <a:t> </a:t>
            </a:r>
            <a:r>
              <a:rPr lang="pl-PL" b="1" dirty="0"/>
              <a:t>Nowe wydanie Gazety Koniecpolskiej</a:t>
            </a:r>
            <a:endParaRPr lang="pl-PL" sz="5025" b="1" dirty="0">
              <a:solidFill>
                <a:schemeClr val="bg1"/>
              </a:solidFill>
            </a:endParaRPr>
          </a:p>
        </p:txBody>
      </p:sp>
      <p:sp>
        <p:nvSpPr>
          <p:cNvPr id="8" name="Symbol zastępczy zawartości 7"/>
          <p:cNvSpPr>
            <a:spLocks noGrp="1"/>
          </p:cNvSpPr>
          <p:nvPr>
            <p:ph sz="half" idx="1"/>
          </p:nvPr>
        </p:nvSpPr>
        <p:spPr>
          <a:xfrm>
            <a:off x="5004048" y="1600200"/>
            <a:ext cx="3816424" cy="4525963"/>
          </a:xfrm>
        </p:spPr>
        <p:txBody>
          <a:bodyPr/>
          <a:lstStyle/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r>
              <a:rPr lang="pl-PL" sz="3200" b="1" dirty="0"/>
              <a:t>Gazeta dostępna jest również na stronie internetowej</a:t>
            </a:r>
          </a:p>
          <a:p>
            <a:pPr marL="0" indent="0">
              <a:buNone/>
            </a:pPr>
            <a:r>
              <a:rPr lang="pl-PL" sz="3200" b="1" dirty="0"/>
              <a:t>https://koniecpol.pl/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7638"/>
            <a:ext cx="4149080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80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750">
        <p15:prstTrans prst="drap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654753" cy="158417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b="1" dirty="0">
                <a:latin typeface="Gabriola" panose="04040605051002020D02" pitchFamily="82" charset="0"/>
              </a:rPr>
              <a:t>Szczęścia i pomyślności</a:t>
            </a:r>
            <a:br>
              <a:rPr lang="pl-PL" b="1" dirty="0">
                <a:latin typeface="Gabriola" panose="04040605051002020D02" pitchFamily="82" charset="0"/>
              </a:rPr>
            </a:br>
            <a:r>
              <a:rPr lang="pl-PL" b="1" dirty="0">
                <a:latin typeface="Gabriola" panose="04040605051002020D02" pitchFamily="82" charset="0"/>
              </a:rPr>
              <a:t>w Nowym Roku !</a:t>
            </a:r>
            <a:endParaRPr lang="pl-PL" b="1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4067944" y="6093296"/>
            <a:ext cx="4896544" cy="576064"/>
          </a:xfrm>
        </p:spPr>
        <p:txBody>
          <a:bodyPr>
            <a:normAutofit/>
          </a:bodyPr>
          <a:lstStyle/>
          <a:p>
            <a:pPr algn="r"/>
            <a:r>
              <a:rPr lang="pl-PL" sz="2000" dirty="0"/>
              <a:t>Grudzień 2019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8474"/>
            <a:ext cx="9144000" cy="504952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00" y="116632"/>
            <a:ext cx="9108300" cy="6741368"/>
          </a:xfrm>
        </p:spPr>
        <p:txBody>
          <a:bodyPr>
            <a:normAutofit/>
          </a:bodyPr>
          <a:lstStyle/>
          <a:p>
            <a:br>
              <a:rPr lang="pl-PL" sz="6600" b="1" dirty="0"/>
            </a:br>
            <a:r>
              <a:rPr lang="pl-PL" sz="6600" b="1" dirty="0"/>
              <a:t>DZIĘKUJĘ ZA UWAGĘ </a:t>
            </a:r>
            <a:br>
              <a:rPr lang="pl-PL" sz="6600" b="1" dirty="0"/>
            </a:br>
            <a:endParaRPr lang="pl-PL" sz="6600" b="1" dirty="0"/>
          </a:p>
        </p:txBody>
      </p:sp>
    </p:spTree>
    <p:extLst>
      <p:ext uri="{BB962C8B-B14F-4D97-AF65-F5344CB8AC3E}">
        <p14:creationId xmlns:p14="http://schemas.microsoft.com/office/powerpoint/2010/main" val="41846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3CD1B8E-8E7C-4122-8822-0134B0F61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pl-PL" sz="3600" b="1" dirty="0"/>
              <a:t>Pozytywna opinia z RIO dot. projektu uchwały w sprawie Wieloletniej Prognozy Finansowej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265AE27C-91C4-4964-B697-6CF8574A6D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1417638"/>
            <a:ext cx="6192688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871FCE-C804-4EAE-969F-14FDE6D54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74512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/>
              <a:t>Przegląd ostatnich wydarzeń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27A7686-0089-4D0E-8A7A-712FDD087F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573016"/>
            <a:ext cx="2373660" cy="290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1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6046" y="0"/>
            <a:ext cx="9190045" cy="17008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pl-PL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Mikołajki w Centrum Społeczno-Kulturalnym</a:t>
            </a:r>
            <a:br>
              <a:rPr lang="pl-PL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4000" b="1" dirty="0">
              <a:solidFill>
                <a:srgbClr val="002060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366A47-7E18-4DB6-85E1-0FFCD11FA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0" y="1700808"/>
            <a:ext cx="9130410" cy="2736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3600" b="1" dirty="0"/>
              <a:t>6 grudnia Dom Kultury zorganizował wieczór</a:t>
            </a:r>
            <a:br>
              <a:rPr lang="pl-PL" sz="3600" b="1" dirty="0"/>
            </a:br>
            <a:r>
              <a:rPr lang="pl-PL" sz="3600" b="1" dirty="0"/>
              <a:t>mikołajkowy dla najmłodszych.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3" y="2852936"/>
            <a:ext cx="4464078" cy="297853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609" y="2842561"/>
            <a:ext cx="4032390" cy="269050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22" y="4499466"/>
            <a:ext cx="3275856" cy="21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91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7E3053-AEBF-41B0-9D80-D089FF406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72649" cy="134076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600" b="1" dirty="0">
                <a:solidFill>
                  <a:schemeClr val="tx1"/>
                </a:solidFill>
              </a:rPr>
              <a:t>Jarmark Bożonarodzeniowy – tradycją w Koniecpolu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7"/>
            <a:ext cx="4535908" cy="2808313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08" y="1344783"/>
            <a:ext cx="4636741" cy="2804298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1540"/>
            <a:ext cx="4535908" cy="302646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593" y="3831540"/>
            <a:ext cx="4780056" cy="302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34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52525" y="1772817"/>
            <a:ext cx="6943725" cy="2589634"/>
          </a:xfrm>
        </p:spPr>
        <p:txBody>
          <a:bodyPr>
            <a:normAutofit/>
          </a:bodyPr>
          <a:lstStyle/>
          <a:p>
            <a:r>
              <a:rPr lang="pl-PL" dirty="0"/>
              <a:t> </a:t>
            </a:r>
            <a:endParaRPr lang="pl-PL" sz="5025" b="1" dirty="0">
              <a:solidFill>
                <a:schemeClr val="bg1"/>
              </a:solidFill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FCFFF7C-1DCD-4B81-AE38-A4F57A08B258}"/>
              </a:ext>
            </a:extLst>
          </p:cNvPr>
          <p:cNvSpPr/>
          <p:nvPr/>
        </p:nvSpPr>
        <p:spPr>
          <a:xfrm>
            <a:off x="0" y="1988840"/>
            <a:ext cx="914400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lvl="0" algn="ctr" defTabSz="904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pl-PL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PODSUMOWANIE </a:t>
            </a:r>
            <a:br>
              <a:rPr kumimoji="0" lang="pl-PL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pl-PL" sz="5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ROKU 2019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730203F-AC63-48DF-BC8D-079250574E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385495"/>
            <a:ext cx="2942076" cy="335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83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75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6965</TotalTime>
  <Words>1044</Words>
  <Application>Microsoft Office PowerPoint</Application>
  <PresentationFormat>Pokaz na ekranie (4:3)</PresentationFormat>
  <Paragraphs>125</Paragraphs>
  <Slides>44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44</vt:i4>
      </vt:variant>
    </vt:vector>
  </HeadingPairs>
  <TitlesOfParts>
    <vt:vector size="49" baseType="lpstr">
      <vt:lpstr>Arial</vt:lpstr>
      <vt:lpstr>Calibri</vt:lpstr>
      <vt:lpstr>Gabriola</vt:lpstr>
      <vt:lpstr>Wingdings</vt:lpstr>
      <vt:lpstr>Motyw pakietu Office</vt:lpstr>
      <vt:lpstr>Sprawozdanie  międzysesyjne</vt:lpstr>
      <vt:lpstr>Działalność międzysesyjna</vt:lpstr>
      <vt:lpstr>Pozytywna opinia z RIO dot. projektu uchwały budżetowej na 2020 rok</vt:lpstr>
      <vt:lpstr>Pozytywna opinia z RIO o możliwości sfinansowania deficytu przyjętego w projekcie uchwały budżetowej na 2020 rok</vt:lpstr>
      <vt:lpstr>Pozytywna opinia z RIO dot. projektu uchwały w sprawie Wieloletniej Prognozy Finansowej</vt:lpstr>
      <vt:lpstr>Przegląd ostatnich wydarzeń</vt:lpstr>
      <vt:lpstr> Mikołajki w Centrum Społeczno-Kulturalnym </vt:lpstr>
      <vt:lpstr>Jarmark Bożonarodzeniowy – tradycją w Koniecpolu</vt:lpstr>
      <vt:lpstr> </vt:lpstr>
      <vt:lpstr>Termomodernizacja Szkoły Podstawowej nr 2</vt:lpstr>
      <vt:lpstr> Kolejny etap budowy kanalizacji sanitarnej i deszczowej w dzielnicy Słowik </vt:lpstr>
      <vt:lpstr>SIEĆ DROGOWA</vt:lpstr>
      <vt:lpstr>Zakończona przebudowę ulicy Kolejowej  i budowę oświetlenia w tym rejonie</vt:lpstr>
      <vt:lpstr>Budowa ul. Wiejskiej w Radoszewnicy</vt:lpstr>
      <vt:lpstr>Zakończono remont odcinka  ul. Spółdzielczej w Łysinach</vt:lpstr>
      <vt:lpstr>  Zakończono przebudowę nawierzchni drogi w Michałowie   </vt:lpstr>
      <vt:lpstr> Budowa drogi Radoszewnica – Teresów </vt:lpstr>
      <vt:lpstr>Zrealizowano odwodnienie na  ul. Stawowej</vt:lpstr>
      <vt:lpstr>Realizacja działań dla różnych grup społecznych</vt:lpstr>
      <vt:lpstr>Centrum Społeczno-Kulturalne przy  ul. Szkolnej 1 </vt:lpstr>
      <vt:lpstr> Realizacja działań społecznych dla dzieci i młodzieży oraz grup senioralnych w zrewitalizowanym budynku położonym przy ulicy Szkolnej 17  </vt:lpstr>
      <vt:lpstr> Projekt dotyczący aktywizacji społecznej i zawodowej osób w ramach Centrum Integracji Społecznej </vt:lpstr>
      <vt:lpstr>Gmina rozwija ofertę dla seniorów</vt:lpstr>
      <vt:lpstr>Realizacja prac dla potrzeb Klubu Senior +  w Starym Koniecpolu</vt:lpstr>
      <vt:lpstr>Działalność grup i stowarzyszeń senioralnych – Uniwersytet Trzeciego Wieku</vt:lpstr>
      <vt:lpstr>Projekty dla najmłodszych mieszkańców Gminy Koniecpol</vt:lpstr>
      <vt:lpstr>INFRASTRUKTURA SPOŁECZNA  I PROJEKTY  DLA NAJMŁODSZYCH MIESZKAŃCÓW</vt:lpstr>
      <vt:lpstr> </vt:lpstr>
      <vt:lpstr>„Razem Bezpieczniej”</vt:lpstr>
      <vt:lpstr>Integracja społeczna, szkolenia i kursy zawodowe</vt:lpstr>
      <vt:lpstr>PROJEKT OBYWATEL IT</vt:lpstr>
      <vt:lpstr>Infrastruktura rekreacyjna</vt:lpstr>
      <vt:lpstr> Przestrzeń nad zalewem uzupełniona została o kolejną infrastrukturę: przebieralnie, boiska do siatkówki i ogrodzenie istniejących boisk </vt:lpstr>
      <vt:lpstr>Rozwój terenów wiejskich</vt:lpstr>
      <vt:lpstr> Projekty sfinansowane w ramach marszałkowskich konkursów na inicjatywy lokalne: </vt:lpstr>
      <vt:lpstr> Aleksandrów – budowa altany  </vt:lpstr>
      <vt:lpstr> Dąbrowa – mała architektura  </vt:lpstr>
      <vt:lpstr> Rudniki Kolonia – budowa altany  </vt:lpstr>
      <vt:lpstr> Teresów – siłownia plenerowa  </vt:lpstr>
      <vt:lpstr> Wąsosz – plac zabaw  </vt:lpstr>
      <vt:lpstr>  Sołectwa na zebraniach wiejskich decydowały  w 2019 r. o podziale środków Funduszu Sołeckiego </vt:lpstr>
      <vt:lpstr> Nowe wydanie Gazety Koniecpolskiej</vt:lpstr>
      <vt:lpstr>Szczęścia i pomyślności w Nowym Roku !</vt:lpstr>
      <vt:lpstr> DZIĘKUJĘ ZA UWAGĘ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POZYSKIWANIE ZEWNĘTRZNYCH FUNDUSZY NA OTWIERANIE DZIAŁALNOŚCI GOSPODARCZEJ</dc:title>
  <dc:creator>Liliana</dc:creator>
  <cp:lastModifiedBy>MonikaRuta</cp:lastModifiedBy>
  <cp:revision>682</cp:revision>
  <cp:lastPrinted>2019-12-30T07:06:53Z</cp:lastPrinted>
  <dcterms:created xsi:type="dcterms:W3CDTF">2017-02-12T13:33:56Z</dcterms:created>
  <dcterms:modified xsi:type="dcterms:W3CDTF">2019-12-30T08:25:28Z</dcterms:modified>
</cp:coreProperties>
</file>