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527" r:id="rId2"/>
    <p:sldId id="555" r:id="rId3"/>
    <p:sldId id="530" r:id="rId4"/>
    <p:sldId id="557" r:id="rId5"/>
    <p:sldId id="578" r:id="rId6"/>
    <p:sldId id="579" r:id="rId7"/>
    <p:sldId id="584" r:id="rId8"/>
    <p:sldId id="495" r:id="rId9"/>
    <p:sldId id="585" r:id="rId10"/>
    <p:sldId id="586" r:id="rId11"/>
    <p:sldId id="581" r:id="rId12"/>
    <p:sldId id="558" r:id="rId13"/>
    <p:sldId id="589" r:id="rId14"/>
    <p:sldId id="531" r:id="rId15"/>
    <p:sldId id="556" r:id="rId16"/>
    <p:sldId id="568" r:id="rId17"/>
    <p:sldId id="590" r:id="rId18"/>
    <p:sldId id="587" r:id="rId19"/>
    <p:sldId id="583" r:id="rId20"/>
    <p:sldId id="560" r:id="rId21"/>
    <p:sldId id="591" r:id="rId22"/>
    <p:sldId id="572" r:id="rId23"/>
  </p:sldIdLst>
  <p:sldSz cx="9144000" cy="6858000" type="screen4x3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A56D892A-ED49-4C38-89F4-F715A1122C52}">
          <p14:sldIdLst>
            <p14:sldId id="527"/>
            <p14:sldId id="555"/>
            <p14:sldId id="530"/>
            <p14:sldId id="557"/>
            <p14:sldId id="578"/>
            <p14:sldId id="579"/>
            <p14:sldId id="584"/>
            <p14:sldId id="495"/>
            <p14:sldId id="585"/>
            <p14:sldId id="586"/>
            <p14:sldId id="581"/>
            <p14:sldId id="558"/>
            <p14:sldId id="589"/>
            <p14:sldId id="531"/>
            <p14:sldId id="556"/>
            <p14:sldId id="568"/>
            <p14:sldId id="590"/>
            <p14:sldId id="587"/>
            <p14:sldId id="583"/>
            <p14:sldId id="560"/>
            <p14:sldId id="591"/>
            <p14:sldId id="5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5238" autoAdjust="0"/>
  </p:normalViewPr>
  <p:slideViewPr>
    <p:cSldViewPr>
      <p:cViewPr varScale="1">
        <p:scale>
          <a:sx n="109" d="100"/>
          <a:sy n="109" d="100"/>
        </p:scale>
        <p:origin x="16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EDD7C4-0DAE-4B1F-BD43-5B48D3011F2E}" type="doc">
      <dgm:prSet loTypeId="urn:microsoft.com/office/officeart/2005/8/layout/process1" loCatId="process" qsTypeId="urn:microsoft.com/office/officeart/2005/8/quickstyle/simple5" qsCatId="simple" csTypeId="urn:microsoft.com/office/officeart/2005/8/colors/accent1_3" csCatId="accent1" phldr="1"/>
      <dgm:spPr/>
    </dgm:pt>
    <dgm:pt modelId="{755AA3A4-4D16-4F6A-BE59-2F4D46E01B44}">
      <dgm:prSet phldrT="[Tekst]"/>
      <dgm:spPr/>
      <dgm:t>
        <a:bodyPr/>
        <a:lstStyle/>
        <a:p>
          <a:r>
            <a:rPr lang="pl-PL" dirty="0"/>
            <a:t>19.03.2020</a:t>
          </a:r>
        </a:p>
      </dgm:t>
    </dgm:pt>
    <dgm:pt modelId="{11F66ECB-121D-4669-B958-A02AF8F92E68}" type="parTrans" cxnId="{1B397529-2268-49DE-B360-BF20DF3252BD}">
      <dgm:prSet/>
      <dgm:spPr/>
      <dgm:t>
        <a:bodyPr/>
        <a:lstStyle/>
        <a:p>
          <a:endParaRPr lang="pl-PL"/>
        </a:p>
      </dgm:t>
    </dgm:pt>
    <dgm:pt modelId="{BBECD8CE-0C45-49B2-A4B5-D5EC80158718}" type="sibTrans" cxnId="{1B397529-2268-49DE-B360-BF20DF3252BD}">
      <dgm:prSet/>
      <dgm:spPr/>
      <dgm:t>
        <a:bodyPr/>
        <a:lstStyle/>
        <a:p>
          <a:endParaRPr lang="pl-PL"/>
        </a:p>
      </dgm:t>
    </dgm:pt>
    <dgm:pt modelId="{2D471B71-F6B9-46E0-97BE-A51103746218}">
      <dgm:prSet phldrT="[Tekst]"/>
      <dgm:spPr/>
      <dgm:t>
        <a:bodyPr/>
        <a:lstStyle/>
        <a:p>
          <a:r>
            <a:rPr lang="pl-PL" dirty="0"/>
            <a:t>04.06.2020</a:t>
          </a:r>
        </a:p>
      </dgm:t>
    </dgm:pt>
    <dgm:pt modelId="{84AE3C6D-164D-484D-86EA-8721F50870B5}" type="parTrans" cxnId="{50556CFD-D391-460B-9F92-AB0152B305B2}">
      <dgm:prSet/>
      <dgm:spPr/>
      <dgm:t>
        <a:bodyPr/>
        <a:lstStyle/>
        <a:p>
          <a:endParaRPr lang="pl-PL"/>
        </a:p>
      </dgm:t>
    </dgm:pt>
    <dgm:pt modelId="{AF2B3E06-7EC0-425B-82D2-BFA1A8EAC570}" type="sibTrans" cxnId="{50556CFD-D391-460B-9F92-AB0152B305B2}">
      <dgm:prSet/>
      <dgm:spPr/>
      <dgm:t>
        <a:bodyPr/>
        <a:lstStyle/>
        <a:p>
          <a:endParaRPr lang="pl-PL"/>
        </a:p>
      </dgm:t>
    </dgm:pt>
    <dgm:pt modelId="{0D78BEE4-BC29-45CB-BB53-8EC810868521}" type="pres">
      <dgm:prSet presAssocID="{78EDD7C4-0DAE-4B1F-BD43-5B48D3011F2E}" presName="Name0" presStyleCnt="0">
        <dgm:presLayoutVars>
          <dgm:dir/>
          <dgm:resizeHandles val="exact"/>
        </dgm:presLayoutVars>
      </dgm:prSet>
      <dgm:spPr/>
    </dgm:pt>
    <dgm:pt modelId="{FCAA7513-BF8F-48DE-9639-D4D715CE1A96}" type="pres">
      <dgm:prSet presAssocID="{755AA3A4-4D16-4F6A-BE59-2F4D46E01B44}" presName="node" presStyleLbl="node1" presStyleIdx="0" presStyleCnt="2" custLinFactNeighborX="4723" custLinFactNeighborY="-666">
        <dgm:presLayoutVars>
          <dgm:bulletEnabled val="1"/>
        </dgm:presLayoutVars>
      </dgm:prSet>
      <dgm:spPr/>
    </dgm:pt>
    <dgm:pt modelId="{33314C19-E7F2-44B4-B387-16CA4BF8A599}" type="pres">
      <dgm:prSet presAssocID="{BBECD8CE-0C45-49B2-A4B5-D5EC80158718}" presName="sibTrans" presStyleLbl="sibTrans2D1" presStyleIdx="0" presStyleCnt="1"/>
      <dgm:spPr/>
    </dgm:pt>
    <dgm:pt modelId="{70A0680C-9F73-40AC-94E0-D71DFE830CE0}" type="pres">
      <dgm:prSet presAssocID="{BBECD8CE-0C45-49B2-A4B5-D5EC80158718}" presName="connectorText" presStyleLbl="sibTrans2D1" presStyleIdx="0" presStyleCnt="1"/>
      <dgm:spPr/>
    </dgm:pt>
    <dgm:pt modelId="{96BA0A9B-999C-4229-8EAC-5F4F0320A632}" type="pres">
      <dgm:prSet presAssocID="{2D471B71-F6B9-46E0-97BE-A51103746218}" presName="node" presStyleLbl="node1" presStyleIdx="1" presStyleCnt="2" custLinFactNeighborX="-16116" custLinFactNeighborY="-666">
        <dgm:presLayoutVars>
          <dgm:bulletEnabled val="1"/>
        </dgm:presLayoutVars>
      </dgm:prSet>
      <dgm:spPr/>
    </dgm:pt>
  </dgm:ptLst>
  <dgm:cxnLst>
    <dgm:cxn modelId="{7F8EA812-F60D-420C-A501-F9B852ADE800}" type="presOf" srcId="{755AA3A4-4D16-4F6A-BE59-2F4D46E01B44}" destId="{FCAA7513-BF8F-48DE-9639-D4D715CE1A96}" srcOrd="0" destOrd="0" presId="urn:microsoft.com/office/officeart/2005/8/layout/process1"/>
    <dgm:cxn modelId="{FC3AB126-1AF0-4608-B297-A4A3B9639B78}" type="presOf" srcId="{78EDD7C4-0DAE-4B1F-BD43-5B48D3011F2E}" destId="{0D78BEE4-BC29-45CB-BB53-8EC810868521}" srcOrd="0" destOrd="0" presId="urn:microsoft.com/office/officeart/2005/8/layout/process1"/>
    <dgm:cxn modelId="{1B397529-2268-49DE-B360-BF20DF3252BD}" srcId="{78EDD7C4-0DAE-4B1F-BD43-5B48D3011F2E}" destId="{755AA3A4-4D16-4F6A-BE59-2F4D46E01B44}" srcOrd="0" destOrd="0" parTransId="{11F66ECB-121D-4669-B958-A02AF8F92E68}" sibTransId="{BBECD8CE-0C45-49B2-A4B5-D5EC80158718}"/>
    <dgm:cxn modelId="{C1B8CD3E-F1C9-44DC-AA00-93F845E3C813}" type="presOf" srcId="{BBECD8CE-0C45-49B2-A4B5-D5EC80158718}" destId="{70A0680C-9F73-40AC-94E0-D71DFE830CE0}" srcOrd="1" destOrd="0" presId="urn:microsoft.com/office/officeart/2005/8/layout/process1"/>
    <dgm:cxn modelId="{45215157-84A4-4230-8EFA-118D84FD02F6}" type="presOf" srcId="{BBECD8CE-0C45-49B2-A4B5-D5EC80158718}" destId="{33314C19-E7F2-44B4-B387-16CA4BF8A599}" srcOrd="0" destOrd="0" presId="urn:microsoft.com/office/officeart/2005/8/layout/process1"/>
    <dgm:cxn modelId="{BCEC51D0-F463-45A9-A161-5F07762819DD}" type="presOf" srcId="{2D471B71-F6B9-46E0-97BE-A51103746218}" destId="{96BA0A9B-999C-4229-8EAC-5F4F0320A632}" srcOrd="0" destOrd="0" presId="urn:microsoft.com/office/officeart/2005/8/layout/process1"/>
    <dgm:cxn modelId="{50556CFD-D391-460B-9F92-AB0152B305B2}" srcId="{78EDD7C4-0DAE-4B1F-BD43-5B48D3011F2E}" destId="{2D471B71-F6B9-46E0-97BE-A51103746218}" srcOrd="1" destOrd="0" parTransId="{84AE3C6D-164D-484D-86EA-8721F50870B5}" sibTransId="{AF2B3E06-7EC0-425B-82D2-BFA1A8EAC570}"/>
    <dgm:cxn modelId="{CECE5194-43C7-4B65-BB14-034A96C10C90}" type="presParOf" srcId="{0D78BEE4-BC29-45CB-BB53-8EC810868521}" destId="{FCAA7513-BF8F-48DE-9639-D4D715CE1A96}" srcOrd="0" destOrd="0" presId="urn:microsoft.com/office/officeart/2005/8/layout/process1"/>
    <dgm:cxn modelId="{8A1C60E3-35EE-4BFB-ACA7-950E5F3D4B58}" type="presParOf" srcId="{0D78BEE4-BC29-45CB-BB53-8EC810868521}" destId="{33314C19-E7F2-44B4-B387-16CA4BF8A599}" srcOrd="1" destOrd="0" presId="urn:microsoft.com/office/officeart/2005/8/layout/process1"/>
    <dgm:cxn modelId="{D712DCDA-049E-41F5-AB5E-34CE8AA652A6}" type="presParOf" srcId="{33314C19-E7F2-44B4-B387-16CA4BF8A599}" destId="{70A0680C-9F73-40AC-94E0-D71DFE830CE0}" srcOrd="0" destOrd="0" presId="urn:microsoft.com/office/officeart/2005/8/layout/process1"/>
    <dgm:cxn modelId="{00FE9FE6-D0F1-4AD4-8BFF-AAD149335A24}" type="presParOf" srcId="{0D78BEE4-BC29-45CB-BB53-8EC810868521}" destId="{96BA0A9B-999C-4229-8EAC-5F4F0320A63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A7513-BF8F-48DE-9639-D4D715CE1A96}">
      <dsp:nvSpPr>
        <dsp:cNvPr id="0" name=""/>
        <dsp:cNvSpPr/>
      </dsp:nvSpPr>
      <dsp:spPr>
        <a:xfrm>
          <a:off x="72869" y="1586339"/>
          <a:ext cx="3763735" cy="2258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5500" kern="1200" dirty="0"/>
            <a:t>19.03.2020</a:t>
          </a:r>
        </a:p>
      </dsp:txBody>
      <dsp:txXfrm>
        <a:off x="139011" y="1652481"/>
        <a:ext cx="3631451" cy="2125957"/>
      </dsp:txXfrm>
    </dsp:sp>
    <dsp:sp modelId="{33314C19-E7F2-44B4-B387-16CA4BF8A599}">
      <dsp:nvSpPr>
        <dsp:cNvPr id="0" name=""/>
        <dsp:cNvSpPr/>
      </dsp:nvSpPr>
      <dsp:spPr>
        <a:xfrm>
          <a:off x="4134546" y="2248756"/>
          <a:ext cx="631635" cy="9334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4000" kern="1200"/>
        </a:p>
      </dsp:txBody>
      <dsp:txXfrm>
        <a:off x="4134546" y="2435437"/>
        <a:ext cx="442145" cy="560044"/>
      </dsp:txXfrm>
    </dsp:sp>
    <dsp:sp modelId="{96BA0A9B-999C-4229-8EAC-5F4F0320A632}">
      <dsp:nvSpPr>
        <dsp:cNvPr id="0" name=""/>
        <dsp:cNvSpPr/>
      </dsp:nvSpPr>
      <dsp:spPr>
        <a:xfrm>
          <a:off x="5028369" y="1586339"/>
          <a:ext cx="3763735" cy="2258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5500" kern="1200" dirty="0"/>
            <a:t>04.06.2020</a:t>
          </a:r>
        </a:p>
      </dsp:txBody>
      <dsp:txXfrm>
        <a:off x="5094511" y="1652481"/>
        <a:ext cx="3631451" cy="2125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587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B147FCD6-F5F3-4247-9C44-928F3FBC816B}" type="datetimeFigureOut">
              <a:rPr lang="pl-PL" smtClean="0"/>
              <a:t>04-06-2020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88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609" y="4778316"/>
            <a:ext cx="5440046" cy="3909675"/>
          </a:xfrm>
          <a:prstGeom prst="rect">
            <a:avLst/>
          </a:prstGeom>
        </p:spPr>
        <p:txBody>
          <a:bodyPr vert="horz" lIns="91458" tIns="45729" rIns="91458" bIns="45729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587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AFDB91AE-D277-40DD-B0BB-3FDA766DC5D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0326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450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8340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783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507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DB91AE-D277-40DD-B0BB-3FDA766DC5D5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9488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243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3968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006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3993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DB91AE-D277-40DD-B0BB-3FDA766DC5D5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1813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123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04-06-2020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692696"/>
            <a:ext cx="9144000" cy="247565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sz="5400" b="1" dirty="0"/>
              <a:t>Sprawozdanie międzysesyjne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9512" y="2963484"/>
            <a:ext cx="8784976" cy="1545636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  <a:p>
            <a:endParaRPr lang="pl-PL" sz="11200" b="1" dirty="0">
              <a:solidFill>
                <a:schemeClr val="tx1"/>
              </a:solidFill>
            </a:endParaRPr>
          </a:p>
          <a:p>
            <a:endParaRPr lang="pl-PL" sz="11200" b="1" dirty="0"/>
          </a:p>
          <a:p>
            <a:endParaRPr lang="pl-PL" sz="11200" b="1" dirty="0"/>
          </a:p>
          <a:p>
            <a:endParaRPr lang="pl-PL" sz="11200" b="1" dirty="0"/>
          </a:p>
          <a:p>
            <a:r>
              <a:rPr lang="pl-PL" sz="11200" b="1" dirty="0">
                <a:solidFill>
                  <a:schemeClr val="tx1"/>
                </a:solidFill>
              </a:rPr>
              <a:t>Koniecpol, 04 czerwiec 2020 r.</a:t>
            </a:r>
            <a:endParaRPr lang="pl-PL" sz="11200" dirty="0">
              <a:solidFill>
                <a:schemeClr val="tx1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8FD4B93-58DC-48C3-8F09-5FDA9FBD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01008"/>
            <a:ext cx="778701" cy="8640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600" b="1" dirty="0"/>
              <a:t>Zasady obsługi interesantów</a:t>
            </a:r>
            <a:br>
              <a:rPr lang="pl-PL" sz="3600" b="1" dirty="0"/>
            </a:br>
            <a:r>
              <a:rPr lang="pl-PL" sz="3600" b="1" dirty="0"/>
              <a:t> w Urzędzie Miasta i Gminy</a:t>
            </a: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44001" cy="55172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sz="3400" b="1" dirty="0"/>
              <a:t>Osoba wchodząca na teren Urzędu musi posiadać założoną maseczkę ochronną, przejść procedurę pomiaru temperatury przez pracownika Urzędu oraz zdezynfekować ręce płynem antybakteryjnym zapewnianym przez Urząd.</a:t>
            </a:r>
            <a:r>
              <a:rPr lang="pl-PL" sz="3400" dirty="0"/>
              <a:t> </a:t>
            </a:r>
          </a:p>
          <a:p>
            <a:pPr marL="0" indent="0">
              <a:buNone/>
            </a:pPr>
            <a:r>
              <a:rPr lang="pl-PL" sz="3400" dirty="0"/>
              <a:t>Następnie kierowana jest przez pracownika Urzędu do właściwego stanowiska na parterze lub do konkretnego działu.</a:t>
            </a:r>
          </a:p>
          <a:p>
            <a:pPr marL="0" indent="0">
              <a:buNone/>
            </a:pPr>
            <a:endParaRPr lang="pl-PL" sz="3400" dirty="0"/>
          </a:p>
          <a:p>
            <a:pPr marL="0" indent="0">
              <a:buNone/>
            </a:pPr>
            <a:r>
              <a:rPr lang="pl-PL" sz="3400" dirty="0"/>
              <a:t>Pracownicy obsługujący bezpośrednio mieszkańców mają założone maseczki ochronne lub przyłbice oraz rękawiczki jednorazowe.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894522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600" b="1"/>
              <a:t>Pomoc żywnościowa dla potrzebujących</a:t>
            </a: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72649" cy="55172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dirty="0"/>
              <a:t>Parafialny Zespół ,,Caritas” przy parafii św. Michała przy wsparciu Urzędu Miasta i Gminy oraz MGOPS w  dniach 22.04  </a:t>
            </a:r>
            <a:r>
              <a:rPr lang="pl-PL" dirty="0"/>
              <a:t>i </a:t>
            </a:r>
            <a:r>
              <a:rPr lang="pl-PL" b="1" dirty="0"/>
              <a:t>23.04 wydawał dary dla osób potrzebujących. Ze względu na istniejące ograniczenia związane</a:t>
            </a:r>
            <a:br>
              <a:rPr lang="pl-PL" b="1" dirty="0"/>
            </a:br>
            <a:r>
              <a:rPr lang="pl-PL" b="1" dirty="0"/>
              <a:t> z pandemią - sposób wydawania darów podlegał szczególnym rygorom. </a:t>
            </a:r>
          </a:p>
          <a:p>
            <a:pPr marL="0" indent="0">
              <a:buNone/>
            </a:pPr>
            <a:endParaRPr lang="pl-PL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37EF246-7EAA-4350-B623-2107274BB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97152"/>
            <a:ext cx="4139953" cy="20608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BF05D60-E7A6-4403-8541-113C2715E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797152"/>
            <a:ext cx="5004048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09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2F961F-DA8C-49BA-9A68-6B9BD888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" y="1196752"/>
            <a:ext cx="9144000" cy="401256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200" b="1" dirty="0"/>
              <a:t>Pomimo ograniczeń związanych z epidemią i reorganizacji pracy wielu osób, gmina nie wstrzymała realizacji zadań wynikających z dotychczasowych umów, w tym umów o dofinansowanie. </a:t>
            </a:r>
            <a:br>
              <a:rPr lang="pl-PL" sz="3200" b="1" dirty="0"/>
            </a:br>
            <a:r>
              <a:rPr lang="pl-PL" sz="3200" b="1" dirty="0"/>
              <a:t>Trwa budowa kanalizacji, przebudowa dróg, sporządzane są projekty techniczne, zgłaszane wnioski o dofinansowanie, przygotowywane są</a:t>
            </a:r>
            <a:br>
              <a:rPr lang="pl-PL" sz="3200" b="1" dirty="0"/>
            </a:br>
            <a:r>
              <a:rPr lang="pl-PL" sz="3200" b="1" dirty="0"/>
              <a:t> i ogłaszane postępowania przetargowe.</a:t>
            </a:r>
          </a:p>
        </p:txBody>
      </p:sp>
    </p:spTree>
    <p:extLst>
      <p:ext uri="{BB962C8B-B14F-4D97-AF65-F5344CB8AC3E}">
        <p14:creationId xmlns:p14="http://schemas.microsoft.com/office/powerpoint/2010/main" val="306210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pl-PL" sz="3600" b="1" dirty="0"/>
            </a:br>
            <a:r>
              <a:rPr lang="pl-PL" sz="3600" b="1" dirty="0"/>
              <a:t>Realizacja projektów </a:t>
            </a:r>
            <a:br>
              <a:rPr lang="pl-PL" sz="3600" dirty="0"/>
            </a:b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72649" cy="5517232"/>
          </a:xfrm>
        </p:spPr>
        <p:txBody>
          <a:bodyPr>
            <a:normAutofit lnSpcReduction="10000"/>
          </a:bodyPr>
          <a:lstStyle/>
          <a:p>
            <a:pPr algn="ctr">
              <a:buFont typeface="Wingdings" panose="05000000000000000000" pitchFamily="2" charset="2"/>
              <a:buChar char="q"/>
            </a:pPr>
            <a:r>
              <a:rPr lang="pl-PL" b="1" dirty="0"/>
              <a:t>Obecnie w gminie trwa realizacja 1 projektu unijnego związanego z budową kanalizacji. 2 projekty społeczne finansowane z EFS zostały wstrzymane ze względu na epidemię. 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pl-PL" b="1" dirty="0"/>
              <a:t>Na bieżąco gmina uczestniczy w naborach wniosków. 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pl-PL" b="1" dirty="0"/>
              <a:t>Przygotowano do realizacji zaplanowane w budżecie inwestycje drogowe w zakresie projektowym. 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pl-PL" b="1" dirty="0"/>
              <a:t>Otrzymano dofinansowanie do 3 zadań w ramach krajowego programu SENIOR Plus.</a:t>
            </a:r>
          </a:p>
        </p:txBody>
      </p:sp>
    </p:spTree>
    <p:extLst>
      <p:ext uri="{BB962C8B-B14F-4D97-AF65-F5344CB8AC3E}">
        <p14:creationId xmlns:p14="http://schemas.microsoft.com/office/powerpoint/2010/main" val="1987103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2984EE-CE30-43DB-B674-2F43DE35E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3730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Budowa kanalizacji sanitarnej i deszczowej w dzielnicy Słowik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4303406-E29A-4129-BD6B-C58D3D2DA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62871"/>
            <a:ext cx="9144000" cy="18447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l-PL" b="1" dirty="0"/>
              <a:t>Prace związane z budową kanalizacji w toku. </a:t>
            </a:r>
            <a:r>
              <a:rPr lang="pl-PL" dirty="0"/>
              <a:t>Wykonano infrastrukturę na ulicy Łąkowej, Bukowej, Topolowej, Akacjowej i Brzozowej. Obecnie trwają prace na ul. Wesołej i Górnej. </a:t>
            </a:r>
            <a:r>
              <a:rPr lang="pl-PL" b="1" dirty="0"/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28B645E-CCAC-430F-B658-BB5D342EB4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68" y="6241474"/>
            <a:ext cx="2770381" cy="44303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FDC398BC-DAA0-4F85-8B6E-7209DFB591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68" y="3501008"/>
            <a:ext cx="2753547" cy="254705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4CCAF4EE-852F-48A1-8A35-A345088D03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7" y="4266320"/>
            <a:ext cx="2592288" cy="254705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C579885-C310-40ED-ADAA-FDE6CA7271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3501008"/>
            <a:ext cx="276323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82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640A39-E038-4ADD-8331-EE64EDE79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Pozyskane środki zewnętrzne</a:t>
            </a:r>
            <a:br>
              <a:rPr lang="pl-PL" b="1" dirty="0"/>
            </a:br>
            <a:r>
              <a:rPr lang="pl-PL" b="1" dirty="0"/>
              <a:t> na przebudowę ulicy Wąskiej</a:t>
            </a:r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D077C196-905B-47A3-884D-28535E1F38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5"/>
            <a:ext cx="4932040" cy="3284984"/>
          </a:xfr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2971EEF6-DFAE-46A6-B0BC-C08073296058}"/>
              </a:ext>
            </a:extLst>
          </p:cNvPr>
          <p:cNvSpPr/>
          <p:nvPr/>
        </p:nvSpPr>
        <p:spPr>
          <a:xfrm>
            <a:off x="0" y="149752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Pozyskano dotację w kwocie 754 491 zł. Ogłoszono postępowanie przetargowe i wybrano wykonawcę robót. Zadanie obejmuje przebudowę </a:t>
            </a:r>
            <a:br>
              <a:rPr lang="pl-PL" sz="3200" b="1" dirty="0"/>
            </a:br>
            <a:r>
              <a:rPr lang="pl-PL" sz="3200" b="1" dirty="0"/>
              <a:t>ul. Wąskiej o długości 645,32 </a:t>
            </a:r>
            <a:r>
              <a:rPr lang="pl-PL" sz="3200" b="1" dirty="0" err="1"/>
              <a:t>mb</a:t>
            </a:r>
            <a:endParaRPr lang="pl-PL" sz="32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0F37B4D-1368-4F08-96C1-1CA015FBD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559626"/>
            <a:ext cx="4211960" cy="329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52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38CCEE-A072-4118-B783-58822900E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03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sz="3600" b="1" dirty="0"/>
              <a:t>Rozstrzygnięto przetarg na przebudowę dróg gminnych w Stanisławicach i Teodorowie oraz podpisano umowę z wykonawcą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F7671F9-019B-4861-BAFD-6041767FE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298833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pl-PL" sz="4000" b="1" dirty="0"/>
              <a:t>Przedmiotem zamówienia jest wykonanie robót budowlanych dla dwóch zadań drogowych i trzech dróg. </a:t>
            </a:r>
          </a:p>
          <a:p>
            <a:pPr marL="0" indent="0">
              <a:buNone/>
            </a:pPr>
            <a:r>
              <a:rPr lang="pl-PL" sz="4000" dirty="0"/>
              <a:t>Pierwsze zadanie obejmuje przebudowę drogi gminnej w miejscowości Teodorów, na odcinku o długości 720 </a:t>
            </a:r>
            <a:r>
              <a:rPr lang="pl-PL" sz="4000" dirty="0" err="1"/>
              <a:t>mb</a:t>
            </a:r>
            <a:r>
              <a:rPr lang="pl-PL" sz="4000" dirty="0"/>
              <a:t>, koszt 181 570,14 zł., a drugie obejmuje przebudowę ulicy Północnej i ulicy Stawowej w Stanisławicach </a:t>
            </a:r>
            <a:br>
              <a:rPr lang="pl-PL" sz="4000" dirty="0"/>
            </a:br>
            <a:r>
              <a:rPr lang="pl-PL" sz="4000" dirty="0"/>
              <a:t>o łącznej długości 552mb koszt 159 405,34zł. . </a:t>
            </a:r>
          </a:p>
          <a:p>
            <a:pPr marL="0" indent="0">
              <a:buNone/>
            </a:pPr>
            <a:r>
              <a:rPr lang="pl-PL" sz="4000" b="1" dirty="0"/>
              <a:t>Trzecia droga do przebudowy w tej miejscowości - ulica Zielona o długości 725 </a:t>
            </a:r>
            <a:r>
              <a:rPr lang="pl-PL" sz="4000" b="1" dirty="0" err="1"/>
              <a:t>mb</a:t>
            </a:r>
            <a:r>
              <a:rPr lang="pl-PL" sz="4000" b="1" dirty="0"/>
              <a:t> - zgłoszona jest do dofinansowania w ramach Funduszu Ochrony Gruntów Rolnych otrzymała dotację w wysokości 181 250 zł. </a:t>
            </a:r>
            <a:endParaRPr lang="pl-PL" b="1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8D5695FE-1346-4800-993D-79E7DBC54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5104"/>
            <a:ext cx="9144000" cy="246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17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pl-PL" sz="3600" b="1" dirty="0"/>
            </a:br>
            <a:r>
              <a:rPr lang="pl-PL" sz="3600" b="1" dirty="0"/>
              <a:t>Stan realizacji zadań</a:t>
            </a:r>
            <a:br>
              <a:rPr lang="pl-PL" sz="3600" dirty="0"/>
            </a:b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72649" cy="5517232"/>
          </a:xfrm>
        </p:spPr>
        <p:txBody>
          <a:bodyPr>
            <a:normAutofit fontScale="92500"/>
          </a:bodyPr>
          <a:lstStyle/>
          <a:p>
            <a:r>
              <a:rPr lang="pl-PL" dirty="0"/>
              <a:t>W trakcie pozostaje pozyskiwanie pozwolenia wodno-prawnego i pozwolenia na budowę dla </a:t>
            </a:r>
            <a:r>
              <a:rPr lang="pl-PL" b="1" dirty="0"/>
              <a:t>budowy stacji uzdatniania wody w Rudnikach</a:t>
            </a:r>
            <a:r>
              <a:rPr lang="pl-PL" dirty="0"/>
              <a:t>. Po uzyskaniu pozwoleń będzie można przystąpić do realizacji,</a:t>
            </a:r>
          </a:p>
          <a:p>
            <a:r>
              <a:rPr lang="pl-PL" dirty="0"/>
              <a:t>Na wniosek mieszkańców zamontowano </a:t>
            </a:r>
            <a:r>
              <a:rPr lang="pl-PL" b="1" dirty="0"/>
              <a:t>2 progi spowalniające na ul. Robotniczej,</a:t>
            </a:r>
            <a:endParaRPr lang="pl-PL" dirty="0"/>
          </a:p>
          <a:p>
            <a:r>
              <a:rPr lang="pl-PL" dirty="0"/>
              <a:t>Podpisano umowę z wykonawcą na wykonanie </a:t>
            </a:r>
            <a:r>
              <a:rPr lang="pl-PL" b="1" dirty="0"/>
              <a:t>budowy</a:t>
            </a:r>
            <a:r>
              <a:rPr lang="pl-PL" dirty="0"/>
              <a:t> </a:t>
            </a:r>
            <a:r>
              <a:rPr lang="pl-PL" b="1" dirty="0"/>
              <a:t>chodnika na ul. Łąkowej razem z odtworzeniem nawierzchni po budowie kanalizacji na odcinku od ul. Armii Krajowej do skrzyżowania z ul. Wąską, </a:t>
            </a:r>
            <a:endParaRPr lang="pl-PL" dirty="0"/>
          </a:p>
          <a:p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10837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600" b="1"/>
              <a:t>Stan realizacji zadań</a:t>
            </a: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72649" cy="5517232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Zakończono prace projektowe </a:t>
            </a:r>
            <a:r>
              <a:rPr lang="pl-PL" b="1" dirty="0"/>
              <a:t>dla dróg gminnych za szkołą ponadpodstawową</a:t>
            </a:r>
            <a:r>
              <a:rPr lang="pl-PL" dirty="0"/>
              <a:t> w dzielnicy Słowik i planowane jest wystąpienie o dofinansowanie do Funduszu Dróg Samorządowych, jak tylko ogłoszony zostanie nabór. Sporządzono projekt techniczny dla </a:t>
            </a:r>
            <a:r>
              <a:rPr lang="pl-PL" b="1" dirty="0"/>
              <a:t>przebudowy ulic: Fredry, Boya Żeleńskiego, Krasińskiego, M.Z. Gruszeckich, Norwida</a:t>
            </a:r>
            <a:r>
              <a:rPr lang="pl-PL" dirty="0"/>
              <a:t>, który obejmuje kompleksowe rozwiązania w zakresie nawierzchni dróg i chodników.,</a:t>
            </a:r>
          </a:p>
          <a:p>
            <a:r>
              <a:rPr lang="pl-PL" dirty="0"/>
              <a:t>Przygotowywana jest dokumentacja projektowa dla </a:t>
            </a:r>
            <a:r>
              <a:rPr lang="pl-PL" b="1" dirty="0"/>
              <a:t>budowy odcinka sieci wodociągowej na ulicy Zamkowej w Koniecpolu</a:t>
            </a:r>
            <a:r>
              <a:rPr lang="pl-PL" dirty="0"/>
              <a:t>.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656163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600" b="1" dirty="0">
                <a:solidFill>
                  <a:schemeClr val="tx1"/>
                </a:solidFill>
              </a:rPr>
              <a:t>Wnioski w ramach Inicjatywy Sołeckiej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72649" cy="551723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pl-PL" sz="4600" b="1" dirty="0"/>
              <a:t>W ramach naboru wniosków o pomoc finansową</a:t>
            </a:r>
            <a:br>
              <a:rPr lang="pl-PL" sz="4600" b="1" dirty="0"/>
            </a:br>
            <a:r>
              <a:rPr lang="pl-PL" sz="4600" b="1" dirty="0"/>
              <a:t>w Marszałkowskim Konkursie „Inicjatywa Sołecka” gmina w imieniu sołectw złożyła 6 wniosków</a:t>
            </a:r>
            <a:br>
              <a:rPr lang="pl-PL" sz="4600" b="1" dirty="0"/>
            </a:br>
            <a:r>
              <a:rPr lang="pl-PL" sz="4600" b="1" dirty="0"/>
              <a:t>o dofinansowanie (60 000 zł):</a:t>
            </a:r>
          </a:p>
          <a:p>
            <a:pPr marL="0" indent="0">
              <a:buNone/>
            </a:pPr>
            <a:endParaRPr lang="pl-PL" b="1" dirty="0"/>
          </a:p>
          <a:p>
            <a:pPr>
              <a:buFont typeface="Wingdings" panose="05000000000000000000" pitchFamily="2" charset="2"/>
              <a:buChar char="q"/>
            </a:pPr>
            <a:r>
              <a:rPr lang="pl-PL" sz="2900" b="1" dirty="0"/>
              <a:t>„Aktywny Senior”- budowa siłowni plenerowej w sołectwie Kuźnica Grodziska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l-PL" sz="2900" b="1" dirty="0"/>
              <a:t>Budowa placu zabaw w sołectwie Luborcza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l-PL" sz="2900" b="1" dirty="0"/>
              <a:t>Utworzenie miejsca integracji społecznej – budowa drewnianej altany w sołectwie Michałów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l-PL" sz="2900" b="1" dirty="0"/>
              <a:t>Doposażenie  placu zabaw w sołectwie Radoszewnica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l-PL" sz="2900" b="1" dirty="0"/>
              <a:t>Wyposażenie kuchni w siedzibie KGW Rudniczanki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l-PL" sz="2900" b="1" dirty="0"/>
              <a:t>Dostępna dla każdego infrastruktura parkingowa i rowerowa w sołectwie Stary Koniecpol </a:t>
            </a:r>
          </a:p>
          <a:p>
            <a:pPr marL="0" indent="0">
              <a:buNone/>
            </a:pPr>
            <a:endParaRPr lang="pl-PL" sz="2800" b="1" dirty="0"/>
          </a:p>
          <a:p>
            <a:pPr marL="0" indent="0">
              <a:buNone/>
            </a:pPr>
            <a:endParaRPr lang="pl-PL" sz="2800" b="1" dirty="0"/>
          </a:p>
          <a:p>
            <a:pPr marL="0" indent="0">
              <a:buNone/>
            </a:pPr>
            <a:r>
              <a:rPr lang="pl-PL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442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07106309"/>
              </p:ext>
            </p:extLst>
          </p:nvPr>
        </p:nvGraphicFramePr>
        <p:xfrm>
          <a:off x="107504" y="1397000"/>
          <a:ext cx="9036496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ytuł 6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97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Działalność międzysesyjna</a:t>
            </a:r>
          </a:p>
        </p:txBody>
      </p:sp>
    </p:spTree>
    <p:extLst>
      <p:ext uri="{BB962C8B-B14F-4D97-AF65-F5344CB8AC3E}">
        <p14:creationId xmlns:p14="http://schemas.microsoft.com/office/powerpoint/2010/main" val="2223469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DCC1B0-B92F-432D-8ED1-4E04790F4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b="1" dirty="0"/>
            </a:br>
            <a:r>
              <a:rPr lang="pl-PL" b="1" dirty="0"/>
              <a:t>Termomodernizacja Przedszkola nr 1</a:t>
            </a:r>
            <a:br>
              <a:rPr lang="pl-PL" b="1" dirty="0"/>
            </a:br>
            <a:endParaRPr lang="pl-PL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9E1A51-1EF7-460D-8277-068E581CB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Trwa ocena formalna złożonego wniosku</a:t>
            </a:r>
            <a:br>
              <a:rPr lang="pl-PL" b="1" dirty="0"/>
            </a:br>
            <a:r>
              <a:rPr lang="pl-PL" b="1" dirty="0"/>
              <a:t> o dofinansowanie projektu w ramach RPO WSL  Działanie 4.3.2. </a:t>
            </a:r>
          </a:p>
          <a:p>
            <a:pPr marL="0" indent="0" algn="ctr">
              <a:buNone/>
            </a:pPr>
            <a:r>
              <a:rPr lang="pl-PL" b="1" dirty="0"/>
              <a:t>Wnioskowana kwota dofinansowania wynosi</a:t>
            </a:r>
          </a:p>
          <a:p>
            <a:pPr marL="0" indent="0" algn="ctr">
              <a:buNone/>
            </a:pPr>
            <a:r>
              <a:rPr lang="pl-PL" b="1" dirty="0"/>
              <a:t> ok. 1,3 mln zł.</a:t>
            </a:r>
          </a:p>
          <a:p>
            <a:pPr marL="0" indent="0">
              <a:buNone/>
            </a:pPr>
            <a:endParaRPr lang="pl-PL" b="1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1E44939-D807-4210-A6FF-E078916DDC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33056"/>
            <a:ext cx="4499992" cy="292494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4B8FB4CF-EDDF-40F0-BB81-F356C8C54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057"/>
            <a:ext cx="4693977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84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A1B8A9-3870-4A98-AE87-7B0FDE331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sz="3600" b="1" dirty="0"/>
              <a:t>Zmiana na stanowisku  dyrektora SP ZOZ Miejska Przychodnia Rejonowa w Koniecpolu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3C92CC-55B5-498F-B4B7-F0236E3118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l-PL" b="1" dirty="0"/>
              <a:t>Dr. n. med. Jarosław Rydzek został p.o. dyrektora Samodzielnego Publicznego Zakładu Opieki Zdrowotnej w Koniecpolu.</a:t>
            </a: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12319E4-F1BC-4032-A0E3-4CED976419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140968"/>
            <a:ext cx="532859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6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</a:t>
            </a:r>
          </a:p>
          <a:p>
            <a:pPr marL="0" lv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71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DZIĘKUJĘ ZA UWAGĘ</a:t>
            </a:r>
            <a:b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2B445F4-2705-44D3-98F9-F5D1571ED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088" y="1340768"/>
            <a:ext cx="1671824" cy="193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13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871FCE-C804-4EAE-969F-14FDE6D54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74512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Przegląd sytuacji w Koniecpolu</a:t>
            </a:r>
          </a:p>
        </p:txBody>
      </p:sp>
    </p:spTree>
    <p:extLst>
      <p:ext uri="{BB962C8B-B14F-4D97-AF65-F5344CB8AC3E}">
        <p14:creationId xmlns:p14="http://schemas.microsoft.com/office/powerpoint/2010/main" val="17393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1536ED-2541-43A1-A245-5060DBA3D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Aktualna sytuacja epidemiologiczna</a:t>
            </a:r>
            <a:br>
              <a:rPr lang="pl-PL" b="1" dirty="0"/>
            </a:br>
            <a:r>
              <a:rPr lang="pl-PL" b="1" dirty="0"/>
              <a:t>(03.06.2020)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B02666B-0991-4D60-8BAA-00AF6095D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7639"/>
            <a:ext cx="9144000" cy="544036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Zgodnie z danymi Powiatowej Stacji </a:t>
            </a:r>
            <a:r>
              <a:rPr lang="pl-PL" b="1" dirty="0" err="1"/>
              <a:t>Sanitarno</a:t>
            </a:r>
            <a:r>
              <a:rPr lang="pl-PL" b="1" dirty="0"/>
              <a:t> -Epidemiologicznej w Częstochowie dla Miasta</a:t>
            </a:r>
            <a:br>
              <a:rPr lang="pl-PL" b="1" dirty="0"/>
            </a:br>
            <a:r>
              <a:rPr lang="pl-PL" b="1" dirty="0"/>
              <a:t>i Gminy Koniecpol sytuacja związana z COVID-19 przedstawia się następująco:</a:t>
            </a:r>
          </a:p>
          <a:p>
            <a:r>
              <a:rPr lang="pl-PL" b="1" dirty="0"/>
              <a:t>osoby objęte kwarantanną domową –  2</a:t>
            </a:r>
          </a:p>
          <a:p>
            <a:r>
              <a:rPr lang="pl-PL" b="1" dirty="0"/>
              <a:t>osoby zakażone – 0</a:t>
            </a:r>
          </a:p>
          <a:p>
            <a:r>
              <a:rPr lang="pl-PL" b="1" dirty="0"/>
              <a:t>hospitalizowani z powodu podejrzenia zakażenia SARS-CoV-2 – 0</a:t>
            </a:r>
          </a:p>
          <a:p>
            <a:pPr marL="0" indent="0">
              <a:buNone/>
            </a:pP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478529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2F961F-DA8C-49BA-9A68-6B9BD888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76871"/>
            <a:ext cx="9144000" cy="216024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b="1" dirty="0"/>
              <a:t>Działania podjęte przez gminę Koniecpol w związku z epidemią COVID-19</a:t>
            </a:r>
          </a:p>
        </p:txBody>
      </p:sp>
    </p:spTree>
    <p:extLst>
      <p:ext uri="{BB962C8B-B14F-4D97-AF65-F5344CB8AC3E}">
        <p14:creationId xmlns:p14="http://schemas.microsoft.com/office/powerpoint/2010/main" val="1862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6926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pl-PL" sz="3600" b="1" dirty="0"/>
            </a:br>
            <a:r>
              <a:rPr lang="pl-PL" sz="3600" b="1" dirty="0"/>
              <a:t>Szycie maseczek i nie tylko</a:t>
            </a:r>
            <a:br>
              <a:rPr lang="pl-PL" sz="3600" dirty="0"/>
            </a:b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8516"/>
            <a:ext cx="9172649" cy="614948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l-PL" b="1" dirty="0" err="1"/>
              <a:t>Koronawirus</a:t>
            </a:r>
            <a:r>
              <a:rPr lang="pl-PL" b="1" dirty="0"/>
              <a:t> SARS-CoV-2 spowodował od marca br. podjęcie nadzwyczajnych środków ostrożności w gminie. </a:t>
            </a:r>
          </a:p>
          <a:p>
            <a:pPr marL="0" indent="0">
              <a:buNone/>
            </a:pPr>
            <a:r>
              <a:rPr lang="pl-PL" b="1" dirty="0"/>
              <a:t>Oprócz odgórnych zaleceń:</a:t>
            </a:r>
          </a:p>
          <a:p>
            <a:pPr>
              <a:buFontTx/>
              <a:buChar char="-"/>
            </a:pPr>
            <a:r>
              <a:rPr lang="pl-PL" b="1" dirty="0"/>
              <a:t>przystąpiono do szycia maseczek dla strażaków ochotników, pracowników ochrony zdrowia, grup osób najbardziej zagrożonych,</a:t>
            </a:r>
          </a:p>
          <a:p>
            <a:pPr>
              <a:buFontTx/>
              <a:buChar char="-"/>
            </a:pPr>
            <a:r>
              <a:rPr lang="pl-PL" b="1" dirty="0"/>
              <a:t>na bieżąco dowożona jest wodę mieszkańcom z zachowaniem szczególnych środków ostrożności,</a:t>
            </a:r>
          </a:p>
          <a:p>
            <a:pPr>
              <a:buFontTx/>
              <a:buChar char="-"/>
            </a:pPr>
            <a:r>
              <a:rPr lang="pl-PL" b="1" dirty="0"/>
              <a:t>uruchomiono specjalny telefon, gdzie można zgłaszać niezbędne potrzeby, a druhowie strażacy we współpracy z MGOPS pomagają robić zakupy osobom starszym, samotnym i mającym kłopoty z poruszaniem się,</a:t>
            </a:r>
          </a:p>
          <a:p>
            <a:pPr>
              <a:buFontTx/>
              <a:buChar char="-"/>
            </a:pPr>
            <a:r>
              <a:rPr lang="pl-PL" b="1" dirty="0"/>
              <a:t>zabezpieczono druhów strażaków i mieszkańców w środki ochrony,</a:t>
            </a:r>
          </a:p>
          <a:p>
            <a:pPr>
              <a:buFontTx/>
              <a:buChar char="-"/>
            </a:pPr>
            <a:r>
              <a:rPr lang="pl-PL" b="1" dirty="0"/>
              <a:t>zorganizowano zbiórkę najpotrzebniejszych artykułów dla szpitali i Pogotowia Ratunkowego,</a:t>
            </a:r>
          </a:p>
          <a:p>
            <a:pPr>
              <a:buFontTx/>
              <a:buChar char="-"/>
            </a:pPr>
            <a:r>
              <a:rPr lang="pl-PL" b="1" dirty="0"/>
              <a:t>prowadzono akcję dezynfekowania miejsc publicznych.</a:t>
            </a:r>
          </a:p>
        </p:txBody>
      </p:sp>
    </p:spTree>
    <p:extLst>
      <p:ext uri="{BB962C8B-B14F-4D97-AF65-F5344CB8AC3E}">
        <p14:creationId xmlns:p14="http://schemas.microsoft.com/office/powerpoint/2010/main" val="24308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pl-PL" sz="3600" b="1" dirty="0"/>
            </a:br>
            <a:r>
              <a:rPr lang="pl-PL" sz="3600" b="1" dirty="0"/>
              <a:t>Dezynfekcja miejsc publicznych w gminie Koniecpol i wsparcie gmin sąsiednich</a:t>
            </a:r>
            <a:br>
              <a:rPr lang="pl-PL" sz="3600" dirty="0"/>
            </a:br>
            <a:endParaRPr lang="pl-PL" sz="3600" b="1" dirty="0">
              <a:solidFill>
                <a:schemeClr val="tx1"/>
              </a:solidFill>
            </a:endParaRP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558E57EE-71ED-45C0-8ED7-8ABCC33347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" y="3933055"/>
            <a:ext cx="9136820" cy="2924945"/>
          </a:xfr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27AD412B-38F2-49A6-B1F2-D991F967245E}"/>
              </a:ext>
            </a:extLst>
          </p:cNvPr>
          <p:cNvSpPr/>
          <p:nvPr/>
        </p:nvSpPr>
        <p:spPr>
          <a:xfrm>
            <a:off x="-36512" y="1298084"/>
            <a:ext cx="91296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/>
              <a:t>Dezynfekcja gminy Koniecpol w marcu i kwietniu odbywała się raz w tygodniu.</a:t>
            </a:r>
          </a:p>
          <a:p>
            <a:pPr algn="ctr"/>
            <a:r>
              <a:rPr lang="pl-PL" sz="2800" b="1" dirty="0"/>
              <a:t>W dniu 22.04 druhowie strażacy z OSP Koniecpol II przeprowadzili dezynfekcję w gminie Lelów. Wójt gminy Lelów zwrócił się do nas o pomoc w odkażeniu miejsc publicznych i terenów otaczających DPS.</a:t>
            </a:r>
          </a:p>
        </p:txBody>
      </p:sp>
    </p:spTree>
    <p:extLst>
      <p:ext uri="{BB962C8B-B14F-4D97-AF65-F5344CB8AC3E}">
        <p14:creationId xmlns:p14="http://schemas.microsoft.com/office/powerpoint/2010/main" val="1564237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pl-PL" sz="3600" b="1" dirty="0"/>
            </a:br>
            <a:r>
              <a:rPr lang="pl-PL" sz="3600" b="1" dirty="0"/>
              <a:t>Od 6 maja funkcjonują przedszkola</a:t>
            </a:r>
            <a:br>
              <a:rPr lang="pl-PL" sz="3600" dirty="0"/>
            </a:br>
            <a:endParaRPr lang="pl-PL" sz="3600" b="1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820E4CE5-E21A-4079-A19E-213EE4EE1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40768"/>
            <a:ext cx="9172649" cy="55172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b="1" dirty="0"/>
          </a:p>
          <a:p>
            <a:pPr marL="0" indent="0" algn="ctr">
              <a:buNone/>
            </a:pPr>
            <a:r>
              <a:rPr lang="pl-PL" b="1" dirty="0"/>
              <a:t>6 maja otwarto na nowo przedszkola </a:t>
            </a:r>
            <a:r>
              <a:rPr lang="pl-PL" dirty="0"/>
              <a:t>– </a:t>
            </a:r>
            <a:r>
              <a:rPr lang="pl-PL" b="1" dirty="0"/>
              <a:t>wprowadzono odpowiednie zmiany organizacyjne i procedury bezpieczeństwa zgodnie z</a:t>
            </a:r>
            <a:r>
              <a:rPr lang="pl-PL" dirty="0"/>
              <a:t> </a:t>
            </a:r>
            <a:r>
              <a:rPr lang="pl-PL" b="1" dirty="0"/>
              <a:t>wytycznymi Głównego Inspektoratu Sanitarnego, a także Ministerstwa Edukacji Narodowej oraz Ministerstwa Rodziny, Pracy i Polityki Społecznej.</a:t>
            </a:r>
          </a:p>
          <a:p>
            <a:pPr marL="0" indent="0">
              <a:buNone/>
            </a:pP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230734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pl-PL" sz="3600" b="1" dirty="0"/>
            </a:br>
            <a:r>
              <a:rPr lang="pl-PL" sz="3600" b="1" dirty="0"/>
              <a:t>Obsługa interesantów</a:t>
            </a:r>
            <a:br>
              <a:rPr lang="pl-PL" sz="3600" b="1" dirty="0"/>
            </a:br>
            <a:r>
              <a:rPr lang="pl-PL" sz="3600" b="1" dirty="0"/>
              <a:t> w Urzędzie Miasta i Gminy</a:t>
            </a:r>
            <a:br>
              <a:rPr lang="pl-PL" sz="3600" dirty="0"/>
            </a:br>
            <a:endParaRPr lang="pl-PL" sz="3600" b="1" dirty="0">
              <a:solidFill>
                <a:schemeClr val="tx1"/>
              </a:solidFill>
            </a:endParaRP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358F39DB-E863-4019-8B21-2A335AC322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818643"/>
            <a:ext cx="6480720" cy="2039356"/>
          </a:xfr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B7FF6D61-2280-47C9-8115-ED518FD265B0}"/>
              </a:ext>
            </a:extLst>
          </p:cNvPr>
          <p:cNvSpPr/>
          <p:nvPr/>
        </p:nvSpPr>
        <p:spPr>
          <a:xfrm>
            <a:off x="28649" y="1340768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/>
              <a:t>W marcu i kwietniu mieszkańcy gminy załatwiali sprawy urzędowe bez bezpośredniego kontaktu z urzędnikami. Wnioski, pisma, podania, uzupełnienia do wniosków oraz inną korespondencję można było składać: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b="1" dirty="0"/>
              <a:t>w urnie zlokalizowanej przy wejściu do budynku Urzędu Miasta i Gminy Koniecpol,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b="1" dirty="0"/>
              <a:t>za pośrednictwem poczty tradycyjnej,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b="1" dirty="0"/>
              <a:t>pocztą elektroniczną,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000" b="1" dirty="0"/>
              <a:t>przez platformę </a:t>
            </a:r>
            <a:r>
              <a:rPr lang="pl-PL" sz="2000" b="1" dirty="0" err="1"/>
              <a:t>ePUAP</a:t>
            </a:r>
            <a:r>
              <a:rPr lang="pl-PL" sz="2000" b="1" dirty="0"/>
              <a:t>.</a:t>
            </a:r>
          </a:p>
          <a:p>
            <a:endParaRPr lang="pl-PL" sz="2000" b="1" dirty="0"/>
          </a:p>
          <a:p>
            <a:r>
              <a:rPr lang="pl-PL" sz="2000" b="1" dirty="0"/>
              <a:t>Od 4 maja zasady uległy zmianie – obsługa interesantów odbywa się głównie na parterze Urzędu z zachowaniem szczególnych środków ostrożności lub interesanci kierowani są do odpowiednich komórek organizacyjnych.  </a:t>
            </a:r>
          </a:p>
        </p:txBody>
      </p:sp>
    </p:spTree>
    <p:extLst>
      <p:ext uri="{BB962C8B-B14F-4D97-AF65-F5344CB8AC3E}">
        <p14:creationId xmlns:p14="http://schemas.microsoft.com/office/powerpoint/2010/main" val="72019737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8576</TotalTime>
  <Words>1125</Words>
  <Application>Microsoft Office PowerPoint</Application>
  <PresentationFormat>Pokaz na ekranie (4:3)</PresentationFormat>
  <Paragraphs>105</Paragraphs>
  <Slides>22</Slides>
  <Notes>11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Wingdings</vt:lpstr>
      <vt:lpstr>Motyw pakietu Office</vt:lpstr>
      <vt:lpstr>Sprawozdanie międzysesyjne</vt:lpstr>
      <vt:lpstr>Działalność międzysesyjna</vt:lpstr>
      <vt:lpstr>Przegląd sytuacji w Koniecpolu</vt:lpstr>
      <vt:lpstr>Aktualna sytuacja epidemiologiczna (03.06.2020)</vt:lpstr>
      <vt:lpstr>Działania podjęte przez gminę Koniecpol w związku z epidemią COVID-19</vt:lpstr>
      <vt:lpstr> Szycie maseczek i nie tylko </vt:lpstr>
      <vt:lpstr> Dezynfekcja miejsc publicznych w gminie Koniecpol i wsparcie gmin sąsiednich </vt:lpstr>
      <vt:lpstr> Od 6 maja funkcjonują przedszkola </vt:lpstr>
      <vt:lpstr> Obsługa interesantów  w Urzędzie Miasta i Gminy </vt:lpstr>
      <vt:lpstr>Zasady obsługi interesantów  w Urzędzie Miasta i Gminy</vt:lpstr>
      <vt:lpstr>Pomoc żywnościowa dla potrzebujących</vt:lpstr>
      <vt:lpstr>Pomimo ograniczeń związanych z epidemią i reorganizacji pracy wielu osób, gmina nie wstrzymała realizacji zadań wynikających z dotychczasowych umów, w tym umów o dofinansowanie.  Trwa budowa kanalizacji, przebudowa dróg, sporządzane są projekty techniczne, zgłaszane wnioski o dofinansowanie, przygotowywane są  i ogłaszane postępowania przetargowe.</vt:lpstr>
      <vt:lpstr> Realizacja projektów  </vt:lpstr>
      <vt:lpstr>Budowa kanalizacji sanitarnej i deszczowej w dzielnicy Słowik</vt:lpstr>
      <vt:lpstr>Pozyskane środki zewnętrzne  na przebudowę ulicy Wąskiej</vt:lpstr>
      <vt:lpstr>Rozstrzygnięto przetarg na przebudowę dróg gminnych w Stanisławicach i Teodorowie oraz podpisano umowę z wykonawcą </vt:lpstr>
      <vt:lpstr> Stan realizacji zadań </vt:lpstr>
      <vt:lpstr>Stan realizacji zadań</vt:lpstr>
      <vt:lpstr>Wnioski w ramach Inicjatywy Sołeckiej</vt:lpstr>
      <vt:lpstr> Termomodernizacja Przedszkola nr 1 </vt:lpstr>
      <vt:lpstr>Zmiana na stanowisku  dyrektora SP ZOZ Miejska Przychodnia Rejonowa w Koniecpolu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POZYSKIWANIE ZEWNĘTRZNYCH FUNDUSZY NA OTWIERANIE DZIAŁALNOŚCI GOSPODARCZEJ</dc:title>
  <dc:creator>Liliana</dc:creator>
  <cp:lastModifiedBy>MonikaRuta</cp:lastModifiedBy>
  <cp:revision>789</cp:revision>
  <cp:lastPrinted>2020-06-04T12:55:56Z</cp:lastPrinted>
  <dcterms:created xsi:type="dcterms:W3CDTF">2017-02-12T13:33:56Z</dcterms:created>
  <dcterms:modified xsi:type="dcterms:W3CDTF">2020-06-04T13:05:12Z</dcterms:modified>
</cp:coreProperties>
</file>