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2"/>
  </p:notesMasterIdLst>
  <p:sldIdLst>
    <p:sldId id="256" r:id="rId3"/>
    <p:sldId id="261" r:id="rId4"/>
    <p:sldId id="624" r:id="rId5"/>
    <p:sldId id="622" r:id="rId6"/>
    <p:sldId id="646" r:id="rId7"/>
    <p:sldId id="560" r:id="rId8"/>
    <p:sldId id="630" r:id="rId9"/>
    <p:sldId id="633" r:id="rId10"/>
    <p:sldId id="631" r:id="rId11"/>
    <p:sldId id="638" r:id="rId12"/>
    <p:sldId id="484" r:id="rId13"/>
    <p:sldId id="486" r:id="rId14"/>
    <p:sldId id="629" r:id="rId15"/>
    <p:sldId id="491" r:id="rId16"/>
    <p:sldId id="623" r:id="rId17"/>
    <p:sldId id="642" r:id="rId18"/>
    <p:sldId id="643" r:id="rId19"/>
    <p:sldId id="639" r:id="rId20"/>
    <p:sldId id="640" r:id="rId21"/>
    <p:sldId id="437" r:id="rId22"/>
    <p:sldId id="626" r:id="rId23"/>
    <p:sldId id="627" r:id="rId24"/>
    <p:sldId id="262" r:id="rId25"/>
    <p:sldId id="272" r:id="rId26"/>
    <p:sldId id="635" r:id="rId27"/>
    <p:sldId id="647" r:id="rId28"/>
    <p:sldId id="645" r:id="rId29"/>
    <p:sldId id="471" r:id="rId30"/>
    <p:sldId id="632" r:id="rId31"/>
    <p:sldId id="637" r:id="rId32"/>
    <p:sldId id="641" r:id="rId33"/>
    <p:sldId id="644" r:id="rId34"/>
    <p:sldId id="636" r:id="rId35"/>
    <p:sldId id="625" r:id="rId36"/>
    <p:sldId id="482" r:id="rId37"/>
    <p:sldId id="483" r:id="rId38"/>
    <p:sldId id="634" r:id="rId39"/>
    <p:sldId id="628" r:id="rId40"/>
    <p:sldId id="440" r:id="rId41"/>
  </p:sldIdLst>
  <p:sldSz cx="12192000" cy="6858000"/>
  <p:notesSz cx="6799263" cy="9929813"/>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8" autoAdjust="0"/>
    <p:restoredTop sz="92509" autoAdjust="0"/>
  </p:normalViewPr>
  <p:slideViewPr>
    <p:cSldViewPr snapToGrid="0">
      <p:cViewPr varScale="1">
        <p:scale>
          <a:sx n="97" d="100"/>
          <a:sy n="97" d="100"/>
        </p:scale>
        <p:origin x="108" y="2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2A2B650B-4318-4B97-B8C3-668A8DB91B2F}" type="datetimeFigureOut">
              <a:rPr lang="pl-PL" smtClean="0"/>
              <a:t>13.05.2021</a:t>
            </a:fld>
            <a:endParaRPr lang="pl-PL"/>
          </a:p>
        </p:txBody>
      </p:sp>
      <p:sp>
        <p:nvSpPr>
          <p:cNvPr id="4" name="Symbol zastępczy obrazu slajdu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27CAEBC6-A685-44CE-9DDB-2B4E901991FD}" type="slidenum">
              <a:rPr lang="pl-PL" smtClean="0"/>
              <a:t>‹#›</a:t>
            </a:fld>
            <a:endParaRPr lang="pl-PL"/>
          </a:p>
        </p:txBody>
      </p:sp>
    </p:spTree>
    <p:extLst>
      <p:ext uri="{BB962C8B-B14F-4D97-AF65-F5344CB8AC3E}">
        <p14:creationId xmlns:p14="http://schemas.microsoft.com/office/powerpoint/2010/main" val="2404010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27CAEBC6-A685-44CE-9DDB-2B4E901991FD}" type="slidenum">
              <a:rPr lang="pl-PL" smtClean="0"/>
              <a:t>6</a:t>
            </a:fld>
            <a:endParaRPr lang="pl-PL"/>
          </a:p>
        </p:txBody>
      </p:sp>
    </p:spTree>
    <p:extLst>
      <p:ext uri="{BB962C8B-B14F-4D97-AF65-F5344CB8AC3E}">
        <p14:creationId xmlns:p14="http://schemas.microsoft.com/office/powerpoint/2010/main" val="36352767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p:cNvSpPr>
            <a:spLocks noGrp="1"/>
          </p:cNvSpPr>
          <p:nvPr>
            <p:ph type="dt" sz="half" idx="10"/>
          </p:nvPr>
        </p:nvSpPr>
        <p:spPr/>
        <p:txBody>
          <a:bodyPr/>
          <a:lstStyle/>
          <a:p>
            <a:fld id="{2B93ADC8-8FB4-4784-AD56-BC23C1D1F636}" type="datetimeFigureOut">
              <a:rPr lang="pl-PL" smtClean="0"/>
              <a:t>13.05.2021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16395678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B93ADC8-8FB4-4784-AD56-BC23C1D1F636}" type="datetimeFigureOut">
              <a:rPr lang="pl-PL" smtClean="0"/>
              <a:t>13.05.2021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3558136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B93ADC8-8FB4-4784-AD56-BC23C1D1F636}" type="datetimeFigureOut">
              <a:rPr lang="pl-PL" smtClean="0"/>
              <a:t>13.05.2021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15784698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pl-PL"/>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pl-PL"/>
          </a:p>
        </p:txBody>
      </p:sp>
      <p:sp>
        <p:nvSpPr>
          <p:cNvPr id="4" name="Date Placeholder 3">
            <a:extLst>
              <a:ext uri="{FF2B5EF4-FFF2-40B4-BE49-F238E27FC236}">
                <a16:creationId xmlns:a16="http://schemas.microsoft.com/office/drawing/2014/main" id="{07DE72CD-E9A6-4CFF-8674-8BB96660826C}"/>
              </a:ext>
            </a:extLst>
          </p:cNvPr>
          <p:cNvSpPr>
            <a:spLocks noGrp="1"/>
          </p:cNvSpPr>
          <p:nvPr>
            <p:ph type="dt" sz="half" idx="10"/>
          </p:nvPr>
        </p:nvSpPr>
        <p:spPr/>
        <p:txBody>
          <a:bodyPr/>
          <a:lstStyle>
            <a:lvl1pPr>
              <a:defRPr/>
            </a:lvl1pPr>
          </a:lstStyle>
          <a:p>
            <a:pPr>
              <a:defRPr/>
            </a:pPr>
            <a:fld id="{8BA2B746-BE60-4A9A-9E68-97493BDF7DE8}" type="datetimeFigureOut">
              <a:rPr lang="pl-PL"/>
              <a:pPr>
                <a:defRPr/>
              </a:pPr>
              <a:t>13.05.2021</a:t>
            </a:fld>
            <a:endParaRPr lang="pl-PL"/>
          </a:p>
        </p:txBody>
      </p:sp>
      <p:sp>
        <p:nvSpPr>
          <p:cNvPr id="5" name="Footer Placeholder 4">
            <a:extLst>
              <a:ext uri="{FF2B5EF4-FFF2-40B4-BE49-F238E27FC236}">
                <a16:creationId xmlns:a16="http://schemas.microsoft.com/office/drawing/2014/main" id="{5AEFDD15-687F-4AC4-A224-64BA7A6B44BA}"/>
              </a:ext>
            </a:extLst>
          </p:cNvPr>
          <p:cNvSpPr>
            <a:spLocks noGrp="1"/>
          </p:cNvSpPr>
          <p:nvPr>
            <p:ph type="ftr" sz="quarter" idx="11"/>
          </p:nvPr>
        </p:nvSpPr>
        <p:spPr/>
        <p:txBody>
          <a:bodyPr/>
          <a:lstStyle>
            <a:lvl1pPr>
              <a:defRPr/>
            </a:lvl1pPr>
          </a:lstStyle>
          <a:p>
            <a:pPr>
              <a:defRPr/>
            </a:pPr>
            <a:endParaRPr lang="pl-PL"/>
          </a:p>
        </p:txBody>
      </p:sp>
      <p:sp>
        <p:nvSpPr>
          <p:cNvPr id="6" name="Slide Number Placeholder 5">
            <a:extLst>
              <a:ext uri="{FF2B5EF4-FFF2-40B4-BE49-F238E27FC236}">
                <a16:creationId xmlns:a16="http://schemas.microsoft.com/office/drawing/2014/main" id="{9EBFAD0F-C7BD-4FD9-A3DE-0539860683A2}"/>
              </a:ext>
            </a:extLst>
          </p:cNvPr>
          <p:cNvSpPr>
            <a:spLocks noGrp="1"/>
          </p:cNvSpPr>
          <p:nvPr>
            <p:ph type="sldNum" sz="quarter" idx="12"/>
          </p:nvPr>
        </p:nvSpPr>
        <p:spPr/>
        <p:txBody>
          <a:bodyPr/>
          <a:lstStyle>
            <a:lvl1pPr>
              <a:defRPr/>
            </a:lvl1pPr>
          </a:lstStyle>
          <a:p>
            <a:fld id="{C8347B5B-AAE8-445F-89C5-4115E1F52F70}" type="slidenum">
              <a:rPr lang="pl-PL" altLang="pl-PL"/>
              <a:pPr/>
              <a:t>‹#›</a:t>
            </a:fld>
            <a:endParaRPr lang="pl-PL" altLang="pl-PL"/>
          </a:p>
        </p:txBody>
      </p:sp>
    </p:spTree>
    <p:extLst>
      <p:ext uri="{BB962C8B-B14F-4D97-AF65-F5344CB8AC3E}">
        <p14:creationId xmlns:p14="http://schemas.microsoft.com/office/powerpoint/2010/main" val="506857723"/>
      </p:ext>
    </p:extLst>
  </p:cSld>
  <p:clrMapOvr>
    <a:masterClrMapping/>
  </p:clrMapOvr>
  <p:transition spd="med">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Date Placeholder 3">
            <a:extLst>
              <a:ext uri="{FF2B5EF4-FFF2-40B4-BE49-F238E27FC236}">
                <a16:creationId xmlns:a16="http://schemas.microsoft.com/office/drawing/2014/main" id="{C9BA1C5B-CCF7-4CD7-A7CB-26832FED3AE9}"/>
              </a:ext>
            </a:extLst>
          </p:cNvPr>
          <p:cNvSpPr>
            <a:spLocks noGrp="1"/>
          </p:cNvSpPr>
          <p:nvPr>
            <p:ph type="dt" sz="half" idx="10"/>
          </p:nvPr>
        </p:nvSpPr>
        <p:spPr/>
        <p:txBody>
          <a:bodyPr/>
          <a:lstStyle>
            <a:lvl1pPr>
              <a:defRPr/>
            </a:lvl1pPr>
          </a:lstStyle>
          <a:p>
            <a:pPr>
              <a:defRPr/>
            </a:pPr>
            <a:fld id="{7DA8A9CB-717C-44B8-AFA8-666C71D66ED3}" type="datetimeFigureOut">
              <a:rPr lang="pl-PL"/>
              <a:pPr>
                <a:defRPr/>
              </a:pPr>
              <a:t>13.05.2021</a:t>
            </a:fld>
            <a:endParaRPr lang="pl-PL"/>
          </a:p>
        </p:txBody>
      </p:sp>
      <p:sp>
        <p:nvSpPr>
          <p:cNvPr id="5" name="Footer Placeholder 4">
            <a:extLst>
              <a:ext uri="{FF2B5EF4-FFF2-40B4-BE49-F238E27FC236}">
                <a16:creationId xmlns:a16="http://schemas.microsoft.com/office/drawing/2014/main" id="{2A4D53F4-0BA7-41D9-82C8-E218E3640ACD}"/>
              </a:ext>
            </a:extLst>
          </p:cNvPr>
          <p:cNvSpPr>
            <a:spLocks noGrp="1"/>
          </p:cNvSpPr>
          <p:nvPr>
            <p:ph type="ftr" sz="quarter" idx="11"/>
          </p:nvPr>
        </p:nvSpPr>
        <p:spPr/>
        <p:txBody>
          <a:bodyPr/>
          <a:lstStyle>
            <a:lvl1pPr>
              <a:defRPr/>
            </a:lvl1pPr>
          </a:lstStyle>
          <a:p>
            <a:pPr>
              <a:defRPr/>
            </a:pPr>
            <a:endParaRPr lang="pl-PL"/>
          </a:p>
        </p:txBody>
      </p:sp>
      <p:sp>
        <p:nvSpPr>
          <p:cNvPr id="6" name="Slide Number Placeholder 5">
            <a:extLst>
              <a:ext uri="{FF2B5EF4-FFF2-40B4-BE49-F238E27FC236}">
                <a16:creationId xmlns:a16="http://schemas.microsoft.com/office/drawing/2014/main" id="{2F05B613-47C7-4D25-8A0C-582A9387E644}"/>
              </a:ext>
            </a:extLst>
          </p:cNvPr>
          <p:cNvSpPr>
            <a:spLocks noGrp="1"/>
          </p:cNvSpPr>
          <p:nvPr>
            <p:ph type="sldNum" sz="quarter" idx="12"/>
          </p:nvPr>
        </p:nvSpPr>
        <p:spPr/>
        <p:txBody>
          <a:bodyPr/>
          <a:lstStyle>
            <a:lvl1pPr>
              <a:defRPr/>
            </a:lvl1pPr>
          </a:lstStyle>
          <a:p>
            <a:fld id="{0DC83A8C-38A9-4126-B181-B68C68D1A1F4}" type="slidenum">
              <a:rPr lang="pl-PL" altLang="pl-PL"/>
              <a:pPr/>
              <a:t>‹#›</a:t>
            </a:fld>
            <a:endParaRPr lang="pl-PL" altLang="pl-PL"/>
          </a:p>
        </p:txBody>
      </p:sp>
    </p:spTree>
    <p:extLst>
      <p:ext uri="{BB962C8B-B14F-4D97-AF65-F5344CB8AC3E}">
        <p14:creationId xmlns:p14="http://schemas.microsoft.com/office/powerpoint/2010/main" val="2021198869"/>
      </p:ext>
    </p:extLst>
  </p:cSld>
  <p:clrMapOvr>
    <a:masterClrMapping/>
  </p:clrMapOvr>
  <p:transition spd="med">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pl-PL"/>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5C3AC07-5674-42AB-803D-48DC514B3115}"/>
              </a:ext>
            </a:extLst>
          </p:cNvPr>
          <p:cNvSpPr>
            <a:spLocks noGrp="1"/>
          </p:cNvSpPr>
          <p:nvPr>
            <p:ph type="dt" sz="half" idx="10"/>
          </p:nvPr>
        </p:nvSpPr>
        <p:spPr/>
        <p:txBody>
          <a:bodyPr/>
          <a:lstStyle>
            <a:lvl1pPr>
              <a:defRPr/>
            </a:lvl1pPr>
          </a:lstStyle>
          <a:p>
            <a:pPr>
              <a:defRPr/>
            </a:pPr>
            <a:fld id="{31AADCFD-877D-4B73-82D2-897B9771C0BB}" type="datetimeFigureOut">
              <a:rPr lang="pl-PL"/>
              <a:pPr>
                <a:defRPr/>
              </a:pPr>
              <a:t>13.05.2021</a:t>
            </a:fld>
            <a:endParaRPr lang="pl-PL"/>
          </a:p>
        </p:txBody>
      </p:sp>
      <p:sp>
        <p:nvSpPr>
          <p:cNvPr id="5" name="Footer Placeholder 4">
            <a:extLst>
              <a:ext uri="{FF2B5EF4-FFF2-40B4-BE49-F238E27FC236}">
                <a16:creationId xmlns:a16="http://schemas.microsoft.com/office/drawing/2014/main" id="{860337E9-4EEE-44E3-8884-936E3AA2942C}"/>
              </a:ext>
            </a:extLst>
          </p:cNvPr>
          <p:cNvSpPr>
            <a:spLocks noGrp="1"/>
          </p:cNvSpPr>
          <p:nvPr>
            <p:ph type="ftr" sz="quarter" idx="11"/>
          </p:nvPr>
        </p:nvSpPr>
        <p:spPr/>
        <p:txBody>
          <a:bodyPr/>
          <a:lstStyle>
            <a:lvl1pPr>
              <a:defRPr/>
            </a:lvl1pPr>
          </a:lstStyle>
          <a:p>
            <a:pPr>
              <a:defRPr/>
            </a:pPr>
            <a:endParaRPr lang="pl-PL"/>
          </a:p>
        </p:txBody>
      </p:sp>
      <p:sp>
        <p:nvSpPr>
          <p:cNvPr id="6" name="Slide Number Placeholder 5">
            <a:extLst>
              <a:ext uri="{FF2B5EF4-FFF2-40B4-BE49-F238E27FC236}">
                <a16:creationId xmlns:a16="http://schemas.microsoft.com/office/drawing/2014/main" id="{3B8E1921-3CCC-4AD3-B940-664AC7E3EF11}"/>
              </a:ext>
            </a:extLst>
          </p:cNvPr>
          <p:cNvSpPr>
            <a:spLocks noGrp="1"/>
          </p:cNvSpPr>
          <p:nvPr>
            <p:ph type="sldNum" sz="quarter" idx="12"/>
          </p:nvPr>
        </p:nvSpPr>
        <p:spPr/>
        <p:txBody>
          <a:bodyPr/>
          <a:lstStyle>
            <a:lvl1pPr>
              <a:defRPr/>
            </a:lvl1pPr>
          </a:lstStyle>
          <a:p>
            <a:fld id="{BE299065-9BD9-48B2-8026-0E56953EF13F}" type="slidenum">
              <a:rPr lang="pl-PL" altLang="pl-PL"/>
              <a:pPr/>
              <a:t>‹#›</a:t>
            </a:fld>
            <a:endParaRPr lang="pl-PL" altLang="pl-PL"/>
          </a:p>
        </p:txBody>
      </p:sp>
    </p:spTree>
    <p:extLst>
      <p:ext uri="{BB962C8B-B14F-4D97-AF65-F5344CB8AC3E}">
        <p14:creationId xmlns:p14="http://schemas.microsoft.com/office/powerpoint/2010/main" val="3126090994"/>
      </p:ext>
    </p:extLst>
  </p:cSld>
  <p:clrMapOvr>
    <a:masterClrMapping/>
  </p:clrMapOvr>
  <p:transition spd="med">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5" name="Date Placeholder 3">
            <a:extLst>
              <a:ext uri="{FF2B5EF4-FFF2-40B4-BE49-F238E27FC236}">
                <a16:creationId xmlns:a16="http://schemas.microsoft.com/office/drawing/2014/main" id="{2168C23A-BF6F-4CBC-8FA7-CC98C1E9284C}"/>
              </a:ext>
            </a:extLst>
          </p:cNvPr>
          <p:cNvSpPr>
            <a:spLocks noGrp="1"/>
          </p:cNvSpPr>
          <p:nvPr>
            <p:ph type="dt" sz="half" idx="10"/>
          </p:nvPr>
        </p:nvSpPr>
        <p:spPr/>
        <p:txBody>
          <a:bodyPr/>
          <a:lstStyle>
            <a:lvl1pPr>
              <a:defRPr/>
            </a:lvl1pPr>
          </a:lstStyle>
          <a:p>
            <a:pPr>
              <a:defRPr/>
            </a:pPr>
            <a:fld id="{CF8B62C6-4EC9-4CFA-9370-353F1D6640CD}" type="datetimeFigureOut">
              <a:rPr lang="pl-PL"/>
              <a:pPr>
                <a:defRPr/>
              </a:pPr>
              <a:t>13.05.2021</a:t>
            </a:fld>
            <a:endParaRPr lang="pl-PL"/>
          </a:p>
        </p:txBody>
      </p:sp>
      <p:sp>
        <p:nvSpPr>
          <p:cNvPr id="6" name="Footer Placeholder 4">
            <a:extLst>
              <a:ext uri="{FF2B5EF4-FFF2-40B4-BE49-F238E27FC236}">
                <a16:creationId xmlns:a16="http://schemas.microsoft.com/office/drawing/2014/main" id="{D23CE516-58F7-4811-9738-B925010B4C39}"/>
              </a:ext>
            </a:extLst>
          </p:cNvPr>
          <p:cNvSpPr>
            <a:spLocks noGrp="1"/>
          </p:cNvSpPr>
          <p:nvPr>
            <p:ph type="ftr" sz="quarter" idx="11"/>
          </p:nvPr>
        </p:nvSpPr>
        <p:spPr/>
        <p:txBody>
          <a:bodyPr/>
          <a:lstStyle>
            <a:lvl1pPr>
              <a:defRPr/>
            </a:lvl1pPr>
          </a:lstStyle>
          <a:p>
            <a:pPr>
              <a:defRPr/>
            </a:pPr>
            <a:endParaRPr lang="pl-PL"/>
          </a:p>
        </p:txBody>
      </p:sp>
      <p:sp>
        <p:nvSpPr>
          <p:cNvPr id="7" name="Slide Number Placeholder 5">
            <a:extLst>
              <a:ext uri="{FF2B5EF4-FFF2-40B4-BE49-F238E27FC236}">
                <a16:creationId xmlns:a16="http://schemas.microsoft.com/office/drawing/2014/main" id="{E767BD70-8B2D-467E-AB85-90EE0E6375C5}"/>
              </a:ext>
            </a:extLst>
          </p:cNvPr>
          <p:cNvSpPr>
            <a:spLocks noGrp="1"/>
          </p:cNvSpPr>
          <p:nvPr>
            <p:ph type="sldNum" sz="quarter" idx="12"/>
          </p:nvPr>
        </p:nvSpPr>
        <p:spPr/>
        <p:txBody>
          <a:bodyPr/>
          <a:lstStyle>
            <a:lvl1pPr>
              <a:defRPr/>
            </a:lvl1pPr>
          </a:lstStyle>
          <a:p>
            <a:fld id="{80B99243-8612-4BF8-84FD-5E962C4EB7BE}" type="slidenum">
              <a:rPr lang="pl-PL" altLang="pl-PL"/>
              <a:pPr/>
              <a:t>‹#›</a:t>
            </a:fld>
            <a:endParaRPr lang="pl-PL" altLang="pl-PL"/>
          </a:p>
        </p:txBody>
      </p:sp>
    </p:spTree>
    <p:extLst>
      <p:ext uri="{BB962C8B-B14F-4D97-AF65-F5344CB8AC3E}">
        <p14:creationId xmlns:p14="http://schemas.microsoft.com/office/powerpoint/2010/main" val="1760672949"/>
      </p:ext>
    </p:extLst>
  </p:cSld>
  <p:clrMapOvr>
    <a:masterClrMapping/>
  </p:clrMapOvr>
  <p:transition spd="med">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pl-PL"/>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7" name="Date Placeholder 3">
            <a:extLst>
              <a:ext uri="{FF2B5EF4-FFF2-40B4-BE49-F238E27FC236}">
                <a16:creationId xmlns:a16="http://schemas.microsoft.com/office/drawing/2014/main" id="{784E8D17-EE5C-4FB8-A5CC-0425A15E23F7}"/>
              </a:ext>
            </a:extLst>
          </p:cNvPr>
          <p:cNvSpPr>
            <a:spLocks noGrp="1"/>
          </p:cNvSpPr>
          <p:nvPr>
            <p:ph type="dt" sz="half" idx="10"/>
          </p:nvPr>
        </p:nvSpPr>
        <p:spPr/>
        <p:txBody>
          <a:bodyPr/>
          <a:lstStyle>
            <a:lvl1pPr>
              <a:defRPr/>
            </a:lvl1pPr>
          </a:lstStyle>
          <a:p>
            <a:pPr>
              <a:defRPr/>
            </a:pPr>
            <a:fld id="{9FC900D6-8410-491F-8CD1-8B3C60EB86D8}" type="datetimeFigureOut">
              <a:rPr lang="pl-PL"/>
              <a:pPr>
                <a:defRPr/>
              </a:pPr>
              <a:t>13.05.2021</a:t>
            </a:fld>
            <a:endParaRPr lang="pl-PL"/>
          </a:p>
        </p:txBody>
      </p:sp>
      <p:sp>
        <p:nvSpPr>
          <p:cNvPr id="8" name="Footer Placeholder 4">
            <a:extLst>
              <a:ext uri="{FF2B5EF4-FFF2-40B4-BE49-F238E27FC236}">
                <a16:creationId xmlns:a16="http://schemas.microsoft.com/office/drawing/2014/main" id="{3E84A4E3-CEE7-4271-A114-D24A18D0BAF1}"/>
              </a:ext>
            </a:extLst>
          </p:cNvPr>
          <p:cNvSpPr>
            <a:spLocks noGrp="1"/>
          </p:cNvSpPr>
          <p:nvPr>
            <p:ph type="ftr" sz="quarter" idx="11"/>
          </p:nvPr>
        </p:nvSpPr>
        <p:spPr/>
        <p:txBody>
          <a:bodyPr/>
          <a:lstStyle>
            <a:lvl1pPr>
              <a:defRPr/>
            </a:lvl1pPr>
          </a:lstStyle>
          <a:p>
            <a:pPr>
              <a:defRPr/>
            </a:pPr>
            <a:endParaRPr lang="pl-PL"/>
          </a:p>
        </p:txBody>
      </p:sp>
      <p:sp>
        <p:nvSpPr>
          <p:cNvPr id="9" name="Slide Number Placeholder 5">
            <a:extLst>
              <a:ext uri="{FF2B5EF4-FFF2-40B4-BE49-F238E27FC236}">
                <a16:creationId xmlns:a16="http://schemas.microsoft.com/office/drawing/2014/main" id="{BBAAF69F-AF14-4BA6-AE69-1B291539406F}"/>
              </a:ext>
            </a:extLst>
          </p:cNvPr>
          <p:cNvSpPr>
            <a:spLocks noGrp="1"/>
          </p:cNvSpPr>
          <p:nvPr>
            <p:ph type="sldNum" sz="quarter" idx="12"/>
          </p:nvPr>
        </p:nvSpPr>
        <p:spPr/>
        <p:txBody>
          <a:bodyPr/>
          <a:lstStyle>
            <a:lvl1pPr>
              <a:defRPr/>
            </a:lvl1pPr>
          </a:lstStyle>
          <a:p>
            <a:fld id="{F8C1E53D-A929-49C1-953B-B53B3476462F}" type="slidenum">
              <a:rPr lang="pl-PL" altLang="pl-PL"/>
              <a:pPr/>
              <a:t>‹#›</a:t>
            </a:fld>
            <a:endParaRPr lang="pl-PL" altLang="pl-PL"/>
          </a:p>
        </p:txBody>
      </p:sp>
    </p:spTree>
    <p:extLst>
      <p:ext uri="{BB962C8B-B14F-4D97-AF65-F5344CB8AC3E}">
        <p14:creationId xmlns:p14="http://schemas.microsoft.com/office/powerpoint/2010/main" val="3372308934"/>
      </p:ext>
    </p:extLst>
  </p:cSld>
  <p:clrMapOvr>
    <a:masterClrMapping/>
  </p:clrMapOvr>
  <p:transition spd="med">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Date Placeholder 3">
            <a:extLst>
              <a:ext uri="{FF2B5EF4-FFF2-40B4-BE49-F238E27FC236}">
                <a16:creationId xmlns:a16="http://schemas.microsoft.com/office/drawing/2014/main" id="{C189132F-B137-4F66-90D9-CE6279F41608}"/>
              </a:ext>
            </a:extLst>
          </p:cNvPr>
          <p:cNvSpPr>
            <a:spLocks noGrp="1"/>
          </p:cNvSpPr>
          <p:nvPr>
            <p:ph type="dt" sz="half" idx="10"/>
          </p:nvPr>
        </p:nvSpPr>
        <p:spPr/>
        <p:txBody>
          <a:bodyPr/>
          <a:lstStyle>
            <a:lvl1pPr>
              <a:defRPr/>
            </a:lvl1pPr>
          </a:lstStyle>
          <a:p>
            <a:pPr>
              <a:defRPr/>
            </a:pPr>
            <a:fld id="{D93E768E-3FC0-4063-BC45-D6138DB54FDE}" type="datetimeFigureOut">
              <a:rPr lang="pl-PL"/>
              <a:pPr>
                <a:defRPr/>
              </a:pPr>
              <a:t>13.05.2021</a:t>
            </a:fld>
            <a:endParaRPr lang="pl-PL"/>
          </a:p>
        </p:txBody>
      </p:sp>
      <p:sp>
        <p:nvSpPr>
          <p:cNvPr id="4" name="Footer Placeholder 4">
            <a:extLst>
              <a:ext uri="{FF2B5EF4-FFF2-40B4-BE49-F238E27FC236}">
                <a16:creationId xmlns:a16="http://schemas.microsoft.com/office/drawing/2014/main" id="{E37B725D-E9D4-41A9-A9FC-A0912AD5D515}"/>
              </a:ext>
            </a:extLst>
          </p:cNvPr>
          <p:cNvSpPr>
            <a:spLocks noGrp="1"/>
          </p:cNvSpPr>
          <p:nvPr>
            <p:ph type="ftr" sz="quarter" idx="11"/>
          </p:nvPr>
        </p:nvSpPr>
        <p:spPr/>
        <p:txBody>
          <a:bodyPr/>
          <a:lstStyle>
            <a:lvl1pPr>
              <a:defRPr/>
            </a:lvl1pPr>
          </a:lstStyle>
          <a:p>
            <a:pPr>
              <a:defRPr/>
            </a:pPr>
            <a:endParaRPr lang="pl-PL"/>
          </a:p>
        </p:txBody>
      </p:sp>
      <p:sp>
        <p:nvSpPr>
          <p:cNvPr id="5" name="Slide Number Placeholder 5">
            <a:extLst>
              <a:ext uri="{FF2B5EF4-FFF2-40B4-BE49-F238E27FC236}">
                <a16:creationId xmlns:a16="http://schemas.microsoft.com/office/drawing/2014/main" id="{1134B92E-B5D1-4CE2-BA5B-05DA84B93DA7}"/>
              </a:ext>
            </a:extLst>
          </p:cNvPr>
          <p:cNvSpPr>
            <a:spLocks noGrp="1"/>
          </p:cNvSpPr>
          <p:nvPr>
            <p:ph type="sldNum" sz="quarter" idx="12"/>
          </p:nvPr>
        </p:nvSpPr>
        <p:spPr/>
        <p:txBody>
          <a:bodyPr/>
          <a:lstStyle>
            <a:lvl1pPr>
              <a:defRPr/>
            </a:lvl1pPr>
          </a:lstStyle>
          <a:p>
            <a:fld id="{D4135860-54B4-4AB7-8C26-4242531DB702}" type="slidenum">
              <a:rPr lang="pl-PL" altLang="pl-PL"/>
              <a:pPr/>
              <a:t>‹#›</a:t>
            </a:fld>
            <a:endParaRPr lang="pl-PL" altLang="pl-PL"/>
          </a:p>
        </p:txBody>
      </p:sp>
    </p:spTree>
    <p:extLst>
      <p:ext uri="{BB962C8B-B14F-4D97-AF65-F5344CB8AC3E}">
        <p14:creationId xmlns:p14="http://schemas.microsoft.com/office/powerpoint/2010/main" val="3006154758"/>
      </p:ext>
    </p:extLst>
  </p:cSld>
  <p:clrMapOvr>
    <a:masterClrMapping/>
  </p:clrMapOvr>
  <p:transition spd="med">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715719A-1AF9-46E3-A37B-12B27925538A}"/>
              </a:ext>
            </a:extLst>
          </p:cNvPr>
          <p:cNvSpPr>
            <a:spLocks noGrp="1"/>
          </p:cNvSpPr>
          <p:nvPr>
            <p:ph type="dt" sz="half" idx="10"/>
          </p:nvPr>
        </p:nvSpPr>
        <p:spPr/>
        <p:txBody>
          <a:bodyPr/>
          <a:lstStyle>
            <a:lvl1pPr>
              <a:defRPr/>
            </a:lvl1pPr>
          </a:lstStyle>
          <a:p>
            <a:pPr>
              <a:defRPr/>
            </a:pPr>
            <a:fld id="{F7D1C0C8-4776-4B59-9A97-9A5430D941E7}" type="datetimeFigureOut">
              <a:rPr lang="pl-PL"/>
              <a:pPr>
                <a:defRPr/>
              </a:pPr>
              <a:t>13.05.2021</a:t>
            </a:fld>
            <a:endParaRPr lang="pl-PL"/>
          </a:p>
        </p:txBody>
      </p:sp>
      <p:sp>
        <p:nvSpPr>
          <p:cNvPr id="3" name="Footer Placeholder 4">
            <a:extLst>
              <a:ext uri="{FF2B5EF4-FFF2-40B4-BE49-F238E27FC236}">
                <a16:creationId xmlns:a16="http://schemas.microsoft.com/office/drawing/2014/main" id="{1B4AB504-5663-4283-ACD4-066D7F2B2A4F}"/>
              </a:ext>
            </a:extLst>
          </p:cNvPr>
          <p:cNvSpPr>
            <a:spLocks noGrp="1"/>
          </p:cNvSpPr>
          <p:nvPr>
            <p:ph type="ftr" sz="quarter" idx="11"/>
          </p:nvPr>
        </p:nvSpPr>
        <p:spPr/>
        <p:txBody>
          <a:bodyPr/>
          <a:lstStyle>
            <a:lvl1pPr>
              <a:defRPr/>
            </a:lvl1pPr>
          </a:lstStyle>
          <a:p>
            <a:pPr>
              <a:defRPr/>
            </a:pPr>
            <a:endParaRPr lang="pl-PL"/>
          </a:p>
        </p:txBody>
      </p:sp>
      <p:sp>
        <p:nvSpPr>
          <p:cNvPr id="4" name="Slide Number Placeholder 5">
            <a:extLst>
              <a:ext uri="{FF2B5EF4-FFF2-40B4-BE49-F238E27FC236}">
                <a16:creationId xmlns:a16="http://schemas.microsoft.com/office/drawing/2014/main" id="{FC430FBD-4E7E-46A3-A211-003BC9C72956}"/>
              </a:ext>
            </a:extLst>
          </p:cNvPr>
          <p:cNvSpPr>
            <a:spLocks noGrp="1"/>
          </p:cNvSpPr>
          <p:nvPr>
            <p:ph type="sldNum" sz="quarter" idx="12"/>
          </p:nvPr>
        </p:nvSpPr>
        <p:spPr/>
        <p:txBody>
          <a:bodyPr/>
          <a:lstStyle>
            <a:lvl1pPr>
              <a:defRPr/>
            </a:lvl1pPr>
          </a:lstStyle>
          <a:p>
            <a:fld id="{5D52C75D-8BF3-427B-9EC6-4E8910CA28AD}" type="slidenum">
              <a:rPr lang="pl-PL" altLang="pl-PL"/>
              <a:pPr/>
              <a:t>‹#›</a:t>
            </a:fld>
            <a:endParaRPr lang="pl-PL" altLang="pl-PL"/>
          </a:p>
        </p:txBody>
      </p:sp>
    </p:spTree>
    <p:extLst>
      <p:ext uri="{BB962C8B-B14F-4D97-AF65-F5344CB8AC3E}">
        <p14:creationId xmlns:p14="http://schemas.microsoft.com/office/powerpoint/2010/main" val="919040653"/>
      </p:ext>
    </p:extLst>
  </p:cSld>
  <p:clrMapOvr>
    <a:masterClrMapping/>
  </p:clrMapOvr>
  <p:transition spd="med">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pl-PL"/>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0A7D44A-8242-42CA-8378-D04150181249}"/>
              </a:ext>
            </a:extLst>
          </p:cNvPr>
          <p:cNvSpPr>
            <a:spLocks noGrp="1"/>
          </p:cNvSpPr>
          <p:nvPr>
            <p:ph type="dt" sz="half" idx="10"/>
          </p:nvPr>
        </p:nvSpPr>
        <p:spPr/>
        <p:txBody>
          <a:bodyPr/>
          <a:lstStyle>
            <a:lvl1pPr>
              <a:defRPr/>
            </a:lvl1pPr>
          </a:lstStyle>
          <a:p>
            <a:pPr>
              <a:defRPr/>
            </a:pPr>
            <a:fld id="{7EAEF6C2-6DB6-4622-BD21-535DA5360EFC}" type="datetimeFigureOut">
              <a:rPr lang="pl-PL"/>
              <a:pPr>
                <a:defRPr/>
              </a:pPr>
              <a:t>13.05.2021</a:t>
            </a:fld>
            <a:endParaRPr lang="pl-PL"/>
          </a:p>
        </p:txBody>
      </p:sp>
      <p:sp>
        <p:nvSpPr>
          <p:cNvPr id="6" name="Footer Placeholder 4">
            <a:extLst>
              <a:ext uri="{FF2B5EF4-FFF2-40B4-BE49-F238E27FC236}">
                <a16:creationId xmlns:a16="http://schemas.microsoft.com/office/drawing/2014/main" id="{9E5298CD-B807-4361-91E6-1DD6307252C8}"/>
              </a:ext>
            </a:extLst>
          </p:cNvPr>
          <p:cNvSpPr>
            <a:spLocks noGrp="1"/>
          </p:cNvSpPr>
          <p:nvPr>
            <p:ph type="ftr" sz="quarter" idx="11"/>
          </p:nvPr>
        </p:nvSpPr>
        <p:spPr/>
        <p:txBody>
          <a:bodyPr/>
          <a:lstStyle>
            <a:lvl1pPr>
              <a:defRPr/>
            </a:lvl1pPr>
          </a:lstStyle>
          <a:p>
            <a:pPr>
              <a:defRPr/>
            </a:pPr>
            <a:endParaRPr lang="pl-PL"/>
          </a:p>
        </p:txBody>
      </p:sp>
      <p:sp>
        <p:nvSpPr>
          <p:cNvPr id="7" name="Slide Number Placeholder 5">
            <a:extLst>
              <a:ext uri="{FF2B5EF4-FFF2-40B4-BE49-F238E27FC236}">
                <a16:creationId xmlns:a16="http://schemas.microsoft.com/office/drawing/2014/main" id="{59BEB99D-D118-48CF-85C8-705AE1DA0098}"/>
              </a:ext>
            </a:extLst>
          </p:cNvPr>
          <p:cNvSpPr>
            <a:spLocks noGrp="1"/>
          </p:cNvSpPr>
          <p:nvPr>
            <p:ph type="sldNum" sz="quarter" idx="12"/>
          </p:nvPr>
        </p:nvSpPr>
        <p:spPr/>
        <p:txBody>
          <a:bodyPr/>
          <a:lstStyle>
            <a:lvl1pPr>
              <a:defRPr/>
            </a:lvl1pPr>
          </a:lstStyle>
          <a:p>
            <a:fld id="{8E61DB3B-6FE9-4193-B641-4C39DD7369CD}" type="slidenum">
              <a:rPr lang="pl-PL" altLang="pl-PL"/>
              <a:pPr/>
              <a:t>‹#›</a:t>
            </a:fld>
            <a:endParaRPr lang="pl-PL" altLang="pl-PL"/>
          </a:p>
        </p:txBody>
      </p:sp>
    </p:spTree>
    <p:extLst>
      <p:ext uri="{BB962C8B-B14F-4D97-AF65-F5344CB8AC3E}">
        <p14:creationId xmlns:p14="http://schemas.microsoft.com/office/powerpoint/2010/main" val="647207800"/>
      </p:ext>
    </p:extLst>
  </p:cSld>
  <p:clrMapOvr>
    <a:masterClrMapping/>
  </p:clrMapOvr>
  <p:transition spd="med">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p>
            <a:fld id="{2B93ADC8-8FB4-4784-AD56-BC23C1D1F636}" type="datetimeFigureOut">
              <a:rPr lang="pl-PL" smtClean="0"/>
              <a:t>13.05.2021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14354339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pl-PL"/>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pl-PL"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25ABE61-9DBE-4F8D-8F9D-3F1478638249}"/>
              </a:ext>
            </a:extLst>
          </p:cNvPr>
          <p:cNvSpPr>
            <a:spLocks noGrp="1"/>
          </p:cNvSpPr>
          <p:nvPr>
            <p:ph type="dt" sz="half" idx="10"/>
          </p:nvPr>
        </p:nvSpPr>
        <p:spPr/>
        <p:txBody>
          <a:bodyPr/>
          <a:lstStyle>
            <a:lvl1pPr>
              <a:defRPr/>
            </a:lvl1pPr>
          </a:lstStyle>
          <a:p>
            <a:pPr>
              <a:defRPr/>
            </a:pPr>
            <a:fld id="{00A06C3B-BF75-4EC4-AA94-73E301C0F2EC}" type="datetimeFigureOut">
              <a:rPr lang="pl-PL"/>
              <a:pPr>
                <a:defRPr/>
              </a:pPr>
              <a:t>13.05.2021</a:t>
            </a:fld>
            <a:endParaRPr lang="pl-PL"/>
          </a:p>
        </p:txBody>
      </p:sp>
      <p:sp>
        <p:nvSpPr>
          <p:cNvPr id="6" name="Footer Placeholder 4">
            <a:extLst>
              <a:ext uri="{FF2B5EF4-FFF2-40B4-BE49-F238E27FC236}">
                <a16:creationId xmlns:a16="http://schemas.microsoft.com/office/drawing/2014/main" id="{2387A6C9-FA8D-4A51-85C5-333A285FDBCF}"/>
              </a:ext>
            </a:extLst>
          </p:cNvPr>
          <p:cNvSpPr>
            <a:spLocks noGrp="1"/>
          </p:cNvSpPr>
          <p:nvPr>
            <p:ph type="ftr" sz="quarter" idx="11"/>
          </p:nvPr>
        </p:nvSpPr>
        <p:spPr/>
        <p:txBody>
          <a:bodyPr/>
          <a:lstStyle>
            <a:lvl1pPr>
              <a:defRPr/>
            </a:lvl1pPr>
          </a:lstStyle>
          <a:p>
            <a:pPr>
              <a:defRPr/>
            </a:pPr>
            <a:endParaRPr lang="pl-PL"/>
          </a:p>
        </p:txBody>
      </p:sp>
      <p:sp>
        <p:nvSpPr>
          <p:cNvPr id="7" name="Slide Number Placeholder 5">
            <a:extLst>
              <a:ext uri="{FF2B5EF4-FFF2-40B4-BE49-F238E27FC236}">
                <a16:creationId xmlns:a16="http://schemas.microsoft.com/office/drawing/2014/main" id="{DC020568-32D3-4C19-A6D4-8CE72651D713}"/>
              </a:ext>
            </a:extLst>
          </p:cNvPr>
          <p:cNvSpPr>
            <a:spLocks noGrp="1"/>
          </p:cNvSpPr>
          <p:nvPr>
            <p:ph type="sldNum" sz="quarter" idx="12"/>
          </p:nvPr>
        </p:nvSpPr>
        <p:spPr/>
        <p:txBody>
          <a:bodyPr/>
          <a:lstStyle>
            <a:lvl1pPr>
              <a:defRPr/>
            </a:lvl1pPr>
          </a:lstStyle>
          <a:p>
            <a:fld id="{F2ACD7FE-CA1E-4BCF-9DBB-28077AB0106C}" type="slidenum">
              <a:rPr lang="pl-PL" altLang="pl-PL"/>
              <a:pPr/>
              <a:t>‹#›</a:t>
            </a:fld>
            <a:endParaRPr lang="pl-PL" altLang="pl-PL"/>
          </a:p>
        </p:txBody>
      </p:sp>
    </p:spTree>
    <p:extLst>
      <p:ext uri="{BB962C8B-B14F-4D97-AF65-F5344CB8AC3E}">
        <p14:creationId xmlns:p14="http://schemas.microsoft.com/office/powerpoint/2010/main" val="3000163949"/>
      </p:ext>
    </p:extLst>
  </p:cSld>
  <p:clrMapOvr>
    <a:masterClrMapping/>
  </p:clrMapOvr>
  <p:transition spd="med">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Date Placeholder 3">
            <a:extLst>
              <a:ext uri="{FF2B5EF4-FFF2-40B4-BE49-F238E27FC236}">
                <a16:creationId xmlns:a16="http://schemas.microsoft.com/office/drawing/2014/main" id="{FC37526E-53B5-45BD-8C85-02AE95D89152}"/>
              </a:ext>
            </a:extLst>
          </p:cNvPr>
          <p:cNvSpPr>
            <a:spLocks noGrp="1"/>
          </p:cNvSpPr>
          <p:nvPr>
            <p:ph type="dt" sz="half" idx="10"/>
          </p:nvPr>
        </p:nvSpPr>
        <p:spPr/>
        <p:txBody>
          <a:bodyPr/>
          <a:lstStyle>
            <a:lvl1pPr>
              <a:defRPr/>
            </a:lvl1pPr>
          </a:lstStyle>
          <a:p>
            <a:pPr>
              <a:defRPr/>
            </a:pPr>
            <a:fld id="{848A6F63-BE61-4F15-8B95-ED1B66E0E575}" type="datetimeFigureOut">
              <a:rPr lang="pl-PL"/>
              <a:pPr>
                <a:defRPr/>
              </a:pPr>
              <a:t>13.05.2021</a:t>
            </a:fld>
            <a:endParaRPr lang="pl-PL"/>
          </a:p>
        </p:txBody>
      </p:sp>
      <p:sp>
        <p:nvSpPr>
          <p:cNvPr id="5" name="Footer Placeholder 4">
            <a:extLst>
              <a:ext uri="{FF2B5EF4-FFF2-40B4-BE49-F238E27FC236}">
                <a16:creationId xmlns:a16="http://schemas.microsoft.com/office/drawing/2014/main" id="{53C7A564-D4E4-429A-A664-ECD29F563F3B}"/>
              </a:ext>
            </a:extLst>
          </p:cNvPr>
          <p:cNvSpPr>
            <a:spLocks noGrp="1"/>
          </p:cNvSpPr>
          <p:nvPr>
            <p:ph type="ftr" sz="quarter" idx="11"/>
          </p:nvPr>
        </p:nvSpPr>
        <p:spPr/>
        <p:txBody>
          <a:bodyPr/>
          <a:lstStyle>
            <a:lvl1pPr>
              <a:defRPr/>
            </a:lvl1pPr>
          </a:lstStyle>
          <a:p>
            <a:pPr>
              <a:defRPr/>
            </a:pPr>
            <a:endParaRPr lang="pl-PL"/>
          </a:p>
        </p:txBody>
      </p:sp>
      <p:sp>
        <p:nvSpPr>
          <p:cNvPr id="6" name="Slide Number Placeholder 5">
            <a:extLst>
              <a:ext uri="{FF2B5EF4-FFF2-40B4-BE49-F238E27FC236}">
                <a16:creationId xmlns:a16="http://schemas.microsoft.com/office/drawing/2014/main" id="{76877AC9-469D-4847-8DB7-9A997D5744CC}"/>
              </a:ext>
            </a:extLst>
          </p:cNvPr>
          <p:cNvSpPr>
            <a:spLocks noGrp="1"/>
          </p:cNvSpPr>
          <p:nvPr>
            <p:ph type="sldNum" sz="quarter" idx="12"/>
          </p:nvPr>
        </p:nvSpPr>
        <p:spPr/>
        <p:txBody>
          <a:bodyPr/>
          <a:lstStyle>
            <a:lvl1pPr>
              <a:defRPr/>
            </a:lvl1pPr>
          </a:lstStyle>
          <a:p>
            <a:fld id="{DE843EEF-C890-4877-9DCD-46F3EA60EAD3}" type="slidenum">
              <a:rPr lang="pl-PL" altLang="pl-PL"/>
              <a:pPr/>
              <a:t>‹#›</a:t>
            </a:fld>
            <a:endParaRPr lang="pl-PL" altLang="pl-PL"/>
          </a:p>
        </p:txBody>
      </p:sp>
    </p:spTree>
    <p:extLst>
      <p:ext uri="{BB962C8B-B14F-4D97-AF65-F5344CB8AC3E}">
        <p14:creationId xmlns:p14="http://schemas.microsoft.com/office/powerpoint/2010/main" val="861854536"/>
      </p:ext>
    </p:extLst>
  </p:cSld>
  <p:clrMapOvr>
    <a:masterClrMapping/>
  </p:clrMapOvr>
  <p:transition spd="med">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pl-PL"/>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Date Placeholder 3">
            <a:extLst>
              <a:ext uri="{FF2B5EF4-FFF2-40B4-BE49-F238E27FC236}">
                <a16:creationId xmlns:a16="http://schemas.microsoft.com/office/drawing/2014/main" id="{09520102-C52E-4D5F-B4A6-771382C18AC6}"/>
              </a:ext>
            </a:extLst>
          </p:cNvPr>
          <p:cNvSpPr>
            <a:spLocks noGrp="1"/>
          </p:cNvSpPr>
          <p:nvPr>
            <p:ph type="dt" sz="half" idx="10"/>
          </p:nvPr>
        </p:nvSpPr>
        <p:spPr/>
        <p:txBody>
          <a:bodyPr/>
          <a:lstStyle>
            <a:lvl1pPr>
              <a:defRPr/>
            </a:lvl1pPr>
          </a:lstStyle>
          <a:p>
            <a:pPr>
              <a:defRPr/>
            </a:pPr>
            <a:fld id="{33D4B0DF-3A9C-40D2-8CD3-8D153379C2A3}" type="datetimeFigureOut">
              <a:rPr lang="pl-PL"/>
              <a:pPr>
                <a:defRPr/>
              </a:pPr>
              <a:t>13.05.2021</a:t>
            </a:fld>
            <a:endParaRPr lang="pl-PL"/>
          </a:p>
        </p:txBody>
      </p:sp>
      <p:sp>
        <p:nvSpPr>
          <p:cNvPr id="5" name="Footer Placeholder 4">
            <a:extLst>
              <a:ext uri="{FF2B5EF4-FFF2-40B4-BE49-F238E27FC236}">
                <a16:creationId xmlns:a16="http://schemas.microsoft.com/office/drawing/2014/main" id="{821CA34D-5AE9-4183-977C-92D4428D97D2}"/>
              </a:ext>
            </a:extLst>
          </p:cNvPr>
          <p:cNvSpPr>
            <a:spLocks noGrp="1"/>
          </p:cNvSpPr>
          <p:nvPr>
            <p:ph type="ftr" sz="quarter" idx="11"/>
          </p:nvPr>
        </p:nvSpPr>
        <p:spPr/>
        <p:txBody>
          <a:bodyPr/>
          <a:lstStyle>
            <a:lvl1pPr>
              <a:defRPr/>
            </a:lvl1pPr>
          </a:lstStyle>
          <a:p>
            <a:pPr>
              <a:defRPr/>
            </a:pPr>
            <a:endParaRPr lang="pl-PL"/>
          </a:p>
        </p:txBody>
      </p:sp>
      <p:sp>
        <p:nvSpPr>
          <p:cNvPr id="6" name="Slide Number Placeholder 5">
            <a:extLst>
              <a:ext uri="{FF2B5EF4-FFF2-40B4-BE49-F238E27FC236}">
                <a16:creationId xmlns:a16="http://schemas.microsoft.com/office/drawing/2014/main" id="{E3BFD71D-17F3-40A5-B93E-92B97EFE6F93}"/>
              </a:ext>
            </a:extLst>
          </p:cNvPr>
          <p:cNvSpPr>
            <a:spLocks noGrp="1"/>
          </p:cNvSpPr>
          <p:nvPr>
            <p:ph type="sldNum" sz="quarter" idx="12"/>
          </p:nvPr>
        </p:nvSpPr>
        <p:spPr/>
        <p:txBody>
          <a:bodyPr/>
          <a:lstStyle>
            <a:lvl1pPr>
              <a:defRPr/>
            </a:lvl1pPr>
          </a:lstStyle>
          <a:p>
            <a:fld id="{458F5E8C-6F06-4E23-ADDD-BAC5967EF883}" type="slidenum">
              <a:rPr lang="pl-PL" altLang="pl-PL"/>
              <a:pPr/>
              <a:t>‹#›</a:t>
            </a:fld>
            <a:endParaRPr lang="pl-PL" altLang="pl-PL"/>
          </a:p>
        </p:txBody>
      </p:sp>
    </p:spTree>
    <p:extLst>
      <p:ext uri="{BB962C8B-B14F-4D97-AF65-F5344CB8AC3E}">
        <p14:creationId xmlns:p14="http://schemas.microsoft.com/office/powerpoint/2010/main" val="2751922796"/>
      </p:ext>
    </p:extLst>
  </p:cSld>
  <p:clrMapOvr>
    <a:masterClrMapping/>
  </p:clrMapOvr>
  <p:transition spd="med">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Date Placeholder 3">
            <a:extLst>
              <a:ext uri="{FF2B5EF4-FFF2-40B4-BE49-F238E27FC236}">
                <a16:creationId xmlns:a16="http://schemas.microsoft.com/office/drawing/2014/main" id="{A8FBE59B-EAAB-4A58-8EDF-FC54EFA44798}"/>
              </a:ext>
            </a:extLst>
          </p:cNvPr>
          <p:cNvSpPr>
            <a:spLocks noGrp="1"/>
          </p:cNvSpPr>
          <p:nvPr>
            <p:ph type="dt" sz="half" idx="10"/>
          </p:nvPr>
        </p:nvSpPr>
        <p:spPr/>
        <p:txBody>
          <a:bodyPr/>
          <a:lstStyle>
            <a:lvl1pPr>
              <a:defRPr/>
            </a:lvl1pPr>
          </a:lstStyle>
          <a:p>
            <a:pPr>
              <a:defRPr/>
            </a:pPr>
            <a:fld id="{24895514-3EC0-439B-9C97-02459D4C0615}" type="datetimeFigureOut">
              <a:rPr lang="pl-PL"/>
              <a:pPr>
                <a:defRPr/>
              </a:pPr>
              <a:t>13.05.2021</a:t>
            </a:fld>
            <a:endParaRPr lang="pl-PL"/>
          </a:p>
        </p:txBody>
      </p:sp>
      <p:sp>
        <p:nvSpPr>
          <p:cNvPr id="5" name="Footer Placeholder 4">
            <a:extLst>
              <a:ext uri="{FF2B5EF4-FFF2-40B4-BE49-F238E27FC236}">
                <a16:creationId xmlns:a16="http://schemas.microsoft.com/office/drawing/2014/main" id="{AD29A485-90F3-41E7-9A36-C735F889C201}"/>
              </a:ext>
            </a:extLst>
          </p:cNvPr>
          <p:cNvSpPr>
            <a:spLocks noGrp="1"/>
          </p:cNvSpPr>
          <p:nvPr>
            <p:ph type="ftr" sz="quarter" idx="11"/>
          </p:nvPr>
        </p:nvSpPr>
        <p:spPr/>
        <p:txBody>
          <a:bodyPr/>
          <a:lstStyle>
            <a:lvl1pPr>
              <a:defRPr/>
            </a:lvl1pPr>
          </a:lstStyle>
          <a:p>
            <a:pPr>
              <a:defRPr/>
            </a:pPr>
            <a:endParaRPr lang="pl-PL"/>
          </a:p>
        </p:txBody>
      </p:sp>
      <p:sp>
        <p:nvSpPr>
          <p:cNvPr id="6" name="Slide Number Placeholder 5">
            <a:extLst>
              <a:ext uri="{FF2B5EF4-FFF2-40B4-BE49-F238E27FC236}">
                <a16:creationId xmlns:a16="http://schemas.microsoft.com/office/drawing/2014/main" id="{8A54CBC5-235F-4F84-B2B3-E01520507DE9}"/>
              </a:ext>
            </a:extLst>
          </p:cNvPr>
          <p:cNvSpPr>
            <a:spLocks noGrp="1"/>
          </p:cNvSpPr>
          <p:nvPr>
            <p:ph type="sldNum" sz="quarter" idx="12"/>
          </p:nvPr>
        </p:nvSpPr>
        <p:spPr/>
        <p:txBody>
          <a:bodyPr/>
          <a:lstStyle>
            <a:lvl1pPr>
              <a:defRPr/>
            </a:lvl1pPr>
          </a:lstStyle>
          <a:p>
            <a:fld id="{E8775F5A-CA03-413C-8F20-97E9F0DAFC2E}" type="slidenum">
              <a:rPr lang="pl-PL" altLang="pl-PL"/>
              <a:pPr/>
              <a:t>‹#›</a:t>
            </a:fld>
            <a:endParaRPr lang="pl-PL" altLang="pl-PL"/>
          </a:p>
        </p:txBody>
      </p:sp>
    </p:spTree>
    <p:extLst>
      <p:ext uri="{BB962C8B-B14F-4D97-AF65-F5344CB8AC3E}">
        <p14:creationId xmlns:p14="http://schemas.microsoft.com/office/powerpoint/2010/main" val="154249639"/>
      </p:ext>
    </p:extLst>
  </p:cSld>
  <p:clrMapOvr>
    <a:masterClrMapping/>
  </p:clrMapOvr>
  <p:transition spd="med">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p>
            <a:fld id="{2B93ADC8-8FB4-4784-AD56-BC23C1D1F636}" type="datetimeFigureOut">
              <a:rPr lang="pl-PL" smtClean="0"/>
              <a:t>13.05.2021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3975435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p:txBody>
          <a:bodyPr/>
          <a:lstStyle/>
          <a:p>
            <a:fld id="{2B93ADC8-8FB4-4784-AD56-BC23C1D1F636}" type="datetimeFigureOut">
              <a:rPr lang="pl-PL" smtClean="0"/>
              <a:t>13.05.2021</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1059580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p:txBody>
          <a:bodyPr/>
          <a:lstStyle/>
          <a:p>
            <a:fld id="{2B93ADC8-8FB4-4784-AD56-BC23C1D1F636}" type="datetimeFigureOut">
              <a:rPr lang="pl-PL" smtClean="0"/>
              <a:t>13.05.2021</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2392839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p:txBody>
          <a:bodyPr/>
          <a:lstStyle/>
          <a:p>
            <a:fld id="{2B93ADC8-8FB4-4784-AD56-BC23C1D1F636}" type="datetimeFigureOut">
              <a:rPr lang="pl-PL" smtClean="0"/>
              <a:t>13.05.2021</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3714556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2B93ADC8-8FB4-4784-AD56-BC23C1D1F636}" type="datetimeFigureOut">
              <a:rPr lang="pl-PL" smtClean="0"/>
              <a:t>13.05.2021</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21380789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B93ADC8-8FB4-4784-AD56-BC23C1D1F636}" type="datetimeFigureOut">
              <a:rPr lang="pl-PL" smtClean="0"/>
              <a:t>13.05.2021</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6047685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p:txBody>
          <a:bodyPr/>
          <a:lstStyle/>
          <a:p>
            <a:fld id="{2B93ADC8-8FB4-4784-AD56-BC23C1D1F636}" type="datetimeFigureOut">
              <a:rPr lang="pl-PL" smtClean="0"/>
              <a:t>13.05.2021</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26820C88-548A-4BA3-94C7-8D6BA09E94E4}" type="slidenum">
              <a:rPr lang="pl-PL" smtClean="0"/>
              <a:t>‹#›</a:t>
            </a:fld>
            <a:endParaRPr lang="pl-PL"/>
          </a:p>
        </p:txBody>
      </p:sp>
    </p:spTree>
    <p:extLst>
      <p:ext uri="{BB962C8B-B14F-4D97-AF65-F5344CB8AC3E}">
        <p14:creationId xmlns:p14="http://schemas.microsoft.com/office/powerpoint/2010/main" val="34456737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93ADC8-8FB4-4784-AD56-BC23C1D1F636}" type="datetimeFigureOut">
              <a:rPr lang="pl-PL" smtClean="0"/>
              <a:t>13.05.2021</a:t>
            </a:fld>
            <a:endParaRPr lang="pl-PL"/>
          </a:p>
        </p:txBody>
      </p:sp>
      <p:sp>
        <p:nvSpPr>
          <p:cNvPr id="5" name="Symbol zastępczy stopki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820C88-548A-4BA3-94C7-8D6BA09E94E4}" type="slidenum">
              <a:rPr lang="pl-PL" smtClean="0"/>
              <a:t>‹#›</a:t>
            </a:fld>
            <a:endParaRPr lang="pl-PL"/>
          </a:p>
        </p:txBody>
      </p:sp>
    </p:spTree>
    <p:extLst>
      <p:ext uri="{BB962C8B-B14F-4D97-AF65-F5344CB8AC3E}">
        <p14:creationId xmlns:p14="http://schemas.microsoft.com/office/powerpoint/2010/main" val="4065001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C674094-5593-40E8-B4A4-9BD4F226F2AF}"/>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pl-PL"/>
              <a:t>Click to edit Master title style</a:t>
            </a:r>
            <a:endParaRPr lang="pl-PL" altLang="pl-PL"/>
          </a:p>
        </p:txBody>
      </p:sp>
      <p:sp>
        <p:nvSpPr>
          <p:cNvPr id="1027" name="Text Placeholder 2">
            <a:extLst>
              <a:ext uri="{FF2B5EF4-FFF2-40B4-BE49-F238E27FC236}">
                <a16:creationId xmlns:a16="http://schemas.microsoft.com/office/drawing/2014/main" id="{849BA5A8-C416-49B7-82E1-93C1E6E84B91}"/>
              </a:ext>
            </a:extLst>
          </p:cNvPr>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pl-PL"/>
              <a:t>Click to edit Master text styles</a:t>
            </a:r>
          </a:p>
          <a:p>
            <a:pPr lvl="1"/>
            <a:r>
              <a:rPr lang="en-US" altLang="pl-PL"/>
              <a:t>Second level</a:t>
            </a:r>
          </a:p>
          <a:p>
            <a:pPr lvl="2"/>
            <a:r>
              <a:rPr lang="en-US" altLang="pl-PL"/>
              <a:t>Third level</a:t>
            </a:r>
          </a:p>
          <a:p>
            <a:pPr lvl="3"/>
            <a:r>
              <a:rPr lang="en-US" altLang="pl-PL"/>
              <a:t>Fourth level</a:t>
            </a:r>
          </a:p>
          <a:p>
            <a:pPr lvl="4"/>
            <a:r>
              <a:rPr lang="en-US" altLang="pl-PL"/>
              <a:t>Fifth level</a:t>
            </a:r>
            <a:endParaRPr lang="pl-PL" altLang="pl-PL"/>
          </a:p>
        </p:txBody>
      </p:sp>
      <p:sp>
        <p:nvSpPr>
          <p:cNvPr id="4" name="Date Placeholder 3">
            <a:extLst>
              <a:ext uri="{FF2B5EF4-FFF2-40B4-BE49-F238E27FC236}">
                <a16:creationId xmlns:a16="http://schemas.microsoft.com/office/drawing/2014/main" id="{3A1BD384-EF94-460D-A057-00C915E5CA63}"/>
              </a:ext>
            </a:extLst>
          </p:cNvPr>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7FF9A054-CAFA-494E-AF31-B55B7F382641}" type="datetimeFigureOut">
              <a:rPr lang="pl-PL"/>
              <a:pPr>
                <a:defRPr/>
              </a:pPr>
              <a:t>13.05.2021</a:t>
            </a:fld>
            <a:endParaRPr lang="pl-PL"/>
          </a:p>
        </p:txBody>
      </p:sp>
      <p:sp>
        <p:nvSpPr>
          <p:cNvPr id="5" name="Footer Placeholder 4">
            <a:extLst>
              <a:ext uri="{FF2B5EF4-FFF2-40B4-BE49-F238E27FC236}">
                <a16:creationId xmlns:a16="http://schemas.microsoft.com/office/drawing/2014/main" id="{CFEB0C42-97CD-4504-B327-E08237C5188D}"/>
              </a:ext>
            </a:extLst>
          </p:cNvPr>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pl-PL"/>
          </a:p>
        </p:txBody>
      </p:sp>
      <p:sp>
        <p:nvSpPr>
          <p:cNvPr id="6" name="Slide Number Placeholder 5">
            <a:extLst>
              <a:ext uri="{FF2B5EF4-FFF2-40B4-BE49-F238E27FC236}">
                <a16:creationId xmlns:a16="http://schemas.microsoft.com/office/drawing/2014/main" id="{2435955E-6A94-442C-88F0-6CB2C97A819F}"/>
              </a:ext>
            </a:extLst>
          </p:cNvPr>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55E0D690-9038-46D6-8F9E-E765D7A29518}" type="slidenum">
              <a:rPr lang="pl-PL" altLang="pl-PL"/>
              <a:pPr/>
              <a:t>‹#›</a:t>
            </a:fld>
            <a:endParaRPr lang="pl-PL" altLang="pl-PL"/>
          </a:p>
        </p:txBody>
      </p:sp>
    </p:spTree>
    <p:extLst>
      <p:ext uri="{BB962C8B-B14F-4D97-AF65-F5344CB8AC3E}">
        <p14:creationId xmlns:p14="http://schemas.microsoft.com/office/powerpoint/2010/main" val="28554103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med">
    <p:pull/>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g"/></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 Id="rId4" Type="http://schemas.openxmlformats.org/officeDocument/2006/relationships/image" Target="../media/image35.jp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7.png"/><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47.jp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9.jp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0.jpg"/></Relationships>
</file>

<file path=ppt/slides/_rels/slide3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67000"/>
              </a:schemeClr>
            </a:gs>
            <a:gs pos="8000">
              <a:schemeClr val="accent1">
                <a:lumMod val="97000"/>
                <a:lumOff val="3000"/>
              </a:schemeClr>
            </a:gs>
            <a:gs pos="100000">
              <a:schemeClr val="accent1">
                <a:lumMod val="60000"/>
                <a:lumOff val="40000"/>
              </a:schemeClr>
            </a:gs>
          </a:gsLst>
          <a:lin ang="16200000" scaled="1"/>
          <a:tileRect/>
        </a:gradFill>
        <a:effectLst/>
      </p:bgPr>
    </p:bg>
    <p:spTree>
      <p:nvGrpSpPr>
        <p:cNvPr id="1" name=""/>
        <p:cNvGrpSpPr/>
        <p:nvPr/>
      </p:nvGrpSpPr>
      <p:grpSpPr>
        <a:xfrm>
          <a:off x="0" y="0"/>
          <a:ext cx="0" cy="0"/>
          <a:chOff x="0" y="0"/>
          <a:chExt cx="0" cy="0"/>
        </a:xfrm>
      </p:grpSpPr>
      <p:sp>
        <p:nvSpPr>
          <p:cNvPr id="2" name="Tytuł 1"/>
          <p:cNvSpPr>
            <a:spLocks noGrp="1"/>
          </p:cNvSpPr>
          <p:nvPr>
            <p:ph type="ctrTitle"/>
          </p:nvPr>
        </p:nvSpPr>
        <p:spPr>
          <a:xfrm>
            <a:off x="0" y="854281"/>
            <a:ext cx="12192000" cy="1445034"/>
          </a:xfrm>
          <a:solidFill>
            <a:schemeClr val="bg1"/>
          </a:solidFill>
        </p:spPr>
        <p:txBody>
          <a:bodyPr>
            <a:noAutofit/>
          </a:bodyPr>
          <a:lstStyle/>
          <a:p>
            <a:r>
              <a:rPr lang="pl-PL" sz="8000" b="1" dirty="0"/>
              <a:t>Sprawozdanie międzysesyjne</a:t>
            </a:r>
            <a:endParaRPr lang="pl-PL" sz="8000" b="1" dirty="0">
              <a:solidFill>
                <a:schemeClr val="tx2">
                  <a:lumMod val="75000"/>
                </a:schemeClr>
              </a:solidFill>
              <a:latin typeface="Arial Black" panose="020B0A04020102020204" pitchFamily="34" charset="0"/>
            </a:endParaRPr>
          </a:p>
        </p:txBody>
      </p:sp>
      <p:sp>
        <p:nvSpPr>
          <p:cNvPr id="4" name="Podtytuł 2"/>
          <p:cNvSpPr txBox="1">
            <a:spLocks/>
          </p:cNvSpPr>
          <p:nvPr/>
        </p:nvSpPr>
        <p:spPr>
          <a:xfrm>
            <a:off x="1524000" y="6172010"/>
            <a:ext cx="9144000" cy="53105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pl-PL" b="1" dirty="0">
                <a:solidFill>
                  <a:schemeClr val="bg1"/>
                </a:solidFill>
              </a:rPr>
              <a:t>Koniecpol, 13 maja 2021</a:t>
            </a:r>
          </a:p>
        </p:txBody>
      </p:sp>
      <p:sp>
        <p:nvSpPr>
          <p:cNvPr id="5" name="pole tekstowe 4"/>
          <p:cNvSpPr txBox="1"/>
          <p:nvPr/>
        </p:nvSpPr>
        <p:spPr>
          <a:xfrm>
            <a:off x="2006354" y="2912223"/>
            <a:ext cx="7874493" cy="1323439"/>
          </a:xfrm>
          <a:prstGeom prst="rect">
            <a:avLst/>
          </a:prstGeom>
          <a:noFill/>
        </p:spPr>
        <p:txBody>
          <a:bodyPr wrap="square" rtlCol="0">
            <a:spAutoFit/>
          </a:bodyPr>
          <a:lstStyle/>
          <a:p>
            <a:pPr algn="ctr"/>
            <a:r>
              <a:rPr lang="pl-PL" sz="4000" b="1" dirty="0">
                <a:solidFill>
                  <a:schemeClr val="bg1"/>
                </a:solidFill>
              </a:rPr>
              <a:t>Ryszard Suliga</a:t>
            </a:r>
          </a:p>
          <a:p>
            <a:pPr algn="ctr"/>
            <a:r>
              <a:rPr lang="pl-PL" sz="4000" b="1" dirty="0">
                <a:solidFill>
                  <a:schemeClr val="bg1"/>
                </a:solidFill>
              </a:rPr>
              <a:t>Burmistrz Miasta i Gminy Koniecpol</a:t>
            </a:r>
          </a:p>
        </p:txBody>
      </p:sp>
      <p:pic>
        <p:nvPicPr>
          <p:cNvPr id="6" name="Obraz 5">
            <a:extLst>
              <a:ext uri="{FF2B5EF4-FFF2-40B4-BE49-F238E27FC236}">
                <a16:creationId xmlns:a16="http://schemas.microsoft.com/office/drawing/2014/main" id="{58EC2522-6618-4ABA-BC70-E427B4802BF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4452" y="4527612"/>
            <a:ext cx="1098295" cy="1220565"/>
          </a:xfrm>
          <a:prstGeom prst="rect">
            <a:avLst/>
          </a:prstGeom>
        </p:spPr>
      </p:pic>
    </p:spTree>
    <p:extLst>
      <p:ext uri="{BB962C8B-B14F-4D97-AF65-F5344CB8AC3E}">
        <p14:creationId xmlns:p14="http://schemas.microsoft.com/office/powerpoint/2010/main" val="2889491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FDCC1B0-B92F-432D-8ED1-4E04790F4F12}"/>
              </a:ext>
            </a:extLst>
          </p:cNvPr>
          <p:cNvSpPr>
            <a:spLocks noGrp="1"/>
          </p:cNvSpPr>
          <p:nvPr>
            <p:ph type="title"/>
          </p:nvPr>
        </p:nvSpPr>
        <p:spPr>
          <a:xfrm>
            <a:off x="0" y="0"/>
            <a:ext cx="12192000" cy="1124744"/>
          </a:xfrm>
          <a:ln>
            <a:noFill/>
          </a:ln>
        </p:spPr>
        <p:style>
          <a:lnRef idx="2">
            <a:schemeClr val="dk1"/>
          </a:lnRef>
          <a:fillRef idx="1">
            <a:schemeClr val="lt1"/>
          </a:fillRef>
          <a:effectRef idx="0">
            <a:schemeClr val="dk1"/>
          </a:effectRef>
          <a:fontRef idx="minor">
            <a:schemeClr val="dk1"/>
          </a:fontRef>
        </p:style>
        <p:txBody>
          <a:bodyPr>
            <a:normAutofit/>
          </a:bodyPr>
          <a:lstStyle/>
          <a:p>
            <a:pPr marL="269875" algn="ctr">
              <a:lnSpc>
                <a:spcPct val="115000"/>
              </a:lnSpc>
              <a:spcAft>
                <a:spcPts val="1000"/>
              </a:spcAft>
            </a:pPr>
            <a:r>
              <a:rPr lang="pl-PL" sz="3200" b="1" dirty="0">
                <a:solidFill>
                  <a:srgbClr val="002060"/>
                </a:solidFill>
                <a:effectLst/>
                <a:ea typeface="Times New Roman" panose="02020603050405020304" pitchFamily="18" charset="0"/>
                <a:cs typeface="Times New Roman" panose="02020603050405020304" pitchFamily="18" charset="0"/>
              </a:rPr>
              <a:t>PROGRAM WID 2021+</a:t>
            </a:r>
            <a:endParaRPr lang="pl-PL" sz="3200" b="1" dirty="0">
              <a:solidFill>
                <a:srgbClr val="002060"/>
              </a:solidFill>
            </a:endParaRPr>
          </a:p>
        </p:txBody>
      </p:sp>
      <p:sp>
        <p:nvSpPr>
          <p:cNvPr id="3" name="Symbol zastępczy zawartości 2">
            <a:extLst>
              <a:ext uri="{FF2B5EF4-FFF2-40B4-BE49-F238E27FC236}">
                <a16:creationId xmlns:a16="http://schemas.microsoft.com/office/drawing/2014/main" id="{439E1A51-1EF7-460D-8277-068E581CBBBB}"/>
              </a:ext>
            </a:extLst>
          </p:cNvPr>
          <p:cNvSpPr>
            <a:spLocks noGrp="1"/>
          </p:cNvSpPr>
          <p:nvPr>
            <p:ph idx="1"/>
          </p:nvPr>
        </p:nvSpPr>
        <p:spPr>
          <a:xfrm>
            <a:off x="0" y="1196753"/>
            <a:ext cx="12192000" cy="3818867"/>
          </a:xfrm>
        </p:spPr>
        <p:txBody>
          <a:bodyPr>
            <a:normAutofit/>
          </a:bodyPr>
          <a:lstStyle/>
          <a:p>
            <a:pPr marL="0" indent="0" algn="just">
              <a:buNone/>
            </a:pPr>
            <a:r>
              <a:rPr lang="pl-PL" sz="3200" dirty="0"/>
              <a:t>W ramach przyjętego przez </a:t>
            </a:r>
            <a:r>
              <a:rPr lang="pl-PL" sz="3200" i="0" dirty="0">
                <a:solidFill>
                  <a:srgbClr val="333333"/>
                </a:solidFill>
                <a:effectLst/>
              </a:rPr>
              <a:t>Zarząd Województwa Śląskiego programu WID 2021+, Gmina Koniecpol wystąpiła z wnioskiem na: </a:t>
            </a:r>
            <a:r>
              <a:rPr lang="pl-PL" sz="3200" b="1" dirty="0">
                <a:effectLst/>
                <a:ea typeface="Times New Roman" panose="02020603050405020304" pitchFamily="18" charset="0"/>
                <a:cs typeface="Times New Roman" panose="02020603050405020304" pitchFamily="18" charset="0"/>
              </a:rPr>
              <a:t>Przebudowę drogi wojewódzkiej 786 na odcinku o długości ok. 1890 </a:t>
            </a:r>
            <a:r>
              <a:rPr lang="pl-PL" sz="3200" b="1" dirty="0" err="1">
                <a:effectLst/>
                <a:ea typeface="Times New Roman" panose="02020603050405020304" pitchFamily="18" charset="0"/>
                <a:cs typeface="Times New Roman" panose="02020603050405020304" pitchFamily="18" charset="0"/>
              </a:rPr>
              <a:t>mb</a:t>
            </a:r>
            <a:r>
              <a:rPr lang="pl-PL" sz="3200" b="1" dirty="0">
                <a:effectLst/>
                <a:ea typeface="Times New Roman" panose="02020603050405020304" pitchFamily="18" charset="0"/>
                <a:cs typeface="Times New Roman" panose="02020603050405020304" pitchFamily="18" charset="0"/>
              </a:rPr>
              <a:t>, obejmującą budowę chodnika i ciągu pieszo – rowerowego wraz                        z przebudową/ remontem nawierzchni jezdni</a:t>
            </a:r>
            <a:r>
              <a:rPr lang="pl-PL" sz="3200" dirty="0">
                <a:effectLst/>
                <a:ea typeface="Times New Roman" panose="02020603050405020304" pitchFamily="18" charset="0"/>
                <a:cs typeface="Times New Roman" panose="02020603050405020304" pitchFamily="18" charset="0"/>
              </a:rPr>
              <a:t>.</a:t>
            </a:r>
          </a:p>
          <a:p>
            <a:pPr marL="0" indent="0" algn="just">
              <a:buNone/>
            </a:pPr>
            <a:r>
              <a:rPr lang="pl-PL" sz="3200" dirty="0">
                <a:effectLst/>
                <a:ea typeface="Times New Roman" panose="02020603050405020304" pitchFamily="18" charset="0"/>
                <a:cs typeface="Times New Roman" panose="02020603050405020304" pitchFamily="18" charset="0"/>
              </a:rPr>
              <a:t>Inwestycja obejmuje odcinek drogi wojewódzkiej 786 przebiegający przez miasto Koniecpol od skrzyżowania z ulicą Chrząstowską do skrzyżowania z ulicą Łąkową.</a:t>
            </a:r>
            <a:endParaRPr lang="pl-PL" sz="3200" dirty="0"/>
          </a:p>
        </p:txBody>
      </p:sp>
      <p:pic>
        <p:nvPicPr>
          <p:cNvPr id="7" name="Picture 3" descr="C:\Users\oem\Desktop\RZŚ_negatyw.png">
            <a:extLst>
              <a:ext uri="{FF2B5EF4-FFF2-40B4-BE49-F238E27FC236}">
                <a16:creationId xmlns:a16="http://schemas.microsoft.com/office/drawing/2014/main" id="{121A1650-D596-4607-8A0A-4EC35AED1A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9905" y="5015621"/>
            <a:ext cx="9937756" cy="169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4643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2">
            <a:extLst>
              <a:ext uri="{FF2B5EF4-FFF2-40B4-BE49-F238E27FC236}">
                <a16:creationId xmlns:a16="http://schemas.microsoft.com/office/drawing/2014/main" id="{B17B5718-4722-41A6-81A6-C4CCDE27D772}"/>
              </a:ext>
            </a:extLst>
          </p:cNvPr>
          <p:cNvSpPr txBox="1">
            <a:spLocks noChangeArrowheads="1"/>
          </p:cNvSpPr>
          <p:nvPr/>
        </p:nvSpPr>
        <p:spPr bwMode="auto">
          <a:xfrm>
            <a:off x="950911" y="2543175"/>
            <a:ext cx="7231064" cy="1569660"/>
          </a:xfrm>
          <a:prstGeom prst="rect">
            <a:avLst/>
          </a:prstGeom>
          <a:noFill/>
          <a:ln w="76200">
            <a:solidFill>
              <a:srgbClr val="636466"/>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lang="pl-PL" sz="4800" b="1" dirty="0"/>
              <a:t>Realizacja inwestycji</a:t>
            </a:r>
            <a:br>
              <a:rPr lang="pl-PL" sz="4800" b="1" dirty="0"/>
            </a:br>
            <a:r>
              <a:rPr lang="pl-PL" sz="4800" b="1" dirty="0"/>
              <a:t> i projektów unijnych</a:t>
            </a:r>
            <a:endParaRPr kumimoji="0" lang="pl-PL" altLang="pl-PL" sz="3600" b="1" i="0" u="none" strike="noStrike" kern="1200" cap="none" spc="0" normalizeH="0" baseline="0" noProof="0" dirty="0">
              <a:ln>
                <a:noFill/>
              </a:ln>
              <a:solidFill>
                <a:prstClr val="black"/>
              </a:solidFill>
              <a:effectLst/>
              <a:uLnTx/>
              <a:uFillTx/>
              <a:latin typeface="Novecennto wide Normal"/>
              <a:ea typeface="+mn-ea"/>
              <a:cs typeface="Arial" panose="020B0604020202020204" pitchFamily="34" charset="0"/>
            </a:endParaRPr>
          </a:p>
        </p:txBody>
      </p:sp>
      <p:pic>
        <p:nvPicPr>
          <p:cNvPr id="11267" name="Picture 3" descr="C:\Users\oem\Desktop\RZŚ_negatyw.png">
            <a:extLst>
              <a:ext uri="{FF2B5EF4-FFF2-40B4-BE49-F238E27FC236}">
                <a16:creationId xmlns:a16="http://schemas.microsoft.com/office/drawing/2014/main" id="{5990D80D-B89B-4989-8B92-600B35FA1F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0484" y="666751"/>
            <a:ext cx="4637305"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2584051"/>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512377"/>
            <a:ext cx="11862816" cy="4550791"/>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l-PL" b="1" dirty="0">
                <a:solidFill>
                  <a:srgbClr val="002060"/>
                </a:solidFill>
                <a:latin typeface="+mn-lt"/>
              </a:rPr>
              <a:t>Ogłoszono postępowanie o udzielenie zamówienia publicznego na budowę sieci wodociągowej </a:t>
            </a:r>
          </a:p>
        </p:txBody>
      </p:sp>
      <p:pic>
        <p:nvPicPr>
          <p:cNvPr id="5" name="Obraz 4">
            <a:extLst>
              <a:ext uri="{FF2B5EF4-FFF2-40B4-BE49-F238E27FC236}">
                <a16:creationId xmlns:a16="http://schemas.microsoft.com/office/drawing/2014/main" id="{04E899CB-DFDE-4709-A10E-00F2E311BCD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9184" y="5087831"/>
            <a:ext cx="3257551" cy="1419451"/>
          </a:xfrm>
          <a:prstGeom prst="rect">
            <a:avLst/>
          </a:prstGeom>
        </p:spPr>
      </p:pic>
      <p:sp>
        <p:nvSpPr>
          <p:cNvPr id="7" name="pole tekstowe 6">
            <a:extLst>
              <a:ext uri="{FF2B5EF4-FFF2-40B4-BE49-F238E27FC236}">
                <a16:creationId xmlns:a16="http://schemas.microsoft.com/office/drawing/2014/main" id="{22977987-9045-46B8-95A9-957B93590116}"/>
              </a:ext>
            </a:extLst>
          </p:cNvPr>
          <p:cNvSpPr txBox="1"/>
          <p:nvPr/>
        </p:nvSpPr>
        <p:spPr>
          <a:xfrm>
            <a:off x="157735" y="1481168"/>
            <a:ext cx="11862816" cy="3200876"/>
          </a:xfrm>
          <a:prstGeom prst="rect">
            <a:avLst/>
          </a:prstGeom>
          <a:noFill/>
        </p:spPr>
        <p:txBody>
          <a:bodyPr wrap="square">
            <a:spAutoFit/>
          </a:bodyPr>
          <a:lstStyle/>
          <a:p>
            <a:pPr>
              <a:spcAft>
                <a:spcPts val="300"/>
              </a:spcAft>
            </a:pPr>
            <a:r>
              <a:rPr lang="pl-PL" sz="2400" b="1" dirty="0"/>
              <a:t>Na III etap budowy sieci wodociągowej pozyskano środki zewnętrzne z Rządowego Funduszu Inwestycji Lokalnych. Ogłoszono już postępowanie o udzielenie zamówienia publicznego -  termin składania ofert upływa 19 maja 2021 r.</a:t>
            </a:r>
          </a:p>
          <a:p>
            <a:pPr>
              <a:spcAft>
                <a:spcPts val="300"/>
              </a:spcAft>
            </a:pPr>
            <a:r>
              <a:rPr lang="pl-PL" sz="2400" b="1" dirty="0"/>
              <a:t>Zamówienie podzielono na 3 części obejmujące tereny miejskie, tj.:</a:t>
            </a:r>
          </a:p>
          <a:p>
            <a:pPr>
              <a:spcAft>
                <a:spcPts val="300"/>
              </a:spcAft>
            </a:pPr>
            <a:r>
              <a:rPr lang="pl-PL" sz="2400" b="1" dirty="0"/>
              <a:t>Część I: budowa sieci wodociągowej z przyłączami w Koniecpolu - ul. Kościuszki, Przedmieście </a:t>
            </a:r>
            <a:r>
              <a:rPr lang="pl-PL" sz="2400" b="1" dirty="0" err="1"/>
              <a:t>Podstocze</a:t>
            </a:r>
            <a:r>
              <a:rPr lang="pl-PL" sz="2400" b="1" dirty="0"/>
              <a:t>, Przedmieście Przysieka, Przedmieście </a:t>
            </a:r>
            <a:r>
              <a:rPr lang="pl-PL" sz="2400" b="1" dirty="0" err="1"/>
              <a:t>Koniawy</a:t>
            </a:r>
            <a:r>
              <a:rPr lang="pl-PL" sz="2400" b="1" dirty="0"/>
              <a:t>;</a:t>
            </a:r>
          </a:p>
          <a:p>
            <a:pPr>
              <a:spcAft>
                <a:spcPts val="300"/>
              </a:spcAft>
            </a:pPr>
            <a:r>
              <a:rPr lang="pl-PL" sz="2400" b="1" dirty="0"/>
              <a:t>Część II: budowa sieci wodociągowej z przyłączami w Koniecpolu - ul. Mickiewicza.</a:t>
            </a:r>
          </a:p>
          <a:p>
            <a:pPr>
              <a:spcAft>
                <a:spcPts val="300"/>
              </a:spcAft>
            </a:pPr>
            <a:r>
              <a:rPr lang="pl-PL" sz="2400" b="1" dirty="0"/>
              <a:t>Część III: budowa sieci wodociągowej z przyłączami - rejon ul. Zamkowej w Koniecpolu.</a:t>
            </a:r>
          </a:p>
        </p:txBody>
      </p:sp>
      <p:pic>
        <p:nvPicPr>
          <p:cNvPr id="6" name="Picture 3" descr="C:\Users\oem\Desktop\RZŚ_negatyw.png">
            <a:extLst>
              <a:ext uri="{FF2B5EF4-FFF2-40B4-BE49-F238E27FC236}">
                <a16:creationId xmlns:a16="http://schemas.microsoft.com/office/drawing/2014/main" id="{D3A1EA90-DC79-418C-A66E-B09F0F3B14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1632" y="5345133"/>
            <a:ext cx="7668447" cy="904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72846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08642" y="1451260"/>
            <a:ext cx="12083358" cy="2579686"/>
          </a:xfrm>
        </p:spPr>
        <p:txBody>
          <a:bodyPr>
            <a:normAutofit fontScale="62500" lnSpcReduction="20000"/>
          </a:bodyPr>
          <a:lstStyle/>
          <a:p>
            <a:pPr marL="0" indent="0" algn="just">
              <a:lnSpc>
                <a:spcPct val="120000"/>
              </a:lnSpc>
              <a:spcBef>
                <a:spcPts val="600"/>
              </a:spcBef>
              <a:buNone/>
            </a:pPr>
            <a:r>
              <a:rPr lang="pl-PL" sz="3100" b="1" dirty="0">
                <a:effectLst/>
              </a:rPr>
              <a:t>Dziś dokonano wyboru najkorzystniejszej oferty na przebudowę układu drogowego obejmującego ulice: Fredry, Boya - Żeleńskiego, Gruszeckich, Krasińskiego i Norwida w Koniecpolu.</a:t>
            </a:r>
          </a:p>
          <a:p>
            <a:pPr marL="0" indent="0" algn="just">
              <a:lnSpc>
                <a:spcPct val="120000"/>
              </a:lnSpc>
              <a:spcBef>
                <a:spcPts val="600"/>
              </a:spcBef>
              <a:buNone/>
            </a:pPr>
            <a:r>
              <a:rPr lang="pl-PL" sz="3100" b="1" dirty="0">
                <a:effectLst/>
              </a:rPr>
              <a:t>W postępowaniu o udzielenie zamówienia Wykonawcy złożyli 6 ofert – w przedziale cenowym od 2 497 684,68 zł do              2 977 397,63 zł brutto.</a:t>
            </a:r>
          </a:p>
          <a:p>
            <a:pPr marL="0" indent="0" algn="just">
              <a:lnSpc>
                <a:spcPct val="120000"/>
              </a:lnSpc>
              <a:spcBef>
                <a:spcPts val="600"/>
              </a:spcBef>
              <a:buNone/>
            </a:pPr>
            <a:r>
              <a:rPr lang="pl-PL" sz="3100" b="1" dirty="0">
                <a:effectLst/>
              </a:rPr>
              <a:t>Za najkorzystniejszą uznana została oferta firmy RAFALIN Sp. z o.o. Spółka komandytowa z Blachowni za cenę brutto             2 497 684,68 zł</a:t>
            </a:r>
          </a:p>
          <a:p>
            <a:pPr marL="0" indent="0" algn="just">
              <a:lnSpc>
                <a:spcPct val="120000"/>
              </a:lnSpc>
              <a:spcBef>
                <a:spcPts val="600"/>
              </a:spcBef>
              <a:buNone/>
            </a:pPr>
            <a:r>
              <a:rPr lang="pl-PL" sz="3100" b="1" dirty="0"/>
              <a:t>Inwestycja współfinansowana z Rządowego Funduszu Inwestycji Lokalnych w kwocie 2,3 mln zł.</a:t>
            </a:r>
            <a:endParaRPr lang="pl-PL" sz="3100" b="1" dirty="0">
              <a:effectLst/>
            </a:endParaRPr>
          </a:p>
          <a:p>
            <a:pPr marL="0" indent="0">
              <a:buNone/>
            </a:pPr>
            <a:endParaRPr lang="pl-PL" dirty="0"/>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l-PL" b="1" dirty="0">
                <a:solidFill>
                  <a:srgbClr val="002060"/>
                </a:solidFill>
                <a:latin typeface="+mn-lt"/>
              </a:rPr>
              <a:t>Wykonawca przebudowy układu drogowego w Koniecpolu wybrany</a:t>
            </a:r>
          </a:p>
        </p:txBody>
      </p:sp>
      <p:pic>
        <p:nvPicPr>
          <p:cNvPr id="5" name="Obraz 4">
            <a:extLst>
              <a:ext uri="{FF2B5EF4-FFF2-40B4-BE49-F238E27FC236}">
                <a16:creationId xmlns:a16="http://schemas.microsoft.com/office/drawing/2014/main" id="{4AF5068B-C2A3-4F3D-BF1B-5D618F39D5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4085245"/>
            <a:ext cx="9144000" cy="2771775"/>
          </a:xfrm>
          <a:prstGeom prst="rect">
            <a:avLst/>
          </a:prstGeom>
        </p:spPr>
      </p:pic>
    </p:spTree>
    <p:extLst>
      <p:ext uri="{BB962C8B-B14F-4D97-AF65-F5344CB8AC3E}">
        <p14:creationId xmlns:p14="http://schemas.microsoft.com/office/powerpoint/2010/main" val="38808246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557400"/>
            <a:ext cx="11862816" cy="4550791"/>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0"/>
            <a:ext cx="12192000" cy="990468"/>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pl-PL" sz="4400" b="1" i="0" u="none" strike="noStrike" kern="1200" cap="none" spc="0" normalizeH="0" baseline="0" noProof="0" dirty="0">
                <a:ln>
                  <a:noFill/>
                </a:ln>
                <a:solidFill>
                  <a:srgbClr val="002060"/>
                </a:solidFill>
                <a:effectLst/>
                <a:uLnTx/>
                <a:uFillTx/>
                <a:latin typeface="Calibri" panose="020F0502020204030204"/>
                <a:ea typeface="+mj-ea"/>
                <a:cs typeface="+mj-cs"/>
              </a:rPr>
              <a:t>Budowa kanalizacji w dzielnicy </a:t>
            </a:r>
            <a:r>
              <a:rPr kumimoji="0" lang="pl-PL" sz="4400" b="1" i="0" u="none" strike="noStrike" kern="1200" cap="none" spc="0" normalizeH="0" baseline="0" noProof="0" dirty="0" err="1">
                <a:ln>
                  <a:noFill/>
                </a:ln>
                <a:solidFill>
                  <a:srgbClr val="002060"/>
                </a:solidFill>
                <a:effectLst/>
                <a:uLnTx/>
                <a:uFillTx/>
                <a:latin typeface="Calibri" panose="020F0502020204030204"/>
                <a:ea typeface="+mj-ea"/>
                <a:cs typeface="+mj-cs"/>
              </a:rPr>
              <a:t>Magdasz</a:t>
            </a:r>
            <a:endParaRPr kumimoji="0" lang="pl-PL" sz="4400" b="1" i="0" u="none" strike="noStrike" kern="1200" cap="none" spc="0" normalizeH="0" baseline="0" noProof="0" dirty="0">
              <a:ln>
                <a:noFill/>
              </a:ln>
              <a:solidFill>
                <a:srgbClr val="002060"/>
              </a:solidFill>
              <a:effectLst/>
              <a:uLnTx/>
              <a:uFillTx/>
              <a:latin typeface="Calibri" panose="020F0502020204030204"/>
              <a:ea typeface="+mj-ea"/>
              <a:cs typeface="+mj-cs"/>
            </a:endParaRPr>
          </a:p>
        </p:txBody>
      </p:sp>
      <p:sp>
        <p:nvSpPr>
          <p:cNvPr id="7" name="pole tekstowe 6">
            <a:extLst>
              <a:ext uri="{FF2B5EF4-FFF2-40B4-BE49-F238E27FC236}">
                <a16:creationId xmlns:a16="http://schemas.microsoft.com/office/drawing/2014/main" id="{B3F74278-8156-4853-8F1A-1A94722F7046}"/>
              </a:ext>
            </a:extLst>
          </p:cNvPr>
          <p:cNvSpPr txBox="1"/>
          <p:nvPr/>
        </p:nvSpPr>
        <p:spPr>
          <a:xfrm>
            <a:off x="152399" y="1050345"/>
            <a:ext cx="11862816" cy="2423740"/>
          </a:xfrm>
          <a:prstGeom prst="rect">
            <a:avLst/>
          </a:prstGeom>
          <a:noFill/>
        </p:spPr>
        <p:txBody>
          <a:bodyPr wrap="square">
            <a:spAutoFit/>
          </a:bodyPr>
          <a:lstStyle/>
          <a:p>
            <a:pPr algn="just">
              <a:spcAft>
                <a:spcPts val="300"/>
              </a:spcAft>
            </a:pPr>
            <a:r>
              <a:rPr lang="pl-PL" sz="2400" b="1" dirty="0"/>
              <a:t>Inwestycja obejmuje b</a:t>
            </a:r>
            <a:r>
              <a:rPr lang="pl-PL" sz="2400" b="1" kern="50" dirty="0">
                <a:effectLst/>
                <a:ea typeface="Times New Roman" panose="02020603050405020304" pitchFamily="18" charset="0"/>
              </a:rPr>
              <a:t>udowę sieci kanalizacji sanitarnej z przyłączami (40 szt.), kanalizacji  deszczowej oraz odtworzenie dróg po robotach kanalizacyjnych w Koniecpolu, ulice: </a:t>
            </a:r>
            <a:r>
              <a:rPr lang="pl-PL" sz="2400" b="1" kern="50" dirty="0" err="1">
                <a:effectLst/>
                <a:ea typeface="Times New Roman" panose="02020603050405020304" pitchFamily="18" charset="0"/>
              </a:rPr>
              <a:t>Magdasz</a:t>
            </a:r>
            <a:r>
              <a:rPr lang="pl-PL" sz="2400" b="1" kern="50" dirty="0">
                <a:effectLst/>
                <a:ea typeface="Times New Roman" panose="02020603050405020304" pitchFamily="18" charset="0"/>
              </a:rPr>
              <a:t> (od ul. Zachodniej do budynku nr 21), Nad Strugą, Zachodnia (uliczka boczna).</a:t>
            </a:r>
            <a:endParaRPr lang="pl-PL" sz="2400" b="1" dirty="0"/>
          </a:p>
          <a:p>
            <a:pPr algn="just">
              <a:spcAft>
                <a:spcPts val="300"/>
              </a:spcAft>
            </a:pPr>
            <a:r>
              <a:rPr lang="pl-PL" sz="2400" b="1" dirty="0"/>
              <a:t>W dniu 17 lutego 2021 r. podpisano umowę z wykonawcą. Prace rozpoczęto w maju br.</a:t>
            </a:r>
          </a:p>
          <a:p>
            <a:pPr algn="just">
              <a:spcAft>
                <a:spcPts val="300"/>
              </a:spcAft>
            </a:pPr>
            <a:r>
              <a:rPr lang="pl-PL" sz="2400" b="1" dirty="0"/>
              <a:t>Wartość robót budowlanych 1 460 210, 92 zł. Termin zakończenia inwestycji  - 17.06.2022 r. </a:t>
            </a:r>
          </a:p>
          <a:p>
            <a:pPr algn="just">
              <a:spcAft>
                <a:spcPts val="300"/>
              </a:spcAft>
            </a:pPr>
            <a:r>
              <a:rPr lang="pl-PL" sz="2400" b="1" dirty="0"/>
              <a:t>Projekt dofinansowany w ramach Rządowego Funduszu Inwestycji Lokalnych.  </a:t>
            </a:r>
          </a:p>
        </p:txBody>
      </p:sp>
      <p:pic>
        <p:nvPicPr>
          <p:cNvPr id="5" name="Obraz 4">
            <a:extLst>
              <a:ext uri="{FF2B5EF4-FFF2-40B4-BE49-F238E27FC236}">
                <a16:creationId xmlns:a16="http://schemas.microsoft.com/office/drawing/2014/main" id="{9E81EA34-78E0-4F6C-972D-88F15B30C9E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7596" y="4012849"/>
            <a:ext cx="4124325" cy="2456358"/>
          </a:xfrm>
          <a:prstGeom prst="rect">
            <a:avLst/>
          </a:prstGeom>
        </p:spPr>
      </p:pic>
      <p:pic>
        <p:nvPicPr>
          <p:cNvPr id="9" name="Obraz 8">
            <a:extLst>
              <a:ext uri="{FF2B5EF4-FFF2-40B4-BE49-F238E27FC236}">
                <a16:creationId xmlns:a16="http://schemas.microsoft.com/office/drawing/2014/main" id="{E0D66858-188D-46F8-90FB-1EE11B0B0B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8719" y="4012849"/>
            <a:ext cx="4879883" cy="2456358"/>
          </a:xfrm>
          <a:prstGeom prst="rect">
            <a:avLst/>
          </a:prstGeom>
        </p:spPr>
      </p:pic>
    </p:spTree>
    <p:extLst>
      <p:ext uri="{BB962C8B-B14F-4D97-AF65-F5344CB8AC3E}">
        <p14:creationId xmlns:p14="http://schemas.microsoft.com/office/powerpoint/2010/main" val="19137414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64592" y="1443101"/>
            <a:ext cx="11865483" cy="2462150"/>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0"/>
            <a:ext cx="12192000" cy="1443101"/>
          </a:xfrm>
          <a:prstGeom prst="rect">
            <a:avLst/>
          </a:prstGeom>
          <a:solidFill>
            <a:schemeClr val="bg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pl-PL" sz="3600" b="1" dirty="0">
                <a:solidFill>
                  <a:srgbClr val="002060"/>
                </a:solidFill>
                <a:effectLst/>
                <a:latin typeface="Calibri" panose="020F0502020204030204" pitchFamily="34" charset="0"/>
                <a:ea typeface="DejaVuSans"/>
              </a:rPr>
              <a:t>Budowa sieci kanalizacji sanitarnej, deszczowej i sieci wodociągowej w dzielnicy Słowik w ramach kontynuacji etapu I budowy kanalizacji w Koniecpolu</a:t>
            </a:r>
            <a:endParaRPr kumimoji="0" lang="pl-PL" sz="3600" b="1" u="none" strike="noStrike" kern="1200" cap="none" spc="0" normalizeH="0" baseline="0" noProof="0" dirty="0">
              <a:ln>
                <a:noFill/>
              </a:ln>
              <a:solidFill>
                <a:srgbClr val="002060"/>
              </a:solidFill>
              <a:effectLst/>
              <a:uLnTx/>
              <a:uFillTx/>
              <a:latin typeface="Calibri" panose="020F0502020204030204"/>
            </a:endParaRPr>
          </a:p>
        </p:txBody>
      </p:sp>
      <p:sp>
        <p:nvSpPr>
          <p:cNvPr id="8" name="pole tekstowe 7">
            <a:extLst>
              <a:ext uri="{FF2B5EF4-FFF2-40B4-BE49-F238E27FC236}">
                <a16:creationId xmlns:a16="http://schemas.microsoft.com/office/drawing/2014/main" id="{BCF4425C-939F-4B9F-90A1-94488A198820}"/>
              </a:ext>
            </a:extLst>
          </p:cNvPr>
          <p:cNvSpPr txBox="1"/>
          <p:nvPr/>
        </p:nvSpPr>
        <p:spPr>
          <a:xfrm>
            <a:off x="293179" y="1912089"/>
            <a:ext cx="11605641" cy="3816429"/>
          </a:xfrm>
          <a:prstGeom prst="rect">
            <a:avLst/>
          </a:prstGeom>
          <a:noFill/>
        </p:spPr>
        <p:txBody>
          <a:bodyPr wrap="square">
            <a:spAutoFit/>
          </a:bodyPr>
          <a:lstStyle/>
          <a:p>
            <a:pPr algn="just"/>
            <a:r>
              <a:rPr lang="pl-PL" sz="2800" b="1" dirty="0"/>
              <a:t>Projekt dobiega końca. Do wykonania pozostały prace związane                                 z odtworzeniem nawierzchni drogowych, które potrwają do końca maja 2021 r. Łączny koszt robót budowlanych wyniesie brutto </a:t>
            </a:r>
            <a:r>
              <a:rPr lang="pl-PL" sz="2800" b="1" dirty="0">
                <a:effectLst/>
                <a:ea typeface="Lucida Sans Unicode" panose="020B0602030504020204" pitchFamily="34" charset="0"/>
              </a:rPr>
              <a:t>6 450 045,71 zł.</a:t>
            </a:r>
            <a:r>
              <a:rPr lang="pl-PL" sz="2800" dirty="0">
                <a:effectLst/>
                <a:ea typeface="Lucida Sans Unicode" panose="020B0602030504020204" pitchFamily="34" charset="0"/>
              </a:rPr>
              <a:t> </a:t>
            </a:r>
            <a:endParaRPr lang="pl-PL" sz="2800" b="1" dirty="0"/>
          </a:p>
          <a:p>
            <a:pPr algn="just"/>
            <a:r>
              <a:rPr lang="pl-PL" sz="2800" b="1" dirty="0"/>
              <a:t>Na realizację projektu pozyskano dotację z Europejskiego Funduszu Rozwoju Regionalnego w ramach Regionalnego Programu Operacyjnego Województwa Śląskiego na lata 2014-2020, osi priorytetowej V, działania 5.1. Gospodarka wodno-ściekowa. Poziom dofinansowania wynosi 54% kosztów kwalifikowalnych.</a:t>
            </a:r>
          </a:p>
          <a:p>
            <a:r>
              <a:rPr lang="pl-PL" dirty="0"/>
              <a:t> </a:t>
            </a:r>
          </a:p>
        </p:txBody>
      </p:sp>
      <p:pic>
        <p:nvPicPr>
          <p:cNvPr id="9" name="Obraz 8">
            <a:extLst>
              <a:ext uri="{FF2B5EF4-FFF2-40B4-BE49-F238E27FC236}">
                <a16:creationId xmlns:a16="http://schemas.microsoft.com/office/drawing/2014/main" id="{C28B645E-CCAC-430F-B658-BB5D342EB41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4999" y="5662549"/>
            <a:ext cx="8639175" cy="976555"/>
          </a:xfrm>
          <a:prstGeom prst="rect">
            <a:avLst/>
          </a:prstGeom>
        </p:spPr>
      </p:pic>
    </p:spTree>
    <p:extLst>
      <p:ext uri="{BB962C8B-B14F-4D97-AF65-F5344CB8AC3E}">
        <p14:creationId xmlns:p14="http://schemas.microsoft.com/office/powerpoint/2010/main" val="41622574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64592" y="1443101"/>
            <a:ext cx="11865483" cy="2462150"/>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1"/>
            <a:ext cx="12192000" cy="1062182"/>
          </a:xfrm>
          <a:prstGeom prst="rect">
            <a:avLst/>
          </a:prstGeom>
          <a:solidFill>
            <a:schemeClr val="bg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pl-PL" b="1" u="none" strike="noStrike" kern="1200" cap="none" spc="0" normalizeH="0" baseline="0" noProof="0" dirty="0">
                <a:ln>
                  <a:noFill/>
                </a:ln>
                <a:solidFill>
                  <a:srgbClr val="002060"/>
                </a:solidFill>
                <a:effectLst/>
                <a:uLnTx/>
                <a:uFillTx/>
                <a:latin typeface="+mn-lt"/>
                <a:ea typeface="+mj-ea"/>
                <a:cs typeface="+mj-cs"/>
              </a:rPr>
              <a:t>Wszechstronny </a:t>
            </a:r>
            <a:r>
              <a:rPr lang="pl-PL" b="1" dirty="0">
                <a:solidFill>
                  <a:srgbClr val="002060"/>
                </a:solidFill>
                <a:latin typeface="+mn-lt"/>
              </a:rPr>
              <a:t>u</a:t>
            </a:r>
            <a:r>
              <a:rPr kumimoji="0" lang="pl-PL" b="1" u="none" strike="noStrike" kern="1200" cap="none" spc="0" normalizeH="0" baseline="0" noProof="0" dirty="0" err="1">
                <a:ln>
                  <a:noFill/>
                </a:ln>
                <a:solidFill>
                  <a:srgbClr val="002060"/>
                </a:solidFill>
                <a:effectLst/>
                <a:uLnTx/>
                <a:uFillTx/>
                <a:latin typeface="+mn-lt"/>
                <a:ea typeface="+mj-ea"/>
                <a:cs typeface="+mj-cs"/>
              </a:rPr>
              <a:t>czeń</a:t>
            </a:r>
            <a:r>
              <a:rPr kumimoji="0" lang="pl-PL" b="1" u="none" strike="noStrike" kern="1200" cap="none" spc="0" normalizeH="0" baseline="0" noProof="0" dirty="0">
                <a:ln>
                  <a:noFill/>
                </a:ln>
                <a:solidFill>
                  <a:srgbClr val="002060"/>
                </a:solidFill>
                <a:effectLst/>
                <a:uLnTx/>
                <a:uFillTx/>
                <a:latin typeface="+mn-lt"/>
                <a:ea typeface="+mj-ea"/>
                <a:cs typeface="+mj-cs"/>
              </a:rPr>
              <a:t> w Koniecpolu</a:t>
            </a:r>
          </a:p>
        </p:txBody>
      </p:sp>
      <p:sp>
        <p:nvSpPr>
          <p:cNvPr id="8" name="pole tekstowe 7">
            <a:extLst>
              <a:ext uri="{FF2B5EF4-FFF2-40B4-BE49-F238E27FC236}">
                <a16:creationId xmlns:a16="http://schemas.microsoft.com/office/drawing/2014/main" id="{BCF4425C-939F-4B9F-90A1-94488A198820}"/>
              </a:ext>
            </a:extLst>
          </p:cNvPr>
          <p:cNvSpPr txBox="1"/>
          <p:nvPr/>
        </p:nvSpPr>
        <p:spPr>
          <a:xfrm>
            <a:off x="293179" y="1062183"/>
            <a:ext cx="11605641" cy="2800767"/>
          </a:xfrm>
          <a:prstGeom prst="rect">
            <a:avLst/>
          </a:prstGeom>
          <a:noFill/>
        </p:spPr>
        <p:txBody>
          <a:bodyPr wrap="square">
            <a:spAutoFit/>
          </a:bodyPr>
          <a:lstStyle/>
          <a:p>
            <a:pPr algn="just"/>
            <a:r>
              <a:rPr lang="pl-PL" sz="2200" dirty="0"/>
              <a:t>W dwóch szkołach podstawowych prowadzonych przez Gminę realizowany jest projekt pn.:  </a:t>
            </a:r>
            <a:r>
              <a:rPr lang="pl-PL" sz="2200" b="1" dirty="0"/>
              <a:t>„Wszechstronny uczeń – na drodze do lepszej przyszłości w Gminie Koniecpol” </a:t>
            </a:r>
            <a:r>
              <a:rPr lang="pl-PL" sz="2200" dirty="0"/>
              <a:t>w ramach Regionalnego Programu Operacyjnego Województwa Śląskiego na lata 2014-2020 współfinansowanego ze środków Europejskiego Funduszu Społecznego. </a:t>
            </a:r>
          </a:p>
          <a:p>
            <a:pPr algn="just"/>
            <a:r>
              <a:rPr lang="pl-PL" sz="2200" dirty="0"/>
              <a:t>Projekt rozpoczął się 12 kwietnia br. i potrwa do końca 2022 roku.  Uczniowie SP nr 1 i SP nr 2                      w Koniecpolu biorą udział w  dodatkowych zajęciach, m.in. z przedmiotów matematyczno-przyrodniczych oraz języka angielskiego i języka niemieckiego</a:t>
            </a:r>
          </a:p>
          <a:p>
            <a:pPr algn="just"/>
            <a:r>
              <a:rPr lang="pl-PL" sz="2200" dirty="0"/>
              <a:t> Wartość projektu wynosi 599 420,00 zł, w tym dofinansowanie </a:t>
            </a:r>
            <a:r>
              <a:rPr lang="pl-PL" sz="2200" b="1" dirty="0"/>
              <a:t>539 478,00 zł. </a:t>
            </a:r>
          </a:p>
        </p:txBody>
      </p:sp>
      <p:pic>
        <p:nvPicPr>
          <p:cNvPr id="5" name="Obraz 4">
            <a:extLst>
              <a:ext uri="{FF2B5EF4-FFF2-40B4-BE49-F238E27FC236}">
                <a16:creationId xmlns:a16="http://schemas.microsoft.com/office/drawing/2014/main" id="{1024B7F9-F107-45D7-AD99-F509601787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6567" y="6286691"/>
            <a:ext cx="5939534" cy="581141"/>
          </a:xfrm>
          <a:prstGeom prst="rect">
            <a:avLst/>
          </a:prstGeom>
        </p:spPr>
      </p:pic>
      <p:pic>
        <p:nvPicPr>
          <p:cNvPr id="6" name="Obraz 5">
            <a:extLst>
              <a:ext uri="{FF2B5EF4-FFF2-40B4-BE49-F238E27FC236}">
                <a16:creationId xmlns:a16="http://schemas.microsoft.com/office/drawing/2014/main" id="{F32C81E6-90D8-4AF1-A155-075E6C6DAF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853" y="3862950"/>
            <a:ext cx="2237453" cy="2983271"/>
          </a:xfrm>
          <a:prstGeom prst="rect">
            <a:avLst/>
          </a:prstGeom>
        </p:spPr>
      </p:pic>
      <p:pic>
        <p:nvPicPr>
          <p:cNvPr id="9" name="Obraz 8">
            <a:extLst>
              <a:ext uri="{FF2B5EF4-FFF2-40B4-BE49-F238E27FC236}">
                <a16:creationId xmlns:a16="http://schemas.microsoft.com/office/drawing/2014/main" id="{7A7AE577-4E65-4EA1-95AD-77D2FC9E90D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48859" y="3862950"/>
            <a:ext cx="2246288" cy="2995050"/>
          </a:xfrm>
          <a:prstGeom prst="rect">
            <a:avLst/>
          </a:prstGeom>
        </p:spPr>
      </p:pic>
      <p:pic>
        <p:nvPicPr>
          <p:cNvPr id="11" name="Obraz 10">
            <a:extLst>
              <a:ext uri="{FF2B5EF4-FFF2-40B4-BE49-F238E27FC236}">
                <a16:creationId xmlns:a16="http://schemas.microsoft.com/office/drawing/2014/main" id="{253BD859-CF91-4B0E-B618-0BA160D3F1F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24515" y="3785496"/>
            <a:ext cx="3342968" cy="2507226"/>
          </a:xfrm>
          <a:prstGeom prst="rect">
            <a:avLst/>
          </a:prstGeom>
        </p:spPr>
      </p:pic>
    </p:spTree>
    <p:extLst>
      <p:ext uri="{BB962C8B-B14F-4D97-AF65-F5344CB8AC3E}">
        <p14:creationId xmlns:p14="http://schemas.microsoft.com/office/powerpoint/2010/main" val="40012108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64592" y="1443101"/>
            <a:ext cx="11865483" cy="2462150"/>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9053" y="0"/>
            <a:ext cx="12201426" cy="1307690"/>
          </a:xfrm>
          <a:prstGeom prst="rect">
            <a:avLst/>
          </a:prstGeom>
          <a:solidFill>
            <a:schemeClr val="bg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pl-PL" b="1" dirty="0">
                <a:solidFill>
                  <a:srgbClr val="002060"/>
                </a:solidFill>
                <a:latin typeface="+mn-lt"/>
              </a:rPr>
              <a:t>Przedszkolaki z naszej paki w Gminie Koniecpol</a:t>
            </a:r>
            <a:endParaRPr kumimoji="0" lang="pl-PL" b="1" u="none" strike="noStrike" kern="1200" cap="none" spc="0" normalizeH="0" baseline="0" noProof="0" dirty="0">
              <a:ln>
                <a:noFill/>
              </a:ln>
              <a:solidFill>
                <a:srgbClr val="002060"/>
              </a:solidFill>
              <a:effectLst/>
              <a:uLnTx/>
              <a:uFillTx/>
              <a:latin typeface="+mn-lt"/>
              <a:ea typeface="+mj-ea"/>
              <a:cs typeface="+mj-cs"/>
            </a:endParaRPr>
          </a:p>
        </p:txBody>
      </p:sp>
      <p:sp>
        <p:nvSpPr>
          <p:cNvPr id="8" name="pole tekstowe 7">
            <a:extLst>
              <a:ext uri="{FF2B5EF4-FFF2-40B4-BE49-F238E27FC236}">
                <a16:creationId xmlns:a16="http://schemas.microsoft.com/office/drawing/2014/main" id="{BCF4425C-939F-4B9F-90A1-94488A198820}"/>
              </a:ext>
            </a:extLst>
          </p:cNvPr>
          <p:cNvSpPr txBox="1"/>
          <p:nvPr/>
        </p:nvSpPr>
        <p:spPr>
          <a:xfrm>
            <a:off x="288839" y="1443101"/>
            <a:ext cx="11605641" cy="3108543"/>
          </a:xfrm>
          <a:prstGeom prst="rect">
            <a:avLst/>
          </a:prstGeom>
          <a:noFill/>
        </p:spPr>
        <p:txBody>
          <a:bodyPr wrap="square">
            <a:spAutoFit/>
          </a:bodyPr>
          <a:lstStyle/>
          <a:p>
            <a:pPr algn="just"/>
            <a:r>
              <a:rPr lang="pl-PL" sz="2800" dirty="0"/>
              <a:t>Gmina zawarła umowę z Urzędem Marszałkowskim Województwa Śląskiego na dofinansowanie projektu pn.: </a:t>
            </a:r>
            <a:r>
              <a:rPr lang="pl-PL" sz="2800" b="1" dirty="0"/>
              <a:t>„Przedszkolaki  z naszej  paki  w Gminie  Koniecpol</a:t>
            </a:r>
            <a:r>
              <a:rPr lang="pl-PL" sz="2800" dirty="0"/>
              <a:t>” ze środków Europejskiego Funduszu Społecznego w ramach Regionalnego Programu Operacyjnego Województwa Śląskiego na lata 2014-2020. Projekt realizowany będzie  od 1 września </a:t>
            </a:r>
            <a:r>
              <a:rPr lang="pl-PL" sz="2800" dirty="0" err="1"/>
              <a:t>br</a:t>
            </a:r>
            <a:r>
              <a:rPr lang="pl-PL" sz="2800" dirty="0"/>
              <a:t> w Przedszkolu nr 1                            i Przedszkolu nr 2 w Koniecpolu.</a:t>
            </a:r>
          </a:p>
          <a:p>
            <a:pPr algn="just"/>
            <a:r>
              <a:rPr lang="pl-PL" sz="2800" dirty="0"/>
              <a:t>Wartość projektu 233 221,25 zł, kwota dofinansowania wynosi 198 238,06 zł.</a:t>
            </a:r>
          </a:p>
        </p:txBody>
      </p:sp>
      <p:pic>
        <p:nvPicPr>
          <p:cNvPr id="5" name="Obraz 4">
            <a:extLst>
              <a:ext uri="{FF2B5EF4-FFF2-40B4-BE49-F238E27FC236}">
                <a16:creationId xmlns:a16="http://schemas.microsoft.com/office/drawing/2014/main" id="{1024B7F9-F107-45D7-AD99-F509601787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9460" y="6051549"/>
            <a:ext cx="8242300" cy="806450"/>
          </a:xfrm>
          <a:prstGeom prst="rect">
            <a:avLst/>
          </a:prstGeom>
        </p:spPr>
      </p:pic>
    </p:spTree>
    <p:extLst>
      <p:ext uri="{BB962C8B-B14F-4D97-AF65-F5344CB8AC3E}">
        <p14:creationId xmlns:p14="http://schemas.microsoft.com/office/powerpoint/2010/main" val="1772046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64592" y="1443101"/>
            <a:ext cx="11865483" cy="2462150"/>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1"/>
            <a:ext cx="12192000" cy="1062182"/>
          </a:xfrm>
          <a:prstGeom prst="rect">
            <a:avLst/>
          </a:prstGeom>
          <a:solidFill>
            <a:schemeClr val="bg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pl-PL" b="1" dirty="0">
                <a:solidFill>
                  <a:srgbClr val="002060"/>
                </a:solidFill>
                <a:latin typeface="+mn-lt"/>
              </a:rPr>
              <a:t>Remont chodnika w ul. Zachodniej</a:t>
            </a:r>
            <a:endParaRPr kumimoji="0" lang="pl-PL" b="1" u="none" strike="noStrike" kern="1200" cap="none" spc="0" normalizeH="0" baseline="0" noProof="0" dirty="0">
              <a:ln>
                <a:noFill/>
              </a:ln>
              <a:solidFill>
                <a:srgbClr val="002060"/>
              </a:solidFill>
              <a:effectLst/>
              <a:uLnTx/>
              <a:uFillTx/>
              <a:latin typeface="+mn-lt"/>
            </a:endParaRPr>
          </a:p>
        </p:txBody>
      </p:sp>
      <p:sp>
        <p:nvSpPr>
          <p:cNvPr id="8" name="pole tekstowe 7">
            <a:extLst>
              <a:ext uri="{FF2B5EF4-FFF2-40B4-BE49-F238E27FC236}">
                <a16:creationId xmlns:a16="http://schemas.microsoft.com/office/drawing/2014/main" id="{BCF4425C-939F-4B9F-90A1-94488A198820}"/>
              </a:ext>
            </a:extLst>
          </p:cNvPr>
          <p:cNvSpPr txBox="1"/>
          <p:nvPr/>
        </p:nvSpPr>
        <p:spPr>
          <a:xfrm>
            <a:off x="293179" y="1274598"/>
            <a:ext cx="11605641" cy="3754874"/>
          </a:xfrm>
          <a:prstGeom prst="rect">
            <a:avLst/>
          </a:prstGeom>
          <a:noFill/>
        </p:spPr>
        <p:txBody>
          <a:bodyPr wrap="square">
            <a:spAutoFit/>
          </a:bodyPr>
          <a:lstStyle/>
          <a:p>
            <a:pPr algn="just"/>
            <a:r>
              <a:rPr lang="pl-PL" sz="2400" b="1" dirty="0"/>
              <a:t>Zadanie obejmuje odcinek o długości 120 </a:t>
            </a:r>
            <a:r>
              <a:rPr lang="pl-PL" sz="2400" b="1" dirty="0" err="1"/>
              <a:t>mb</a:t>
            </a:r>
            <a:r>
              <a:rPr lang="pl-PL" sz="2400" b="1" dirty="0"/>
              <a:t>, prace polegają na rozbiórce starej, zniszczonej kostki brukowej i krawężników, wykonaniu podbudowy tłuczniowej, ustawieniu krawężników i ułożeniu nowej kostki brukowej na powierzchni ok. 216m</a:t>
            </a:r>
            <a:r>
              <a:rPr lang="pl-PL" sz="2400" b="1" baseline="30000" dirty="0"/>
              <a:t>2</a:t>
            </a:r>
          </a:p>
          <a:p>
            <a:pPr algn="just"/>
            <a:r>
              <a:rPr lang="pl-PL" sz="2400" b="1" dirty="0"/>
              <a:t>Planowany termin zakończenia: 30.05.2021 r. Prace realizuje wykonawca </a:t>
            </a:r>
            <a:r>
              <a:rPr lang="pl-PL" sz="2400" b="1" dirty="0">
                <a:effectLst/>
                <a:latin typeface="Calibri" panose="020F0502020204030204" pitchFamily="34" charset="0"/>
                <a:ea typeface="Times New Roman" panose="02020603050405020304" pitchFamily="18" charset="0"/>
              </a:rPr>
              <a:t>Jarosław Duś – Przedsiębiorstwo Wielobranżowe „EKOPOL”</a:t>
            </a:r>
            <a:r>
              <a:rPr lang="pl-PL" sz="2400" dirty="0">
                <a:effectLst/>
                <a:latin typeface="Calibri" panose="020F0502020204030204" pitchFamily="34" charset="0"/>
                <a:ea typeface="Times New Roman" panose="02020603050405020304" pitchFamily="18" charset="0"/>
              </a:rPr>
              <a:t> </a:t>
            </a:r>
            <a:r>
              <a:rPr lang="pl-PL" sz="2400" b="1" dirty="0"/>
              <a:t>ze Starego Koniecpola wyłoniony                               w postępowaniu o udzielenie zamówienia publicznego przeprowadzonego w formie zapytania ofertowego. Koszt robót wynosi brutto: 28 185,45 zł.</a:t>
            </a:r>
          </a:p>
          <a:p>
            <a:pPr algn="just"/>
            <a:r>
              <a:rPr lang="pl-PL" sz="2400" b="1" dirty="0"/>
              <a:t> </a:t>
            </a:r>
            <a:br>
              <a:rPr lang="pl-PL" sz="2800" dirty="0"/>
            </a:br>
            <a:endParaRPr lang="pl-PL" sz="2800" b="1" dirty="0"/>
          </a:p>
          <a:p>
            <a:r>
              <a:rPr lang="pl-PL" dirty="0"/>
              <a:t> </a:t>
            </a:r>
          </a:p>
        </p:txBody>
      </p:sp>
      <p:pic>
        <p:nvPicPr>
          <p:cNvPr id="5" name="Obraz 4">
            <a:extLst>
              <a:ext uri="{FF2B5EF4-FFF2-40B4-BE49-F238E27FC236}">
                <a16:creationId xmlns:a16="http://schemas.microsoft.com/office/drawing/2014/main" id="{7CC26648-41CF-457A-9DB2-F1B4CA52115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42510" y="4008419"/>
            <a:ext cx="3799439" cy="2849579"/>
          </a:xfrm>
          <a:prstGeom prst="rect">
            <a:avLst/>
          </a:prstGeom>
        </p:spPr>
      </p:pic>
      <p:pic>
        <p:nvPicPr>
          <p:cNvPr id="9" name="Picture 3" descr="C:\Users\oem\Desktop\RZŚ_negatyw.png">
            <a:extLst>
              <a:ext uri="{FF2B5EF4-FFF2-40B4-BE49-F238E27FC236}">
                <a16:creationId xmlns:a16="http://schemas.microsoft.com/office/drawing/2014/main" id="{9DAA1A24-8FE0-43C3-8A9E-175E26FE1CC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7107" y="4512017"/>
            <a:ext cx="2254379"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C:\Users\oem\Desktop\RZŚ_negatyw.png">
            <a:extLst>
              <a:ext uri="{FF2B5EF4-FFF2-40B4-BE49-F238E27FC236}">
                <a16:creationId xmlns:a16="http://schemas.microsoft.com/office/drawing/2014/main" id="{32FECD6A-E241-4B19-A395-EB7CFA9F48B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06921" y="4417974"/>
            <a:ext cx="2038351"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93022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64592" y="1443101"/>
            <a:ext cx="11865483" cy="2462150"/>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1"/>
            <a:ext cx="12192000" cy="1062182"/>
          </a:xfrm>
          <a:prstGeom prst="rect">
            <a:avLst/>
          </a:prstGeom>
          <a:solidFill>
            <a:schemeClr val="bg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pl-PL" sz="3400" b="1" dirty="0">
                <a:solidFill>
                  <a:srgbClr val="002060"/>
                </a:solidFill>
                <a:latin typeface="+mn-lt"/>
              </a:rPr>
              <a:t>Utwardzenie połączenia pomiędzy ul. Mickiewicza i ul. Zachodnią</a:t>
            </a:r>
            <a:endParaRPr kumimoji="0" lang="pl-PL" sz="3400" b="1" u="none" strike="noStrike" kern="1200" cap="none" spc="0" normalizeH="0" baseline="0" noProof="0" dirty="0">
              <a:ln>
                <a:noFill/>
              </a:ln>
              <a:solidFill>
                <a:srgbClr val="002060"/>
              </a:solidFill>
              <a:effectLst/>
              <a:uLnTx/>
              <a:uFillTx/>
              <a:latin typeface="+mn-lt"/>
            </a:endParaRPr>
          </a:p>
        </p:txBody>
      </p:sp>
      <p:sp>
        <p:nvSpPr>
          <p:cNvPr id="8" name="pole tekstowe 7">
            <a:extLst>
              <a:ext uri="{FF2B5EF4-FFF2-40B4-BE49-F238E27FC236}">
                <a16:creationId xmlns:a16="http://schemas.microsoft.com/office/drawing/2014/main" id="{BCF4425C-939F-4B9F-90A1-94488A198820}"/>
              </a:ext>
            </a:extLst>
          </p:cNvPr>
          <p:cNvSpPr txBox="1"/>
          <p:nvPr/>
        </p:nvSpPr>
        <p:spPr>
          <a:xfrm>
            <a:off x="293179" y="1274598"/>
            <a:ext cx="11605641" cy="4185761"/>
          </a:xfrm>
          <a:prstGeom prst="rect">
            <a:avLst/>
          </a:prstGeom>
          <a:noFill/>
        </p:spPr>
        <p:txBody>
          <a:bodyPr wrap="square">
            <a:spAutoFit/>
          </a:bodyPr>
          <a:lstStyle/>
          <a:p>
            <a:pPr algn="just"/>
            <a:r>
              <a:rPr lang="pl-PL" sz="2800" b="1" dirty="0"/>
              <a:t>W postępowaniu o udzielenie zamówienia publicznego przeprowadzonego              w formie zapytania ofertowego wyłoniono wykonawcę utwardzenia ciągu pieszego łączącego ul. Mickiewicza i ul. Zachodnią.  Zadanie polegające na utwardzeniu kostką brukową terenu na powierzchni 282m</a:t>
            </a:r>
            <a:r>
              <a:rPr lang="pl-PL" sz="2800" b="1" baseline="30000" dirty="0"/>
              <a:t>2 </a:t>
            </a:r>
            <a:r>
              <a:rPr lang="pl-PL" sz="2800" b="1" dirty="0"/>
              <a:t>zrealizuje firma: DAN-BRUK Daniel Młynarczyk z Koniecpola. </a:t>
            </a:r>
            <a:endParaRPr lang="pl-PL" sz="2800" b="1" baseline="30000" dirty="0"/>
          </a:p>
          <a:p>
            <a:pPr algn="just"/>
            <a:r>
              <a:rPr lang="pl-PL" sz="2800" b="1" dirty="0"/>
              <a:t>Planowany termin zakończenia robót: 31.08.2021 r. </a:t>
            </a:r>
          </a:p>
          <a:p>
            <a:pPr algn="just"/>
            <a:r>
              <a:rPr lang="pl-PL" sz="2800" b="1" dirty="0"/>
              <a:t>Koszt zadania wynosi brutto: 40 590,00 zł.</a:t>
            </a:r>
          </a:p>
          <a:p>
            <a:pPr algn="just"/>
            <a:r>
              <a:rPr lang="pl-PL" sz="2400" b="1" dirty="0"/>
              <a:t> </a:t>
            </a:r>
            <a:br>
              <a:rPr lang="pl-PL" sz="2800" dirty="0"/>
            </a:br>
            <a:endParaRPr lang="pl-PL" sz="2800" b="1" dirty="0"/>
          </a:p>
          <a:p>
            <a:r>
              <a:rPr lang="pl-PL" dirty="0"/>
              <a:t> </a:t>
            </a:r>
          </a:p>
        </p:txBody>
      </p:sp>
      <p:pic>
        <p:nvPicPr>
          <p:cNvPr id="5" name="Obraz 4">
            <a:extLst>
              <a:ext uri="{FF2B5EF4-FFF2-40B4-BE49-F238E27FC236}">
                <a16:creationId xmlns:a16="http://schemas.microsoft.com/office/drawing/2014/main" id="{1319FF19-3FB8-4958-BE4B-855C13A8D46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68556" y="4388538"/>
            <a:ext cx="3282868" cy="2462151"/>
          </a:xfrm>
          <a:prstGeom prst="rect">
            <a:avLst/>
          </a:prstGeom>
        </p:spPr>
      </p:pic>
      <p:pic>
        <p:nvPicPr>
          <p:cNvPr id="7" name="Obraz 6">
            <a:extLst>
              <a:ext uri="{FF2B5EF4-FFF2-40B4-BE49-F238E27FC236}">
                <a16:creationId xmlns:a16="http://schemas.microsoft.com/office/drawing/2014/main" id="{C47C7509-E4FF-4132-AFC7-B1D31D264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013" y="4391298"/>
            <a:ext cx="3282869" cy="2462152"/>
          </a:xfrm>
          <a:prstGeom prst="rect">
            <a:avLst/>
          </a:prstGeom>
        </p:spPr>
      </p:pic>
      <p:pic>
        <p:nvPicPr>
          <p:cNvPr id="10" name="Obraz 9">
            <a:extLst>
              <a:ext uri="{FF2B5EF4-FFF2-40B4-BE49-F238E27FC236}">
                <a16:creationId xmlns:a16="http://schemas.microsoft.com/office/drawing/2014/main" id="{10308CE4-5368-4E10-B54B-F6631C08BEA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86120" y="4391297"/>
            <a:ext cx="3282871" cy="2462153"/>
          </a:xfrm>
          <a:prstGeom prst="rect">
            <a:avLst/>
          </a:prstGeom>
        </p:spPr>
      </p:pic>
    </p:spTree>
    <p:extLst>
      <p:ext uri="{BB962C8B-B14F-4D97-AF65-F5344CB8AC3E}">
        <p14:creationId xmlns:p14="http://schemas.microsoft.com/office/powerpoint/2010/main" val="36280891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0"/>
            <a:ext cx="12192000" cy="1325563"/>
          </a:xfrm>
          <a:solidFill>
            <a:schemeClr val="bg1"/>
          </a:solidFill>
        </p:spPr>
        <p:txBody>
          <a:bodyPr/>
          <a:lstStyle/>
          <a:p>
            <a:pPr algn="ctr"/>
            <a:r>
              <a:rPr lang="pl-PL" b="1" dirty="0">
                <a:solidFill>
                  <a:schemeClr val="tx2">
                    <a:lumMod val="75000"/>
                  </a:schemeClr>
                </a:solidFill>
                <a:latin typeface="+mn-lt"/>
              </a:rPr>
              <a:t>Działalność międzysesyjna</a:t>
            </a:r>
          </a:p>
        </p:txBody>
      </p:sp>
      <p:sp>
        <p:nvSpPr>
          <p:cNvPr id="4" name="pole tekstowe 3"/>
          <p:cNvSpPr txBox="1"/>
          <p:nvPr/>
        </p:nvSpPr>
        <p:spPr>
          <a:xfrm>
            <a:off x="2450592" y="2192054"/>
            <a:ext cx="7290816" cy="1015663"/>
          </a:xfrm>
          <a:prstGeom prst="rect">
            <a:avLst/>
          </a:prstGeom>
          <a:solidFill>
            <a:schemeClr val="bg1">
              <a:lumMod val="75000"/>
            </a:schemeClr>
          </a:solidFill>
          <a:ln>
            <a:solidFill>
              <a:schemeClr val="tx1"/>
            </a:solidFill>
          </a:ln>
        </p:spPr>
        <p:txBody>
          <a:bodyPr wrap="square" rtlCol="0">
            <a:spAutoFit/>
          </a:bodyPr>
          <a:lstStyle/>
          <a:p>
            <a:pPr lvl="0" algn="ctr"/>
            <a:r>
              <a:rPr lang="pl-PL" sz="6000" b="1" dirty="0"/>
              <a:t>04.03.2021</a:t>
            </a:r>
          </a:p>
        </p:txBody>
      </p:sp>
      <p:sp>
        <p:nvSpPr>
          <p:cNvPr id="5" name="Strzałka w dół 4"/>
          <p:cNvSpPr/>
          <p:nvPr/>
        </p:nvSpPr>
        <p:spPr>
          <a:xfrm>
            <a:off x="5411402" y="3501700"/>
            <a:ext cx="1158240" cy="937919"/>
          </a:xfrm>
          <a:prstGeom prst="downArrow">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pole tekstowe 5"/>
          <p:cNvSpPr txBox="1"/>
          <p:nvPr/>
        </p:nvSpPr>
        <p:spPr>
          <a:xfrm>
            <a:off x="2517267" y="4528013"/>
            <a:ext cx="7290816" cy="1446550"/>
          </a:xfrm>
          <a:prstGeom prst="rect">
            <a:avLst/>
          </a:prstGeom>
          <a:solidFill>
            <a:schemeClr val="bg1">
              <a:lumMod val="75000"/>
            </a:schemeClr>
          </a:solidFill>
          <a:ln>
            <a:solidFill>
              <a:schemeClr val="tx1"/>
            </a:solidFill>
          </a:ln>
        </p:spPr>
        <p:txBody>
          <a:bodyPr wrap="square" rtlCol="0">
            <a:spAutoFit/>
          </a:bodyPr>
          <a:lstStyle/>
          <a:p>
            <a:pPr lvl="0" algn="ctr"/>
            <a:r>
              <a:rPr lang="pl-PL" sz="8800" b="1" dirty="0"/>
              <a:t>13.05.2021</a:t>
            </a:r>
          </a:p>
        </p:txBody>
      </p:sp>
    </p:spTree>
    <p:extLst>
      <p:ext uri="{BB962C8B-B14F-4D97-AF65-F5344CB8AC3E}">
        <p14:creationId xmlns:p14="http://schemas.microsoft.com/office/powerpoint/2010/main" val="24346844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2">
            <a:extLst>
              <a:ext uri="{FF2B5EF4-FFF2-40B4-BE49-F238E27FC236}">
                <a16:creationId xmlns:a16="http://schemas.microsoft.com/office/drawing/2014/main" id="{B17B5718-4722-41A6-81A6-C4CCDE27D772}"/>
              </a:ext>
            </a:extLst>
          </p:cNvPr>
          <p:cNvSpPr txBox="1">
            <a:spLocks noChangeArrowheads="1"/>
          </p:cNvSpPr>
          <p:nvPr/>
        </p:nvSpPr>
        <p:spPr bwMode="auto">
          <a:xfrm>
            <a:off x="5519737" y="3144839"/>
            <a:ext cx="5729287" cy="1323439"/>
          </a:xfrm>
          <a:prstGeom prst="rect">
            <a:avLst/>
          </a:prstGeom>
          <a:noFill/>
          <a:ln w="76200">
            <a:solidFill>
              <a:srgbClr val="636466"/>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fontAlgn="base" hangingPunct="0">
              <a:spcAft>
                <a:spcPct val="0"/>
              </a:spcAft>
              <a:buNone/>
              <a:defRPr/>
            </a:pPr>
            <a:r>
              <a:rPr lang="pl-PL" altLang="pl-PL" sz="4000" b="1" dirty="0">
                <a:solidFill>
                  <a:prstClr val="black"/>
                </a:solidFill>
                <a:latin typeface="Novecennto wide Normal"/>
                <a:cs typeface="Arial" panose="020B0604020202020204" pitchFamily="34" charset="0"/>
              </a:rPr>
              <a:t>WYDARZENIA</a:t>
            </a:r>
            <a:br>
              <a:rPr lang="pl-PL" altLang="pl-PL" sz="4000" b="1" dirty="0">
                <a:solidFill>
                  <a:prstClr val="black"/>
                </a:solidFill>
                <a:latin typeface="Novecennto wide Normal"/>
                <a:cs typeface="Arial" panose="020B0604020202020204" pitchFamily="34" charset="0"/>
              </a:rPr>
            </a:br>
            <a:r>
              <a:rPr lang="pl-PL" altLang="pl-PL" sz="4000" b="1" dirty="0">
                <a:solidFill>
                  <a:prstClr val="black"/>
                </a:solidFill>
                <a:latin typeface="Novecennto wide Normal"/>
                <a:cs typeface="Arial" panose="020B0604020202020204" pitchFamily="34" charset="0"/>
              </a:rPr>
              <a:t> I INFORMACJE</a:t>
            </a:r>
          </a:p>
        </p:txBody>
      </p:sp>
      <p:pic>
        <p:nvPicPr>
          <p:cNvPr id="11267" name="Picture 3" descr="C:\Users\oem\Desktop\RZŚ_negatyw.png">
            <a:extLst>
              <a:ext uri="{FF2B5EF4-FFF2-40B4-BE49-F238E27FC236}">
                <a16:creationId xmlns:a16="http://schemas.microsoft.com/office/drawing/2014/main" id="{5990D80D-B89B-4989-8B92-600B35FA1F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559" y="404814"/>
            <a:ext cx="4637305" cy="619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Obraz 1">
            <a:extLst>
              <a:ext uri="{FF2B5EF4-FFF2-40B4-BE49-F238E27FC236}">
                <a16:creationId xmlns:a16="http://schemas.microsoft.com/office/drawing/2014/main" id="{749FC86F-8E68-4F6F-8E10-EFF4C0EF0DA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70160" y="666380"/>
            <a:ext cx="2221130" cy="226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l-PL" b="1" dirty="0">
                <a:solidFill>
                  <a:srgbClr val="002060"/>
                </a:solidFill>
                <a:latin typeface="+mn-lt"/>
              </a:rPr>
              <a:t>Dzień Flagi Rzeczypospolitej Polskiej </a:t>
            </a:r>
          </a:p>
        </p:txBody>
      </p:sp>
      <p:sp>
        <p:nvSpPr>
          <p:cNvPr id="3" name="Symbol zastępczy zawartości 2">
            <a:extLst>
              <a:ext uri="{FF2B5EF4-FFF2-40B4-BE49-F238E27FC236}">
                <a16:creationId xmlns:a16="http://schemas.microsoft.com/office/drawing/2014/main" id="{904834B2-2DD0-4B98-8B09-85B51A6807CD}"/>
              </a:ext>
            </a:extLst>
          </p:cNvPr>
          <p:cNvSpPr>
            <a:spLocks noGrp="1"/>
          </p:cNvSpPr>
          <p:nvPr>
            <p:ph idx="1"/>
          </p:nvPr>
        </p:nvSpPr>
        <p:spPr>
          <a:xfrm>
            <a:off x="0" y="1466850"/>
            <a:ext cx="12192000" cy="2714625"/>
          </a:xfrm>
        </p:spPr>
        <p:txBody>
          <a:bodyPr/>
          <a:lstStyle/>
          <a:p>
            <a:pPr marL="0" indent="0" algn="just">
              <a:buNone/>
            </a:pPr>
            <a:r>
              <a:rPr lang="pl-PL" dirty="0"/>
              <a:t>Co roku w gminie Koniecpol organizowano uroczyste apele z okazji Dnia Flagi Rzeczypospolitej Polskiej i gminne obchody rocznicy uchwalenia Konstytucji 3 Maja oraz Dnia Strażaka. Niestety przez zakaz zgromadzeń publicznych od roku majowe święta obchodzone są skromniej i inaczej - razem, a jednak osobno. </a:t>
            </a:r>
          </a:p>
        </p:txBody>
      </p:sp>
      <p:pic>
        <p:nvPicPr>
          <p:cNvPr id="5" name="Obraz 4">
            <a:extLst>
              <a:ext uri="{FF2B5EF4-FFF2-40B4-BE49-F238E27FC236}">
                <a16:creationId xmlns:a16="http://schemas.microsoft.com/office/drawing/2014/main" id="{F63E8669-5E57-4DA8-BF3A-5CEED68C1FF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9550" y="3676649"/>
            <a:ext cx="6648450" cy="2714626"/>
          </a:xfrm>
          <a:prstGeom prst="rect">
            <a:avLst/>
          </a:prstGeom>
        </p:spPr>
      </p:pic>
      <p:pic>
        <p:nvPicPr>
          <p:cNvPr id="7" name="Obraz 6">
            <a:extLst>
              <a:ext uri="{FF2B5EF4-FFF2-40B4-BE49-F238E27FC236}">
                <a16:creationId xmlns:a16="http://schemas.microsoft.com/office/drawing/2014/main" id="{BE91F243-9A2E-49D7-90D7-2CD452A9A0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7550" y="3676649"/>
            <a:ext cx="4714875" cy="2971800"/>
          </a:xfrm>
          <a:prstGeom prst="rect">
            <a:avLst/>
          </a:prstGeom>
        </p:spPr>
      </p:pic>
    </p:spTree>
    <p:extLst>
      <p:ext uri="{BB962C8B-B14F-4D97-AF65-F5344CB8AC3E}">
        <p14:creationId xmlns:p14="http://schemas.microsoft.com/office/powerpoint/2010/main" val="2101568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94487" y="819150"/>
            <a:ext cx="12192000" cy="1628775"/>
          </a:xfrm>
        </p:spPr>
        <p:txBody>
          <a:bodyPr>
            <a:noAutofit/>
          </a:bodyPr>
          <a:lstStyle/>
          <a:p>
            <a:pPr marL="0" indent="0">
              <a:buNone/>
            </a:pPr>
            <a:r>
              <a:rPr lang="pl-PL" sz="3200" b="1" dirty="0"/>
              <a:t>3 maja w Parafii Najświętszej Maryi Panny Królowej Polski w Oblasach odbyła się uroczystość poświęcenia i przekazania wozu bojowego dla OSP Kuźnica Grodziska.</a:t>
            </a:r>
          </a:p>
        </p:txBody>
      </p:sp>
      <p:sp>
        <p:nvSpPr>
          <p:cNvPr id="4" name="Tytuł 1"/>
          <p:cNvSpPr txBox="1">
            <a:spLocks/>
          </p:cNvSpPr>
          <p:nvPr/>
        </p:nvSpPr>
        <p:spPr>
          <a:xfrm>
            <a:off x="0" y="0"/>
            <a:ext cx="12192000" cy="730087"/>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l-PL" b="1" dirty="0">
                <a:solidFill>
                  <a:schemeClr val="tx2">
                    <a:lumMod val="75000"/>
                  </a:schemeClr>
                </a:solidFill>
                <a:latin typeface="+mn-lt"/>
              </a:rPr>
              <a:t>Wóz strażacki dla OSP Kuźnica Grodziska</a:t>
            </a:r>
          </a:p>
        </p:txBody>
      </p:sp>
      <p:pic>
        <p:nvPicPr>
          <p:cNvPr id="5" name="Obraz 4">
            <a:extLst>
              <a:ext uri="{FF2B5EF4-FFF2-40B4-BE49-F238E27FC236}">
                <a16:creationId xmlns:a16="http://schemas.microsoft.com/office/drawing/2014/main" id="{5817D9F6-23AB-4741-845E-D3F24670D51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0513" y="2324100"/>
            <a:ext cx="4196334" cy="3028951"/>
          </a:xfrm>
          <a:prstGeom prst="rect">
            <a:avLst/>
          </a:prstGeom>
        </p:spPr>
      </p:pic>
      <p:pic>
        <p:nvPicPr>
          <p:cNvPr id="7" name="Obraz 6">
            <a:extLst>
              <a:ext uri="{FF2B5EF4-FFF2-40B4-BE49-F238E27FC236}">
                <a16:creationId xmlns:a16="http://schemas.microsoft.com/office/drawing/2014/main" id="{B384CB5C-4933-49AC-A5FE-53519B311F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38590" y="3714750"/>
            <a:ext cx="4453410" cy="3143250"/>
          </a:xfrm>
          <a:prstGeom prst="rect">
            <a:avLst/>
          </a:prstGeom>
        </p:spPr>
      </p:pic>
      <p:pic>
        <p:nvPicPr>
          <p:cNvPr id="9" name="Obraz 8">
            <a:extLst>
              <a:ext uri="{FF2B5EF4-FFF2-40B4-BE49-F238E27FC236}">
                <a16:creationId xmlns:a16="http://schemas.microsoft.com/office/drawing/2014/main" id="{00CDA311-9A7B-4469-9215-366A172047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59658" y="4501986"/>
            <a:ext cx="4120134" cy="2289339"/>
          </a:xfrm>
          <a:prstGeom prst="rect">
            <a:avLst/>
          </a:prstGeom>
        </p:spPr>
      </p:pic>
      <p:pic>
        <p:nvPicPr>
          <p:cNvPr id="11" name="Obraz 10">
            <a:extLst>
              <a:ext uri="{FF2B5EF4-FFF2-40B4-BE49-F238E27FC236}">
                <a16:creationId xmlns:a16="http://schemas.microsoft.com/office/drawing/2014/main" id="{A33F63FB-C675-4207-9C9B-A1F525BE0B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29276" y="1996912"/>
            <a:ext cx="4543424" cy="1962150"/>
          </a:xfrm>
          <a:prstGeom prst="rect">
            <a:avLst/>
          </a:prstGeom>
        </p:spPr>
      </p:pic>
    </p:spTree>
    <p:extLst>
      <p:ext uri="{BB962C8B-B14F-4D97-AF65-F5344CB8AC3E}">
        <p14:creationId xmlns:p14="http://schemas.microsoft.com/office/powerpoint/2010/main" val="32229013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04012" y="838200"/>
            <a:ext cx="12192000" cy="2114550"/>
          </a:xfrm>
        </p:spPr>
        <p:txBody>
          <a:bodyPr>
            <a:normAutofit fontScale="77500" lnSpcReduction="20000"/>
          </a:bodyPr>
          <a:lstStyle/>
          <a:p>
            <a:pPr marL="0" indent="0" algn="just">
              <a:buNone/>
            </a:pPr>
            <a:r>
              <a:rPr lang="pl-PL" sz="4600" dirty="0"/>
              <a:t>Obchody rozpoczęły się od mszy św. w Kościele pw. Trójcy Świętej w intencji Ojczyzny i Strażaków.</a:t>
            </a:r>
          </a:p>
          <a:p>
            <a:pPr marL="0" indent="0" algn="just">
              <a:buNone/>
            </a:pPr>
            <a:r>
              <a:rPr lang="pl-PL" sz="4600" dirty="0"/>
              <a:t>Po mszy zebrano się pod Pomnikiem Bohaterów Koniecpola, gdzie zebrane delegacje złożyły kwiaty i zapaliły znicze.</a:t>
            </a:r>
          </a:p>
          <a:p>
            <a:pPr marL="0" indent="0">
              <a:buNone/>
            </a:pPr>
            <a:endParaRPr lang="pl-PL" b="1" dirty="0"/>
          </a:p>
        </p:txBody>
      </p:sp>
      <p:sp>
        <p:nvSpPr>
          <p:cNvPr id="4" name="Tytuł 1"/>
          <p:cNvSpPr txBox="1">
            <a:spLocks/>
          </p:cNvSpPr>
          <p:nvPr/>
        </p:nvSpPr>
        <p:spPr>
          <a:xfrm>
            <a:off x="0" y="0"/>
            <a:ext cx="12192000" cy="730087"/>
          </a:xfrm>
          <a:prstGeom prst="rect">
            <a:avLst/>
          </a:prstGeom>
          <a:solidFill>
            <a:schemeClr val="bg1"/>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l-PL" b="1" dirty="0">
                <a:solidFill>
                  <a:srgbClr val="002060"/>
                </a:solidFill>
                <a:latin typeface="+mn-lt"/>
              </a:rPr>
              <a:t>Uroczystość z okazji 230. rocznicy uchwalenia Konstytucji 3 Maja</a:t>
            </a:r>
          </a:p>
        </p:txBody>
      </p:sp>
      <p:pic>
        <p:nvPicPr>
          <p:cNvPr id="9" name="Obraz 8">
            <a:extLst>
              <a:ext uri="{FF2B5EF4-FFF2-40B4-BE49-F238E27FC236}">
                <a16:creationId xmlns:a16="http://schemas.microsoft.com/office/drawing/2014/main" id="{4ADF6EA1-B913-4D80-A514-5DC741699D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7242" y="2694398"/>
            <a:ext cx="4575412" cy="4162425"/>
          </a:xfrm>
          <a:prstGeom prst="rect">
            <a:avLst/>
          </a:prstGeom>
        </p:spPr>
      </p:pic>
      <p:pic>
        <p:nvPicPr>
          <p:cNvPr id="11" name="Obraz 10">
            <a:extLst>
              <a:ext uri="{FF2B5EF4-FFF2-40B4-BE49-F238E27FC236}">
                <a16:creationId xmlns:a16="http://schemas.microsoft.com/office/drawing/2014/main" id="{ABEC4A72-BB48-4F1E-84E5-835F7EC10F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576" y="2756016"/>
            <a:ext cx="6121012" cy="4095750"/>
          </a:xfrm>
          <a:prstGeom prst="rect">
            <a:avLst/>
          </a:prstGeom>
        </p:spPr>
      </p:pic>
    </p:spTree>
    <p:extLst>
      <p:ext uri="{BB962C8B-B14F-4D97-AF65-F5344CB8AC3E}">
        <p14:creationId xmlns:p14="http://schemas.microsoft.com/office/powerpoint/2010/main" val="8930354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14300" y="1325563"/>
            <a:ext cx="11496675" cy="1672717"/>
          </a:xfrm>
        </p:spPr>
        <p:txBody>
          <a:bodyPr>
            <a:noAutofit/>
          </a:bodyPr>
          <a:lstStyle/>
          <a:p>
            <a:pPr marL="0" indent="0">
              <a:buNone/>
            </a:pPr>
            <a:r>
              <a:rPr lang="pl-PL" dirty="0"/>
              <a:t>Dzień Strażaka to święto, które obchodzone jest 4 maja, w dniu wspomnienia Św. Floriana</a:t>
            </a:r>
            <a:endParaRPr lang="pl-PL" b="1" dirty="0"/>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l-PL" b="1" dirty="0">
                <a:solidFill>
                  <a:srgbClr val="002060"/>
                </a:solidFill>
                <a:latin typeface="+mn-lt"/>
              </a:rPr>
              <a:t>Dzień Strażaka w gminie</a:t>
            </a:r>
          </a:p>
        </p:txBody>
      </p:sp>
      <p:pic>
        <p:nvPicPr>
          <p:cNvPr id="5" name="Obraz 4">
            <a:extLst>
              <a:ext uri="{FF2B5EF4-FFF2-40B4-BE49-F238E27FC236}">
                <a16:creationId xmlns:a16="http://schemas.microsoft.com/office/drawing/2014/main" id="{C22735E2-4850-45F0-87F0-5BDD246D40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428" y="2238375"/>
            <a:ext cx="5124450" cy="3009900"/>
          </a:xfrm>
          <a:prstGeom prst="rect">
            <a:avLst/>
          </a:prstGeom>
        </p:spPr>
      </p:pic>
      <p:pic>
        <p:nvPicPr>
          <p:cNvPr id="7" name="Obraz 6">
            <a:extLst>
              <a:ext uri="{FF2B5EF4-FFF2-40B4-BE49-F238E27FC236}">
                <a16:creationId xmlns:a16="http://schemas.microsoft.com/office/drawing/2014/main" id="{9A24B8C4-D267-4D82-B074-1EB21DB77B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2600" y="2089835"/>
            <a:ext cx="6362700" cy="3267076"/>
          </a:xfrm>
          <a:prstGeom prst="rect">
            <a:avLst/>
          </a:prstGeom>
        </p:spPr>
      </p:pic>
      <p:pic>
        <p:nvPicPr>
          <p:cNvPr id="6" name="Obraz 5">
            <a:extLst>
              <a:ext uri="{FF2B5EF4-FFF2-40B4-BE49-F238E27FC236}">
                <a16:creationId xmlns:a16="http://schemas.microsoft.com/office/drawing/2014/main" id="{498F3F58-2354-4A3D-81C3-5278E75ADC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34049" y="4713371"/>
            <a:ext cx="3295178" cy="2144629"/>
          </a:xfrm>
          <a:prstGeom prst="rect">
            <a:avLst/>
          </a:prstGeom>
        </p:spPr>
      </p:pic>
    </p:spTree>
    <p:extLst>
      <p:ext uri="{BB962C8B-B14F-4D97-AF65-F5344CB8AC3E}">
        <p14:creationId xmlns:p14="http://schemas.microsoft.com/office/powerpoint/2010/main" val="37384159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ymbol zastępczy zawartości 5">
            <a:extLst>
              <a:ext uri="{FF2B5EF4-FFF2-40B4-BE49-F238E27FC236}">
                <a16:creationId xmlns:a16="http://schemas.microsoft.com/office/drawing/2014/main" id="{FB3C347B-6BD3-47D4-8BB9-2F131844CC89}"/>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 y="1325563"/>
            <a:ext cx="7825721" cy="5532437"/>
          </a:xfrm>
        </p:spPr>
      </p:pic>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pl-PL" b="1" i="0" dirty="0">
                <a:solidFill>
                  <a:srgbClr val="002060"/>
                </a:solidFill>
                <a:effectLst/>
                <a:latin typeface="+mn-lt"/>
              </a:rPr>
              <a:t>IV Ogólnopolski Konkursu Wokalny </a:t>
            </a:r>
          </a:p>
          <a:p>
            <a:pPr marL="0" marR="0" lvl="0" indent="0" algn="ctr" defTabSz="914400" rtl="0" eaLnBrk="1" fontAlgn="auto" latinLnBrk="0" hangingPunct="1">
              <a:lnSpc>
                <a:spcPct val="90000"/>
              </a:lnSpc>
              <a:spcBef>
                <a:spcPct val="0"/>
              </a:spcBef>
              <a:spcAft>
                <a:spcPts val="0"/>
              </a:spcAft>
              <a:buClrTx/>
              <a:buSzTx/>
              <a:buFontTx/>
              <a:buNone/>
              <a:tabLst/>
              <a:defRPr/>
            </a:pPr>
            <a:r>
              <a:rPr lang="pl-PL" b="1" i="0" dirty="0">
                <a:solidFill>
                  <a:srgbClr val="002060"/>
                </a:solidFill>
                <a:effectLst/>
                <a:latin typeface="+mn-lt"/>
              </a:rPr>
              <a:t>"Wiosna z przebojami Anny Jantar"</a:t>
            </a:r>
            <a:endParaRPr kumimoji="0" lang="pl-PL" sz="4400" b="1" i="0" u="none" strike="noStrike" kern="1200" cap="none" spc="0" normalizeH="0" baseline="0" noProof="0" dirty="0">
              <a:ln>
                <a:noFill/>
              </a:ln>
              <a:solidFill>
                <a:srgbClr val="002060"/>
              </a:solidFill>
              <a:effectLst/>
              <a:uLnTx/>
              <a:uFillTx/>
              <a:latin typeface="+mn-lt"/>
              <a:ea typeface="+mj-ea"/>
              <a:cs typeface="+mj-cs"/>
            </a:endParaRPr>
          </a:p>
        </p:txBody>
      </p:sp>
      <p:pic>
        <p:nvPicPr>
          <p:cNvPr id="10" name="NATALIA KUKULSKA  zmniejszony do 33MB">
            <a:hlinkClick r:id="" action="ppaction://media"/>
            <a:extLst>
              <a:ext uri="{FF2B5EF4-FFF2-40B4-BE49-F238E27FC236}">
                <a16:creationId xmlns:a16="http://schemas.microsoft.com/office/drawing/2014/main" id="{B9D97E3D-3AE3-48AA-9B6B-A7B80C570CE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014383" y="2694038"/>
            <a:ext cx="4011560" cy="2256503"/>
          </a:xfrm>
          <a:prstGeom prst="rect">
            <a:avLst/>
          </a:prstGeom>
        </p:spPr>
      </p:pic>
    </p:spTree>
    <p:extLst>
      <p:ext uri="{BB962C8B-B14F-4D97-AF65-F5344CB8AC3E}">
        <p14:creationId xmlns:p14="http://schemas.microsoft.com/office/powerpoint/2010/main" val="2062129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35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pl-PL" b="1" i="0" dirty="0">
                <a:solidFill>
                  <a:srgbClr val="002060"/>
                </a:solidFill>
                <a:effectLst/>
                <a:latin typeface="+mn-lt"/>
              </a:rPr>
              <a:t>IV Ogólnopolski Konkursu Wokalny </a:t>
            </a:r>
          </a:p>
          <a:p>
            <a:pPr marL="0" marR="0" lvl="0" indent="0" algn="ctr" defTabSz="914400" rtl="0" eaLnBrk="1" fontAlgn="auto" latinLnBrk="0" hangingPunct="1">
              <a:lnSpc>
                <a:spcPct val="90000"/>
              </a:lnSpc>
              <a:spcBef>
                <a:spcPct val="0"/>
              </a:spcBef>
              <a:spcAft>
                <a:spcPts val="0"/>
              </a:spcAft>
              <a:buClrTx/>
              <a:buSzTx/>
              <a:buFontTx/>
              <a:buNone/>
              <a:tabLst/>
              <a:defRPr/>
            </a:pPr>
            <a:r>
              <a:rPr lang="pl-PL" b="1" i="0" dirty="0">
                <a:solidFill>
                  <a:srgbClr val="002060"/>
                </a:solidFill>
                <a:effectLst/>
                <a:latin typeface="+mn-lt"/>
              </a:rPr>
              <a:t>"Wiosna z przebojami Anny Jantar"</a:t>
            </a:r>
            <a:endParaRPr kumimoji="0" lang="pl-PL" sz="4400" b="1" i="0" u="none" strike="noStrike" kern="1200" cap="none" spc="0" normalizeH="0" baseline="0" noProof="0" dirty="0">
              <a:ln>
                <a:noFill/>
              </a:ln>
              <a:solidFill>
                <a:srgbClr val="002060"/>
              </a:solidFill>
              <a:effectLst/>
              <a:uLnTx/>
              <a:uFillTx/>
              <a:latin typeface="+mn-lt"/>
              <a:ea typeface="+mj-ea"/>
              <a:cs typeface="+mj-cs"/>
            </a:endParaRPr>
          </a:p>
        </p:txBody>
      </p:sp>
      <p:pic>
        <p:nvPicPr>
          <p:cNvPr id="7" name="Symbol zastępczy zawartości 6">
            <a:extLst>
              <a:ext uri="{FF2B5EF4-FFF2-40B4-BE49-F238E27FC236}">
                <a16:creationId xmlns:a16="http://schemas.microsoft.com/office/drawing/2014/main" id="{CCCFA64C-8C8E-413B-894A-2A5FA90D88D3}"/>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296696" y="4156698"/>
            <a:ext cx="2772697" cy="2500660"/>
          </a:xfrm>
        </p:spPr>
      </p:pic>
      <p:pic>
        <p:nvPicPr>
          <p:cNvPr id="9" name="Obraz 8">
            <a:extLst>
              <a:ext uri="{FF2B5EF4-FFF2-40B4-BE49-F238E27FC236}">
                <a16:creationId xmlns:a16="http://schemas.microsoft.com/office/drawing/2014/main" id="{9F9DB4C0-6D37-4827-8BCF-AE39204AA6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2118" y="4058212"/>
            <a:ext cx="1612240" cy="2701302"/>
          </a:xfrm>
          <a:prstGeom prst="rect">
            <a:avLst/>
          </a:prstGeom>
        </p:spPr>
      </p:pic>
      <p:sp>
        <p:nvSpPr>
          <p:cNvPr id="10" name="Symbol zastępczy zawartości 2">
            <a:extLst>
              <a:ext uri="{FF2B5EF4-FFF2-40B4-BE49-F238E27FC236}">
                <a16:creationId xmlns:a16="http://schemas.microsoft.com/office/drawing/2014/main" id="{AC30B0BB-78DE-4657-BD81-03A3E9E5ED73}"/>
              </a:ext>
            </a:extLst>
          </p:cNvPr>
          <p:cNvSpPr txBox="1">
            <a:spLocks/>
          </p:cNvSpPr>
          <p:nvPr/>
        </p:nvSpPr>
        <p:spPr>
          <a:xfrm>
            <a:off x="74515" y="1575619"/>
            <a:ext cx="12192000" cy="21145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pl-PL" b="1" dirty="0"/>
          </a:p>
        </p:txBody>
      </p:sp>
      <p:sp>
        <p:nvSpPr>
          <p:cNvPr id="12" name="pole tekstowe 11">
            <a:extLst>
              <a:ext uri="{FF2B5EF4-FFF2-40B4-BE49-F238E27FC236}">
                <a16:creationId xmlns:a16="http://schemas.microsoft.com/office/drawing/2014/main" id="{CB2827EF-EBAD-4D66-B43D-FCE41AC99F36}"/>
              </a:ext>
            </a:extLst>
          </p:cNvPr>
          <p:cNvSpPr txBox="1"/>
          <p:nvPr/>
        </p:nvSpPr>
        <p:spPr>
          <a:xfrm>
            <a:off x="379315" y="1325563"/>
            <a:ext cx="11582400" cy="3046988"/>
          </a:xfrm>
          <a:prstGeom prst="rect">
            <a:avLst/>
          </a:prstGeom>
          <a:noFill/>
        </p:spPr>
        <p:txBody>
          <a:bodyPr wrap="square">
            <a:spAutoFit/>
          </a:bodyPr>
          <a:lstStyle/>
          <a:p>
            <a:pPr algn="just"/>
            <a:r>
              <a:rPr lang="pl-PL" sz="2400" dirty="0"/>
              <a:t>IV Edycja konkursu z uwagi na pandemię </a:t>
            </a:r>
            <a:r>
              <a:rPr lang="pl-PL" sz="2400" dirty="0" err="1"/>
              <a:t>korownawirusa</a:t>
            </a:r>
            <a:r>
              <a:rPr lang="pl-PL" sz="2400" dirty="0"/>
              <a:t> przeprowadzona została w tym roku w całości on-line. Mimo tego cieszyła się ogromnym zainteresowaniem, o czym świadczy mapa zgłoszeń do konkursu. Łącznie wpłynęło 259 zgłoszeń z całej Polski, a do konkursu zakwalifikowano 248 uczestników.   </a:t>
            </a:r>
          </a:p>
          <a:p>
            <a:pPr algn="just"/>
            <a:r>
              <a:rPr lang="pl-PL" sz="2400" b="0" i="0" dirty="0">
                <a:solidFill>
                  <a:srgbClr val="1D2129"/>
                </a:solidFill>
                <a:effectLst/>
              </a:rPr>
              <a:t>Jury tegorocznej edycji wyłoniło zwycięzców na podstawie nadesłanych nagrań – nagrodzono i wyróżniono 24 osoby. </a:t>
            </a:r>
            <a:endParaRPr lang="pl-PL" sz="2400" dirty="0"/>
          </a:p>
          <a:p>
            <a:pPr algn="just"/>
            <a:r>
              <a:rPr lang="pl-PL" sz="2400" dirty="0"/>
              <a:t>W kategorii wiekowej 7-10 lat wyróżnienie otrzymała </a:t>
            </a:r>
            <a:r>
              <a:rPr lang="pl-PL" sz="2400" b="1" dirty="0"/>
              <a:t>Aleksandra Zasada </a:t>
            </a:r>
            <a:r>
              <a:rPr lang="pl-PL" sz="2400" dirty="0"/>
              <a:t>reprezentująca Dom Kultury w Koniecpolu.</a:t>
            </a:r>
          </a:p>
        </p:txBody>
      </p:sp>
    </p:spTree>
    <p:extLst>
      <p:ext uri="{BB962C8B-B14F-4D97-AF65-F5344CB8AC3E}">
        <p14:creationId xmlns:p14="http://schemas.microsoft.com/office/powerpoint/2010/main" val="22578551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325563"/>
            <a:ext cx="11862816" cy="2922587"/>
          </a:xfrm>
        </p:spPr>
        <p:txBody>
          <a:bodyPr>
            <a:normAutofit/>
          </a:bodyPr>
          <a:lstStyle/>
          <a:p>
            <a:pPr marL="0" indent="0" algn="just">
              <a:buNone/>
            </a:pPr>
            <a:r>
              <a:rPr lang="pl-PL" sz="3000" b="1" dirty="0"/>
              <a:t>Przedszkole nr 1 przystąpiło do Ogólnopolskiego Projektu Edukacyjnego pt. EKO PRZEDSZKOLAKI, którego celem jest wyrabianie właściwego stosunku do ochrony środowiska poprzez kształcenie nawyków ekologicznych. Podczas pierwszego półrocza, dzieci pod opieką swoich wychowawczyń, realizowały skrupulatnie powierzone zadania. </a:t>
            </a:r>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pl-PL" sz="4400" b="1" i="0" u="none" strike="noStrike" kern="1200" cap="none" spc="0" normalizeH="0" baseline="0" noProof="0" dirty="0">
                <a:ln>
                  <a:noFill/>
                </a:ln>
                <a:solidFill>
                  <a:srgbClr val="002060"/>
                </a:solidFill>
                <a:effectLst/>
                <a:uLnTx/>
                <a:uFillTx/>
                <a:latin typeface="+mn-lt"/>
                <a:ea typeface="+mj-ea"/>
                <a:cs typeface="+mj-cs"/>
              </a:rPr>
              <a:t>Przedszkole nr 1</a:t>
            </a:r>
          </a:p>
        </p:txBody>
      </p:sp>
      <p:pic>
        <p:nvPicPr>
          <p:cNvPr id="5" name="Obraz 4">
            <a:extLst>
              <a:ext uri="{FF2B5EF4-FFF2-40B4-BE49-F238E27FC236}">
                <a16:creationId xmlns:a16="http://schemas.microsoft.com/office/drawing/2014/main" id="{4A6011D4-C71B-44FB-8298-31BBEF6C4D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1" y="3867150"/>
            <a:ext cx="5657850" cy="2781300"/>
          </a:xfrm>
          <a:prstGeom prst="rect">
            <a:avLst/>
          </a:prstGeom>
        </p:spPr>
      </p:pic>
      <p:pic>
        <p:nvPicPr>
          <p:cNvPr id="7" name="Obraz 6">
            <a:extLst>
              <a:ext uri="{FF2B5EF4-FFF2-40B4-BE49-F238E27FC236}">
                <a16:creationId xmlns:a16="http://schemas.microsoft.com/office/drawing/2014/main" id="{74E28AD9-7077-4D8A-8DE0-47F1A67469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7024" y="3943350"/>
            <a:ext cx="4905375" cy="2705100"/>
          </a:xfrm>
          <a:prstGeom prst="rect">
            <a:avLst/>
          </a:prstGeom>
        </p:spPr>
      </p:pic>
    </p:spTree>
    <p:extLst>
      <p:ext uri="{BB962C8B-B14F-4D97-AF65-F5344CB8AC3E}">
        <p14:creationId xmlns:p14="http://schemas.microsoft.com/office/powerpoint/2010/main" val="27650567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ymbol zastępczy zawartości 2"/>
          <p:cNvSpPr txBox="1">
            <a:spLocks/>
          </p:cNvSpPr>
          <p:nvPr/>
        </p:nvSpPr>
        <p:spPr bwMode="auto">
          <a:xfrm>
            <a:off x="0" y="1219722"/>
            <a:ext cx="12192000" cy="3285604"/>
          </a:xfrm>
          <a:prstGeom prst="rect">
            <a:avLst/>
          </a:prstGeom>
          <a:noFill/>
          <a:ln>
            <a:noFill/>
          </a:ln>
        </p:spPr>
        <p:txBody>
          <a:bodyPr lIns="92064" tIns="0" rIns="92064" bIns="46032"/>
          <a:lstStyle>
            <a:lvl1pPr marL="342900" indent="-342900" algn="l" defTabSz="904875" rtl="0" eaLnBrk="0" fontAlgn="base" hangingPunct="0">
              <a:spcBef>
                <a:spcPct val="20000"/>
              </a:spcBef>
              <a:spcAft>
                <a:spcPct val="0"/>
              </a:spcAft>
              <a:defRPr>
                <a:solidFill>
                  <a:schemeClr val="tx1"/>
                </a:solidFill>
                <a:latin typeface="+mn-lt"/>
                <a:ea typeface="MS PGothic" pitchFamily="34" charset="-128"/>
                <a:cs typeface="+mn-cs"/>
              </a:defRPr>
            </a:lvl1pPr>
            <a:lvl2pPr marL="812800" indent="-282575" algn="l" defTabSz="904875" rtl="0" eaLnBrk="0" fontAlgn="base" hangingPunct="0">
              <a:spcBef>
                <a:spcPct val="20000"/>
              </a:spcBef>
              <a:spcAft>
                <a:spcPct val="0"/>
              </a:spcAft>
              <a:buClr>
                <a:srgbClr val="002C5A"/>
              </a:buClr>
              <a:buSzPct val="90000"/>
              <a:buFont typeface="Wingdings" pitchFamily="2" charset="2"/>
              <a:buChar char="n"/>
              <a:defRPr>
                <a:solidFill>
                  <a:schemeClr val="tx1"/>
                </a:solidFill>
                <a:latin typeface="+mn-lt"/>
                <a:ea typeface="MS PGothic" pitchFamily="34" charset="-128"/>
              </a:defRPr>
            </a:lvl2pPr>
            <a:lvl3pPr marL="1230313" indent="-227013" algn="l" defTabSz="904875" rtl="0" eaLnBrk="0" fontAlgn="base" hangingPunct="0">
              <a:spcBef>
                <a:spcPct val="20000"/>
              </a:spcBef>
              <a:spcAft>
                <a:spcPct val="0"/>
              </a:spcAft>
              <a:buClr>
                <a:srgbClr val="95A1BD"/>
              </a:buClr>
              <a:buSzPct val="90000"/>
              <a:buFont typeface="Wingdings" pitchFamily="2" charset="2"/>
              <a:buChar char="n"/>
              <a:defRPr>
                <a:solidFill>
                  <a:schemeClr val="tx1"/>
                </a:solidFill>
                <a:latin typeface="+mn-lt"/>
                <a:ea typeface="MS PGothic" pitchFamily="34" charset="-128"/>
              </a:defRPr>
            </a:lvl3pPr>
            <a:lvl4pPr marL="1647825" indent="-227013" algn="l" defTabSz="904875" rtl="0" eaLnBrk="0" fontAlgn="base" hangingPunct="0">
              <a:spcBef>
                <a:spcPct val="20000"/>
              </a:spcBef>
              <a:spcAft>
                <a:spcPct val="0"/>
              </a:spcAft>
              <a:buClr>
                <a:srgbClr val="B2BACF"/>
              </a:buClr>
              <a:buSzPct val="90000"/>
              <a:buFont typeface="Wingdings" pitchFamily="2" charset="2"/>
              <a:buChar char="n"/>
              <a:defRPr>
                <a:solidFill>
                  <a:schemeClr val="tx1"/>
                </a:solidFill>
                <a:latin typeface="+mn-lt"/>
                <a:ea typeface="MS PGothic" pitchFamily="34" charset="-128"/>
              </a:defRPr>
            </a:lvl4pPr>
            <a:lvl5pPr marL="2065338" indent="-227013" algn="l" defTabSz="904875" rtl="0" eaLnBrk="0" fontAlgn="base" hangingPunct="0">
              <a:spcBef>
                <a:spcPct val="20000"/>
              </a:spcBef>
              <a:spcAft>
                <a:spcPct val="0"/>
              </a:spcAft>
              <a:buClr>
                <a:srgbClr val="002C5A"/>
              </a:buClr>
              <a:buSzPct val="90000"/>
              <a:buFont typeface="Wingdings" pitchFamily="2" charset="2"/>
              <a:buChar char="n"/>
              <a:defRPr>
                <a:solidFill>
                  <a:schemeClr val="tx1"/>
                </a:solidFill>
                <a:latin typeface="+mn-lt"/>
                <a:ea typeface="MS PGothic" pitchFamily="34" charset="-128"/>
              </a:defRPr>
            </a:lvl5pPr>
            <a:lvl6pPr marL="2522538" indent="-227013" algn="l" defTabSz="904875" rtl="0" fontAlgn="base">
              <a:spcBef>
                <a:spcPct val="20000"/>
              </a:spcBef>
              <a:spcAft>
                <a:spcPct val="0"/>
              </a:spcAft>
              <a:buClr>
                <a:srgbClr val="002C5A"/>
              </a:buClr>
              <a:buSzPct val="90000"/>
              <a:buFont typeface="Wingdings" pitchFamily="2" charset="2"/>
              <a:buChar char="n"/>
              <a:defRPr>
                <a:solidFill>
                  <a:schemeClr val="tx1"/>
                </a:solidFill>
                <a:latin typeface="+mn-lt"/>
                <a:ea typeface="+mn-ea"/>
              </a:defRPr>
            </a:lvl6pPr>
            <a:lvl7pPr marL="2979738" indent="-227013" algn="l" defTabSz="904875" rtl="0" fontAlgn="base">
              <a:spcBef>
                <a:spcPct val="20000"/>
              </a:spcBef>
              <a:spcAft>
                <a:spcPct val="0"/>
              </a:spcAft>
              <a:buClr>
                <a:srgbClr val="002C5A"/>
              </a:buClr>
              <a:buSzPct val="90000"/>
              <a:buFont typeface="Wingdings" pitchFamily="2" charset="2"/>
              <a:buChar char="n"/>
              <a:defRPr>
                <a:solidFill>
                  <a:schemeClr val="tx1"/>
                </a:solidFill>
                <a:latin typeface="+mn-lt"/>
                <a:ea typeface="+mn-ea"/>
              </a:defRPr>
            </a:lvl7pPr>
            <a:lvl8pPr marL="3436938" indent="-227013" algn="l" defTabSz="904875" rtl="0" fontAlgn="base">
              <a:spcBef>
                <a:spcPct val="20000"/>
              </a:spcBef>
              <a:spcAft>
                <a:spcPct val="0"/>
              </a:spcAft>
              <a:buClr>
                <a:srgbClr val="002C5A"/>
              </a:buClr>
              <a:buSzPct val="90000"/>
              <a:buFont typeface="Wingdings" pitchFamily="2" charset="2"/>
              <a:buChar char="n"/>
              <a:defRPr>
                <a:solidFill>
                  <a:schemeClr val="tx1"/>
                </a:solidFill>
                <a:latin typeface="+mn-lt"/>
                <a:ea typeface="+mn-ea"/>
              </a:defRPr>
            </a:lvl8pPr>
            <a:lvl9pPr marL="3894138" indent="-227013" algn="l" defTabSz="904875" rtl="0" fontAlgn="base">
              <a:spcBef>
                <a:spcPct val="20000"/>
              </a:spcBef>
              <a:spcAft>
                <a:spcPct val="0"/>
              </a:spcAft>
              <a:buClr>
                <a:srgbClr val="002C5A"/>
              </a:buClr>
              <a:buSzPct val="90000"/>
              <a:buFont typeface="Wingdings" pitchFamily="2" charset="2"/>
              <a:buChar char="n"/>
              <a:defRPr>
                <a:solidFill>
                  <a:schemeClr val="tx1"/>
                </a:solidFill>
                <a:latin typeface="+mn-lt"/>
                <a:ea typeface="+mn-ea"/>
              </a:defRPr>
            </a:lvl9pPr>
          </a:lstStyle>
          <a:p>
            <a:pPr marL="0" indent="0" algn="ctr">
              <a:lnSpc>
                <a:spcPct val="120000"/>
              </a:lnSpc>
              <a:spcAft>
                <a:spcPts val="700"/>
              </a:spcAft>
              <a:defRPr/>
            </a:pPr>
            <a:r>
              <a:rPr lang="pl-PL" sz="3200" b="1" dirty="0"/>
              <a:t>Grupa 4-latków z Przedszkola nr 2 w Koniecpolu wzięła udział w ogólnopolskim projekcie „Tydzień Bajek Polskich”. Głównym celem projektu było promowanie bajek polskich wśród dzieci, rozwijanie twórczej inwencji, fantazji a także nawiązanie współpracy pomiędzy placówkami oświatowymi. </a:t>
            </a:r>
            <a:endParaRPr lang="pl-PL" sz="3200" b="1" kern="50" dirty="0">
              <a:solidFill>
                <a:prstClr val="black"/>
              </a:solidFill>
              <a:latin typeface="Calibri"/>
              <a:ea typeface="SimSun" panose="02010600030101010101" pitchFamily="2" charset="-122"/>
              <a:cs typeface="Mangal" panose="02040503050203030202" pitchFamily="18" charset="0"/>
            </a:endParaRPr>
          </a:p>
        </p:txBody>
      </p:sp>
      <p:sp>
        <p:nvSpPr>
          <p:cNvPr id="6" name="Prostokąt 5"/>
          <p:cNvSpPr/>
          <p:nvPr/>
        </p:nvSpPr>
        <p:spPr>
          <a:xfrm>
            <a:off x="1" y="0"/>
            <a:ext cx="12125324" cy="980728"/>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lIns="124041" tIns="124041" rIns="124041" bIns="124041" spcCol="1292" anchor="ctr"/>
          <a:lstStyle/>
          <a:p>
            <a:pPr algn="ctr">
              <a:defRPr/>
            </a:pPr>
            <a:r>
              <a:rPr lang="pl-PL" sz="4400" b="1" dirty="0">
                <a:solidFill>
                  <a:srgbClr val="1F497D">
                    <a:lumMod val="75000"/>
                  </a:srgbClr>
                </a:solidFill>
                <a:latin typeface="Calibri" panose="020F0502020204030204" pitchFamily="34" charset="0"/>
                <a:cs typeface="Times New Roman" pitchFamily="18" charset="0"/>
              </a:rPr>
              <a:t>Przedszkole nr 2</a:t>
            </a:r>
          </a:p>
        </p:txBody>
      </p:sp>
      <p:pic>
        <p:nvPicPr>
          <p:cNvPr id="3" name="Obraz 2">
            <a:extLst>
              <a:ext uri="{FF2B5EF4-FFF2-40B4-BE49-F238E27FC236}">
                <a16:creationId xmlns:a16="http://schemas.microsoft.com/office/drawing/2014/main" id="{00169D43-EC30-46D9-8CED-0BDE0E1246D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7656" y="3781860"/>
            <a:ext cx="3429000" cy="2390340"/>
          </a:xfrm>
          <a:prstGeom prst="rect">
            <a:avLst/>
          </a:prstGeom>
        </p:spPr>
      </p:pic>
      <p:pic>
        <p:nvPicPr>
          <p:cNvPr id="5" name="Obraz 4">
            <a:extLst>
              <a:ext uri="{FF2B5EF4-FFF2-40B4-BE49-F238E27FC236}">
                <a16:creationId xmlns:a16="http://schemas.microsoft.com/office/drawing/2014/main" id="{0F18B905-2D5A-435C-9B7E-63DDDA1708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86625" y="4620496"/>
            <a:ext cx="4572000" cy="2113679"/>
          </a:xfrm>
          <a:prstGeom prst="rect">
            <a:avLst/>
          </a:prstGeom>
        </p:spPr>
      </p:pic>
      <p:pic>
        <p:nvPicPr>
          <p:cNvPr id="9" name="Obraz 8">
            <a:extLst>
              <a:ext uri="{FF2B5EF4-FFF2-40B4-BE49-F238E27FC236}">
                <a16:creationId xmlns:a16="http://schemas.microsoft.com/office/drawing/2014/main" id="{041E0FC4-C2AF-4610-810C-F656B7DF416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24312" y="4190999"/>
            <a:ext cx="3086101" cy="2266950"/>
          </a:xfrm>
          <a:prstGeom prst="rect">
            <a:avLst/>
          </a:prstGeom>
        </p:spPr>
      </p:pic>
    </p:spTree>
    <p:extLst>
      <p:ext uri="{BB962C8B-B14F-4D97-AF65-F5344CB8AC3E}">
        <p14:creationId xmlns:p14="http://schemas.microsoft.com/office/powerpoint/2010/main" val="23574856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557400"/>
            <a:ext cx="11862816" cy="4550791"/>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pl-PL" sz="4400" b="1" i="0" u="none" strike="noStrike" kern="1200" cap="none" spc="0" normalizeH="0" baseline="0" noProof="0" dirty="0">
                <a:ln>
                  <a:noFill/>
                </a:ln>
                <a:solidFill>
                  <a:srgbClr val="002060"/>
                </a:solidFill>
                <a:effectLst/>
                <a:uLnTx/>
                <a:uFillTx/>
                <a:latin typeface="Calibri Light" panose="020F0302020204030204"/>
                <a:ea typeface="+mj-ea"/>
                <a:cs typeface="+mj-cs"/>
              </a:rPr>
              <a:t>Kompetencje informatyczne uczniów</a:t>
            </a:r>
          </a:p>
        </p:txBody>
      </p:sp>
      <p:sp>
        <p:nvSpPr>
          <p:cNvPr id="5" name="pole tekstowe 4">
            <a:extLst>
              <a:ext uri="{FF2B5EF4-FFF2-40B4-BE49-F238E27FC236}">
                <a16:creationId xmlns:a16="http://schemas.microsoft.com/office/drawing/2014/main" id="{24B33B58-30EA-4611-A999-C5283666CED1}"/>
              </a:ext>
            </a:extLst>
          </p:cNvPr>
          <p:cNvSpPr txBox="1"/>
          <p:nvPr/>
        </p:nvSpPr>
        <p:spPr>
          <a:xfrm>
            <a:off x="0" y="1393389"/>
            <a:ext cx="12191999" cy="2308324"/>
          </a:xfrm>
          <a:prstGeom prst="rect">
            <a:avLst/>
          </a:prstGeom>
          <a:noFill/>
        </p:spPr>
        <p:txBody>
          <a:bodyPr wrap="square">
            <a:spAutoFit/>
          </a:bodyPr>
          <a:lstStyle/>
          <a:p>
            <a:pPr algn="just"/>
            <a:r>
              <a:rPr lang="pl-PL" sz="2400" b="1" dirty="0">
                <a:effectLst/>
              </a:rPr>
              <a:t>Szkoła Podstawowa w Łysinach rozwija kompetencje informatyczne uczniów.</a:t>
            </a:r>
          </a:p>
          <a:p>
            <a:pPr algn="just"/>
            <a:r>
              <a:rPr lang="pl-PL" sz="2400" b="1" dirty="0">
                <a:effectLst/>
              </a:rPr>
              <a:t>Doświadczenia ostatnich miesięcy pokazały jak ważne są umiejętności posługiwania się komputerem czy tabletem oraz sprawność w poruszaniu się w sieci internetowej. Dotyczy to nie tylko osób dorosłych, ale w szczególności dzieci i młodzieży, które musiały przystosować się do nauki w zupełnie innej od znanej im dotychczas formie stacjonarnej i podjąć trud nauki zdalnej.</a:t>
            </a:r>
          </a:p>
        </p:txBody>
      </p:sp>
      <p:pic>
        <p:nvPicPr>
          <p:cNvPr id="7" name="Obraz 6">
            <a:extLst>
              <a:ext uri="{FF2B5EF4-FFF2-40B4-BE49-F238E27FC236}">
                <a16:creationId xmlns:a16="http://schemas.microsoft.com/office/drawing/2014/main" id="{0E261B00-7EDA-47D2-B6F9-20614B96955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775" y="3769539"/>
            <a:ext cx="6743700" cy="2976552"/>
          </a:xfrm>
          <a:prstGeom prst="rect">
            <a:avLst/>
          </a:prstGeom>
        </p:spPr>
      </p:pic>
      <p:pic>
        <p:nvPicPr>
          <p:cNvPr id="9" name="Obraz 8">
            <a:extLst>
              <a:ext uri="{FF2B5EF4-FFF2-40B4-BE49-F238E27FC236}">
                <a16:creationId xmlns:a16="http://schemas.microsoft.com/office/drawing/2014/main" id="{746DB5DF-05ED-461A-99BF-FA6040BD67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11936" y="3532568"/>
            <a:ext cx="4838700" cy="2976552"/>
          </a:xfrm>
          <a:prstGeom prst="rect">
            <a:avLst/>
          </a:prstGeom>
        </p:spPr>
      </p:pic>
    </p:spTree>
    <p:extLst>
      <p:ext uri="{BB962C8B-B14F-4D97-AF65-F5344CB8AC3E}">
        <p14:creationId xmlns:p14="http://schemas.microsoft.com/office/powerpoint/2010/main" val="463841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2">
            <a:extLst>
              <a:ext uri="{FF2B5EF4-FFF2-40B4-BE49-F238E27FC236}">
                <a16:creationId xmlns:a16="http://schemas.microsoft.com/office/drawing/2014/main" id="{B17B5718-4722-41A6-81A6-C4CCDE27D772}"/>
              </a:ext>
            </a:extLst>
          </p:cNvPr>
          <p:cNvSpPr txBox="1">
            <a:spLocks noChangeArrowheads="1"/>
          </p:cNvSpPr>
          <p:nvPr/>
        </p:nvSpPr>
        <p:spPr bwMode="auto">
          <a:xfrm>
            <a:off x="4193960" y="1561883"/>
            <a:ext cx="6845515" cy="1200329"/>
          </a:xfrm>
          <a:prstGeom prst="rect">
            <a:avLst/>
          </a:prstGeom>
          <a:noFill/>
          <a:ln w="76200">
            <a:solidFill>
              <a:srgbClr val="636466"/>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altLang="pl-PL" sz="3600" b="1" i="0" u="none" strike="noStrike" kern="1200" cap="none" spc="0" normalizeH="0" baseline="0" noProof="0" dirty="0">
                <a:ln>
                  <a:noFill/>
                </a:ln>
                <a:solidFill>
                  <a:prstClr val="black"/>
                </a:solidFill>
                <a:effectLst/>
                <a:uLnTx/>
                <a:uFillTx/>
                <a:latin typeface="Novecennto wide Normal"/>
                <a:ea typeface="+mn-ea"/>
                <a:cs typeface="Arial" panose="020B0604020202020204" pitchFamily="34" charset="0"/>
              </a:rPr>
              <a:t>Złożone wnioski i pozyskane dotacje</a:t>
            </a:r>
          </a:p>
        </p:txBody>
      </p:sp>
      <p:pic>
        <p:nvPicPr>
          <p:cNvPr id="11267" name="Picture 3" descr="C:\Users\oem\Desktop\RZŚ_negatyw.png">
            <a:extLst>
              <a:ext uri="{FF2B5EF4-FFF2-40B4-BE49-F238E27FC236}">
                <a16:creationId xmlns:a16="http://schemas.microsoft.com/office/drawing/2014/main" id="{5990D80D-B89B-4989-8B92-600B35FA1F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060" y="2762212"/>
            <a:ext cx="3014665" cy="354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Obraz 1">
            <a:extLst>
              <a:ext uri="{FF2B5EF4-FFF2-40B4-BE49-F238E27FC236}">
                <a16:creationId xmlns:a16="http://schemas.microsoft.com/office/drawing/2014/main" id="{749FC86F-8E68-4F6F-8E10-EFF4C0EF0DA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56460" y="3629025"/>
            <a:ext cx="2221130" cy="226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1298640"/>
      </p:ext>
    </p:extLst>
  </p:cSld>
  <p:clrMapOvr>
    <a:masterClrMapping/>
  </p:clrMapOvr>
  <p:transition spd="med">
    <p:pull/>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459865"/>
            <a:ext cx="12036552" cy="5398135"/>
          </a:xfrm>
        </p:spPr>
        <p:txBody>
          <a:bodyPr>
            <a:normAutofit/>
          </a:bodyPr>
          <a:lstStyle/>
          <a:p>
            <a:pPr marL="0" indent="0" algn="just">
              <a:buNone/>
            </a:pPr>
            <a:r>
              <a:rPr lang="pl-PL" sz="3600" dirty="0"/>
              <a:t>Szkoła Podstawowa nr 2 przystąpiła do ogólnopolskiej kampanii społecznej „Mała książka – wielki człowiek” realizowanej ze środków Ministerstwa Kultury i Dziedzictwa Narodowego pod patronatem Ministerstwa Edukacji Narodowej.</a:t>
            </a:r>
            <a:endParaRPr lang="pl-PL" sz="4800" b="1" dirty="0"/>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pl-PL" sz="4400" b="1" i="0" u="none" strike="noStrike" kern="1200" cap="none" spc="0" normalizeH="0" baseline="0" noProof="0" dirty="0">
                <a:ln>
                  <a:noFill/>
                </a:ln>
                <a:solidFill>
                  <a:srgbClr val="44546A">
                    <a:lumMod val="75000"/>
                  </a:srgbClr>
                </a:solidFill>
                <a:effectLst/>
                <a:uLnTx/>
                <a:uFillTx/>
                <a:latin typeface="Calibri" panose="020F0502020204030204"/>
                <a:ea typeface="+mj-ea"/>
                <a:cs typeface="+mj-cs"/>
              </a:rPr>
              <a:t>Szkoła Podstawowa nr 2</a:t>
            </a:r>
          </a:p>
        </p:txBody>
      </p:sp>
      <p:pic>
        <p:nvPicPr>
          <p:cNvPr id="5" name="Picture 3" descr="C:\Users\oem\Desktop\RZŚ_negatyw.png">
            <a:extLst>
              <a:ext uri="{FF2B5EF4-FFF2-40B4-BE49-F238E27FC236}">
                <a16:creationId xmlns:a16="http://schemas.microsoft.com/office/drawing/2014/main" id="{072F2CF6-061C-4545-AEAE-C1D3250CFCE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113" y="4158932"/>
            <a:ext cx="2254379"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C:\Users\oem\Desktop\RZŚ_negatyw.png">
            <a:extLst>
              <a:ext uri="{FF2B5EF4-FFF2-40B4-BE49-F238E27FC236}">
                <a16:creationId xmlns:a16="http://schemas.microsoft.com/office/drawing/2014/main" id="{73EE48EC-BF5F-4F7E-8CE1-9D43C778E34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98201" y="4212270"/>
            <a:ext cx="2038351"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Obraz 5">
            <a:extLst>
              <a:ext uri="{FF2B5EF4-FFF2-40B4-BE49-F238E27FC236}">
                <a16:creationId xmlns:a16="http://schemas.microsoft.com/office/drawing/2014/main" id="{AECD0401-2D8C-4132-9E0B-8D4B0CA3CA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8619" y="3757293"/>
            <a:ext cx="6943725" cy="2557781"/>
          </a:xfrm>
          <a:prstGeom prst="rect">
            <a:avLst/>
          </a:prstGeom>
        </p:spPr>
      </p:pic>
    </p:spTree>
    <p:extLst>
      <p:ext uri="{BB962C8B-B14F-4D97-AF65-F5344CB8AC3E}">
        <p14:creationId xmlns:p14="http://schemas.microsoft.com/office/powerpoint/2010/main" val="11920365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64592" y="1443101"/>
            <a:ext cx="11865483" cy="2462150"/>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0"/>
            <a:ext cx="12192000" cy="1062182"/>
          </a:xfrm>
          <a:prstGeom prst="rect">
            <a:avLst/>
          </a:prstGeom>
          <a:solidFill>
            <a:schemeClr val="bg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pl-PL" sz="3600" b="1" u="none" strike="noStrike" kern="1200" cap="none" spc="0" normalizeH="0" baseline="0" noProof="0" dirty="0">
                <a:ln>
                  <a:noFill/>
                </a:ln>
                <a:solidFill>
                  <a:srgbClr val="44546A">
                    <a:lumMod val="75000"/>
                  </a:srgbClr>
                </a:solidFill>
                <a:effectLst/>
                <a:uLnTx/>
                <a:uFillTx/>
                <a:latin typeface="+mn-lt"/>
                <a:ea typeface="+mj-ea"/>
                <a:cs typeface="+mj-cs"/>
              </a:rPr>
              <a:t>Kolejny pojazd na wyposażeniu MPK w Koniecpolu Sp. z o.o.</a:t>
            </a:r>
          </a:p>
        </p:txBody>
      </p:sp>
      <p:sp>
        <p:nvSpPr>
          <p:cNvPr id="8" name="pole tekstowe 7">
            <a:extLst>
              <a:ext uri="{FF2B5EF4-FFF2-40B4-BE49-F238E27FC236}">
                <a16:creationId xmlns:a16="http://schemas.microsoft.com/office/drawing/2014/main" id="{BCF4425C-939F-4B9F-90A1-94488A198820}"/>
              </a:ext>
            </a:extLst>
          </p:cNvPr>
          <p:cNvSpPr txBox="1"/>
          <p:nvPr/>
        </p:nvSpPr>
        <p:spPr>
          <a:xfrm>
            <a:off x="227552" y="1382898"/>
            <a:ext cx="11736895" cy="2646878"/>
          </a:xfrm>
          <a:prstGeom prst="rect">
            <a:avLst/>
          </a:prstGeom>
          <a:noFill/>
        </p:spPr>
        <p:txBody>
          <a:bodyPr wrap="square">
            <a:spAutoFit/>
          </a:bodyPr>
          <a:lstStyle/>
          <a:p>
            <a:pPr algn="just"/>
            <a:r>
              <a:rPr lang="pl-PL" sz="3200" b="1" dirty="0">
                <a:effectLst/>
                <a:ea typeface="SimSun" panose="02010600030101010101" pitchFamily="2" charset="-122"/>
                <a:cs typeface="Arial Unicode MS"/>
              </a:rPr>
              <a:t>W maju </a:t>
            </a:r>
            <a:r>
              <a:rPr lang="pl-PL" sz="3200" b="1" dirty="0" err="1">
                <a:effectLst/>
                <a:ea typeface="SimSun" panose="02010600030101010101" pitchFamily="2" charset="-122"/>
                <a:cs typeface="Arial Unicode MS"/>
              </a:rPr>
              <a:t>br</a:t>
            </a:r>
            <a:r>
              <a:rPr lang="pl-PL" sz="3200" b="1" dirty="0">
                <a:effectLst/>
                <a:ea typeface="SimSun" panose="02010600030101010101" pitchFamily="2" charset="-122"/>
                <a:cs typeface="Arial Unicode MS"/>
              </a:rPr>
              <a:t> spółka zakupiła używaną 3-osiową śmieciarkę marki RENAULT Premium rok produkcji 2014. Cena zakupu netto wyniosła 127 000,00 zł</a:t>
            </a:r>
          </a:p>
          <a:p>
            <a:pPr algn="just"/>
            <a:r>
              <a:rPr lang="pl-PL" sz="2400" b="1" dirty="0"/>
              <a:t> </a:t>
            </a:r>
            <a:br>
              <a:rPr lang="pl-PL" sz="2800" dirty="0"/>
            </a:br>
            <a:endParaRPr lang="pl-PL" sz="2800" b="1" dirty="0"/>
          </a:p>
          <a:p>
            <a:r>
              <a:rPr lang="pl-PL" dirty="0"/>
              <a:t> </a:t>
            </a:r>
          </a:p>
        </p:txBody>
      </p:sp>
      <p:pic>
        <p:nvPicPr>
          <p:cNvPr id="6" name="Picture 3" descr="C:\Users\oem\Desktop\RZŚ_negatyw.png">
            <a:extLst>
              <a:ext uri="{FF2B5EF4-FFF2-40B4-BE49-F238E27FC236}">
                <a16:creationId xmlns:a16="http://schemas.microsoft.com/office/drawing/2014/main" id="{73EE48EC-BF5F-4F7E-8CE1-9D43C778E34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16207" y="3906178"/>
            <a:ext cx="2038351"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C:\Users\oem\Desktop\RZŚ_negatyw.png">
            <a:extLst>
              <a:ext uri="{FF2B5EF4-FFF2-40B4-BE49-F238E27FC236}">
                <a16:creationId xmlns:a16="http://schemas.microsoft.com/office/drawing/2014/main" id="{072F2CF6-061C-4545-AEAE-C1D3250CFCE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7398" y="3906178"/>
            <a:ext cx="2254379"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az 8">
            <a:extLst>
              <a:ext uri="{FF2B5EF4-FFF2-40B4-BE49-F238E27FC236}">
                <a16:creationId xmlns:a16="http://schemas.microsoft.com/office/drawing/2014/main" id="{FAA76487-B671-4C03-82A7-E0BA139EB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8689" y="2786421"/>
            <a:ext cx="5430606" cy="4071579"/>
          </a:xfrm>
          <a:prstGeom prst="rect">
            <a:avLst/>
          </a:prstGeom>
        </p:spPr>
      </p:pic>
    </p:spTree>
    <p:extLst>
      <p:ext uri="{BB962C8B-B14F-4D97-AF65-F5344CB8AC3E}">
        <p14:creationId xmlns:p14="http://schemas.microsoft.com/office/powerpoint/2010/main" val="4638945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164592" y="1443101"/>
            <a:ext cx="11865483" cy="2462150"/>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0"/>
            <a:ext cx="12192000" cy="1062182"/>
          </a:xfrm>
          <a:prstGeom prst="rect">
            <a:avLst/>
          </a:prstGeom>
          <a:solidFill>
            <a:schemeClr val="bg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pl-PL" sz="3400" b="1" u="none" strike="noStrike" kern="1200" cap="none" spc="0" normalizeH="0" baseline="0" noProof="0" dirty="0">
                <a:ln>
                  <a:noFill/>
                </a:ln>
                <a:solidFill>
                  <a:srgbClr val="44546A">
                    <a:lumMod val="75000"/>
                  </a:srgbClr>
                </a:solidFill>
                <a:effectLst/>
                <a:uLnTx/>
                <a:uFillTx/>
                <a:latin typeface="+mn-lt"/>
                <a:ea typeface="+mj-ea"/>
                <a:cs typeface="+mj-cs"/>
              </a:rPr>
              <a:t>Nowy przystanek kolejowy w Koniecpolu</a:t>
            </a:r>
          </a:p>
        </p:txBody>
      </p:sp>
      <p:sp>
        <p:nvSpPr>
          <p:cNvPr id="8" name="pole tekstowe 7">
            <a:extLst>
              <a:ext uri="{FF2B5EF4-FFF2-40B4-BE49-F238E27FC236}">
                <a16:creationId xmlns:a16="http://schemas.microsoft.com/office/drawing/2014/main" id="{BCF4425C-939F-4B9F-90A1-94488A198820}"/>
              </a:ext>
            </a:extLst>
          </p:cNvPr>
          <p:cNvSpPr txBox="1"/>
          <p:nvPr/>
        </p:nvSpPr>
        <p:spPr>
          <a:xfrm>
            <a:off x="161925" y="1062182"/>
            <a:ext cx="11736895" cy="4124206"/>
          </a:xfrm>
          <a:prstGeom prst="rect">
            <a:avLst/>
          </a:prstGeom>
          <a:noFill/>
        </p:spPr>
        <p:txBody>
          <a:bodyPr wrap="square">
            <a:spAutoFit/>
          </a:bodyPr>
          <a:lstStyle/>
          <a:p>
            <a:pPr algn="just"/>
            <a:r>
              <a:rPr lang="pl-PL" sz="2400" b="1" dirty="0">
                <a:effectLst/>
                <a:ea typeface="SimSun" panose="02010600030101010101" pitchFamily="2" charset="-122"/>
                <a:cs typeface="Arial Unicode MS"/>
              </a:rPr>
              <a:t>W dniu 15.04.2021 r. w siedzibie Urzędzie Miasta i Gminy Koniecpol odbyło się spotkanie                  w sprawie uzgodnień związanych z organizacją ruchu pieszego w rejonie skrzyżowań ul. Mickiewicza i ul. Rzecznej z ul. Armii Krajowej w związku z realizacją przez </a:t>
            </a:r>
            <a:r>
              <a:rPr lang="pl-PL" sz="2400" b="1" i="0" dirty="0">
                <a:effectLst/>
                <a:latin typeface="Calibri" panose="020F0502020204030204" pitchFamily="34" charset="0"/>
                <a:cs typeface="Calibri" panose="020F0502020204030204" pitchFamily="34" charset="0"/>
              </a:rPr>
              <a:t>Polskie Linie Kolejowe S.A. Zakład Linii Kolejowych w Częstochowie </a:t>
            </a:r>
            <a:r>
              <a:rPr lang="pl-PL" sz="2400" b="1" dirty="0">
                <a:effectLst/>
                <a:ea typeface="SimSun" panose="02010600030101010101" pitchFamily="2" charset="-122"/>
                <a:cs typeface="Arial Unicode MS"/>
              </a:rPr>
              <a:t>projektu budowy peronu                                 i przystanku osobowego na  linii kolejowej nr 61, który znalazł się na liście podstawowej projektów Ministerstwa Infrastruktury w ramach </a:t>
            </a:r>
            <a:r>
              <a:rPr lang="pl-PL" sz="2400" b="1" i="0" dirty="0">
                <a:effectLst/>
              </a:rPr>
              <a:t>Programu budowy/modernizacji przystanków kolejowych na lata 2020-2025.</a:t>
            </a:r>
          </a:p>
          <a:p>
            <a:pPr algn="just"/>
            <a:r>
              <a:rPr lang="pl-PL" sz="2400" b="1" dirty="0">
                <a:effectLst/>
                <a:ea typeface="SimSun" panose="02010600030101010101" pitchFamily="2" charset="-122"/>
                <a:cs typeface="Arial Unicode MS"/>
              </a:rPr>
              <a:t>Obecnie trwa etap przygotowania dokumentacji projektowej i uzgodnień inwestycji.</a:t>
            </a:r>
          </a:p>
          <a:p>
            <a:pPr algn="just"/>
            <a:r>
              <a:rPr lang="pl-PL" sz="2400" b="1" dirty="0"/>
              <a:t> </a:t>
            </a:r>
            <a:br>
              <a:rPr lang="pl-PL" sz="2800" dirty="0"/>
            </a:br>
            <a:endParaRPr lang="pl-PL" sz="2800" b="1" dirty="0"/>
          </a:p>
          <a:p>
            <a:r>
              <a:rPr lang="pl-PL" dirty="0"/>
              <a:t> </a:t>
            </a:r>
          </a:p>
        </p:txBody>
      </p:sp>
      <p:pic>
        <p:nvPicPr>
          <p:cNvPr id="5" name="Obraz 4">
            <a:extLst>
              <a:ext uri="{FF2B5EF4-FFF2-40B4-BE49-F238E27FC236}">
                <a16:creationId xmlns:a16="http://schemas.microsoft.com/office/drawing/2014/main" id="{A1002EE8-E076-4030-96DA-73B73D15D2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0289" y="4132027"/>
            <a:ext cx="4673097" cy="2725973"/>
          </a:xfrm>
          <a:prstGeom prst="rect">
            <a:avLst/>
          </a:prstGeom>
        </p:spPr>
      </p:pic>
      <p:pic>
        <p:nvPicPr>
          <p:cNvPr id="6" name="Picture 3" descr="C:\Users\oem\Desktop\RZŚ_negatyw.png">
            <a:extLst>
              <a:ext uri="{FF2B5EF4-FFF2-40B4-BE49-F238E27FC236}">
                <a16:creationId xmlns:a16="http://schemas.microsoft.com/office/drawing/2014/main" id="{73EE48EC-BF5F-4F7E-8CE1-9D43C778E34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81229" y="4475864"/>
            <a:ext cx="2038351"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C:\Users\oem\Desktop\RZŚ_negatyw.png">
            <a:extLst>
              <a:ext uri="{FF2B5EF4-FFF2-40B4-BE49-F238E27FC236}">
                <a16:creationId xmlns:a16="http://schemas.microsoft.com/office/drawing/2014/main" id="{072F2CF6-061C-4545-AEAE-C1D3250CFCE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039" y="4475864"/>
            <a:ext cx="2254379"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32084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325563"/>
            <a:ext cx="12036552" cy="5398135"/>
          </a:xfrm>
        </p:spPr>
        <p:txBody>
          <a:bodyPr>
            <a:normAutofit/>
          </a:bodyPr>
          <a:lstStyle/>
          <a:p>
            <a:pPr marL="0" indent="0" algn="just">
              <a:buNone/>
            </a:pPr>
            <a:r>
              <a:rPr lang="pl-PL" sz="3600" dirty="0">
                <a:effectLst/>
              </a:rPr>
              <a:t>W marcu 2021 roku odbyło się V Ogólnopolskie Czytanie </a:t>
            </a:r>
            <a:r>
              <a:rPr lang="pl-PL" sz="3600" dirty="0"/>
              <a:t>„</a:t>
            </a:r>
            <a:r>
              <a:rPr lang="pl-PL" sz="3600" dirty="0" err="1">
                <a:effectLst/>
              </a:rPr>
              <a:t>Jeżycjady</a:t>
            </a:r>
            <a:r>
              <a:rPr lang="pl-PL" sz="3600" dirty="0">
                <a:effectLst/>
              </a:rPr>
              <a:t>”. </a:t>
            </a:r>
          </a:p>
          <a:p>
            <a:pPr marL="0" indent="0" algn="just">
              <a:buNone/>
            </a:pPr>
            <a:r>
              <a:rPr lang="pl-PL" sz="3600" dirty="0">
                <a:effectLst/>
              </a:rPr>
              <a:t>Biblioteka Publiczna Miasta i Gminy w Koniecpolu włączyła się w tę, promującą „</a:t>
            </a:r>
            <a:r>
              <a:rPr lang="pl-PL" sz="3600" dirty="0" err="1">
                <a:effectLst/>
              </a:rPr>
              <a:t>Jeżycjadę</a:t>
            </a:r>
            <a:r>
              <a:rPr lang="pl-PL" sz="3600" dirty="0">
                <a:effectLst/>
              </a:rPr>
              <a:t>” Małgorzaty Musierowicz, inicjatywę czytelniczą. </a:t>
            </a:r>
          </a:p>
          <a:p>
            <a:pPr marL="0" indent="0">
              <a:buNone/>
            </a:pPr>
            <a:endParaRPr lang="pl-PL" sz="4800" b="1" dirty="0"/>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pl-PL" sz="4400" b="1" dirty="0">
                <a:solidFill>
                  <a:srgbClr val="002060"/>
                </a:solidFill>
                <a:effectLst/>
                <a:latin typeface="+mn-lt"/>
              </a:rPr>
              <a:t>Biblioteka Publiczna Miasta i Gminy w Koniecpolu</a:t>
            </a:r>
            <a:endParaRPr kumimoji="0" lang="pl-PL" sz="4400" b="1" i="0" u="none" strike="noStrike" kern="1200" cap="none" spc="0" normalizeH="0" baseline="0" noProof="0" dirty="0">
              <a:ln>
                <a:noFill/>
              </a:ln>
              <a:solidFill>
                <a:srgbClr val="002060"/>
              </a:solidFill>
              <a:effectLst/>
              <a:uLnTx/>
              <a:uFillTx/>
              <a:latin typeface="+mn-lt"/>
            </a:endParaRPr>
          </a:p>
        </p:txBody>
      </p:sp>
      <p:pic>
        <p:nvPicPr>
          <p:cNvPr id="5" name="Picture 3" descr="C:\Users\oem\Desktop\RZŚ_negatyw.png">
            <a:extLst>
              <a:ext uri="{FF2B5EF4-FFF2-40B4-BE49-F238E27FC236}">
                <a16:creationId xmlns:a16="http://schemas.microsoft.com/office/drawing/2014/main" id="{072F2CF6-061C-4545-AEAE-C1D3250CFC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782" y="4459590"/>
            <a:ext cx="2952751"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C:\Users\oem\Desktop\RZŚ_negatyw.png">
            <a:extLst>
              <a:ext uri="{FF2B5EF4-FFF2-40B4-BE49-F238E27FC236}">
                <a16:creationId xmlns:a16="http://schemas.microsoft.com/office/drawing/2014/main" id="{73EE48EC-BF5F-4F7E-8CE1-9D43C778E34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00381" y="4329111"/>
            <a:ext cx="2038351"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Obraz 7">
            <a:extLst>
              <a:ext uri="{FF2B5EF4-FFF2-40B4-BE49-F238E27FC236}">
                <a16:creationId xmlns:a16="http://schemas.microsoft.com/office/drawing/2014/main" id="{622883C3-5B29-475F-9D8E-A925C0ACE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89437" y="3609974"/>
            <a:ext cx="3413125" cy="3086100"/>
          </a:xfrm>
          <a:prstGeom prst="rect">
            <a:avLst/>
          </a:prstGeom>
        </p:spPr>
      </p:pic>
    </p:spTree>
    <p:extLst>
      <p:ext uri="{BB962C8B-B14F-4D97-AF65-F5344CB8AC3E}">
        <p14:creationId xmlns:p14="http://schemas.microsoft.com/office/powerpoint/2010/main" val="32563372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a:extLst>
              <a:ext uri="{FF2B5EF4-FFF2-40B4-BE49-F238E27FC236}">
                <a16:creationId xmlns:a16="http://schemas.microsoft.com/office/drawing/2014/main" id="{9FEDD5DF-19ED-481A-8D0B-4C53E1EA05B6}"/>
              </a:ext>
            </a:extLst>
          </p:cNvPr>
          <p:cNvPicPr>
            <a:picLocks noGrp="1" noChangeAspect="1"/>
          </p:cNvPicPr>
          <p:nvPr>
            <p:ph idx="1"/>
          </p:nvPr>
        </p:nvPicPr>
        <p:blipFill>
          <a:blip r:embed="rId2"/>
          <a:stretch>
            <a:fillRect/>
          </a:stretch>
        </p:blipFill>
        <p:spPr>
          <a:xfrm>
            <a:off x="2171700" y="2466974"/>
            <a:ext cx="7296150" cy="3990975"/>
          </a:xfrm>
        </p:spPr>
      </p:pic>
      <p:sp>
        <p:nvSpPr>
          <p:cNvPr id="4" name="Tytuł 1"/>
          <p:cNvSpPr txBox="1">
            <a:spLocks/>
          </p:cNvSpPr>
          <p:nvPr/>
        </p:nvSpPr>
        <p:spPr>
          <a:xfrm>
            <a:off x="0" y="0"/>
            <a:ext cx="12192000" cy="730087"/>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l-PL" b="1" dirty="0">
                <a:solidFill>
                  <a:srgbClr val="002060"/>
                </a:solidFill>
                <a:latin typeface="+mn-lt"/>
              </a:rPr>
              <a:t>Nowe stowarzyszenie w Koniecpolu </a:t>
            </a:r>
          </a:p>
        </p:txBody>
      </p:sp>
      <p:sp>
        <p:nvSpPr>
          <p:cNvPr id="7" name="pole tekstowe 6">
            <a:extLst>
              <a:ext uri="{FF2B5EF4-FFF2-40B4-BE49-F238E27FC236}">
                <a16:creationId xmlns:a16="http://schemas.microsoft.com/office/drawing/2014/main" id="{61784B64-11CB-4057-BA56-CB326B0FFCCB}"/>
              </a:ext>
            </a:extLst>
          </p:cNvPr>
          <p:cNvSpPr txBox="1"/>
          <p:nvPr/>
        </p:nvSpPr>
        <p:spPr>
          <a:xfrm>
            <a:off x="238125" y="1057960"/>
            <a:ext cx="12230100" cy="1323439"/>
          </a:xfrm>
          <a:prstGeom prst="rect">
            <a:avLst/>
          </a:prstGeom>
          <a:noFill/>
        </p:spPr>
        <p:txBody>
          <a:bodyPr wrap="square">
            <a:spAutoFit/>
          </a:bodyPr>
          <a:lstStyle/>
          <a:p>
            <a:r>
              <a:rPr lang="pl-PL" sz="4000" dirty="0"/>
              <a:t>Stowarzyszenie Oaza Spokoju Zielona Mila przeniosło działalność ze </a:t>
            </a:r>
            <a:r>
              <a:rPr lang="pl-PL" sz="4000" dirty="0" err="1"/>
              <a:t>Strzebinia</a:t>
            </a:r>
            <a:r>
              <a:rPr lang="pl-PL" sz="4000" dirty="0"/>
              <a:t> koło Lublińca do Koniecpola </a:t>
            </a:r>
          </a:p>
        </p:txBody>
      </p:sp>
    </p:spTree>
    <p:extLst>
      <p:ext uri="{BB962C8B-B14F-4D97-AF65-F5344CB8AC3E}">
        <p14:creationId xmlns:p14="http://schemas.microsoft.com/office/powerpoint/2010/main" val="19263937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2">
            <a:extLst>
              <a:ext uri="{FF2B5EF4-FFF2-40B4-BE49-F238E27FC236}">
                <a16:creationId xmlns:a16="http://schemas.microsoft.com/office/drawing/2014/main" id="{B17B5718-4722-41A6-81A6-C4CCDE27D772}"/>
              </a:ext>
            </a:extLst>
          </p:cNvPr>
          <p:cNvSpPr txBox="1">
            <a:spLocks noChangeArrowheads="1"/>
          </p:cNvSpPr>
          <p:nvPr/>
        </p:nvSpPr>
        <p:spPr bwMode="auto">
          <a:xfrm>
            <a:off x="5519738" y="3144839"/>
            <a:ext cx="5302142" cy="646331"/>
          </a:xfrm>
          <a:prstGeom prst="rect">
            <a:avLst/>
          </a:prstGeom>
          <a:noFill/>
          <a:ln w="76200">
            <a:solidFill>
              <a:srgbClr val="636466"/>
            </a:solidFill>
            <a:miter lim="800000"/>
            <a:headEnd/>
            <a:tailEnd/>
          </a:ln>
          <a:effectLst>
            <a:outerShdw blurRad="50800" dist="38100" dir="2700000" algn="tl" rotWithShape="0">
              <a:prstClr val="black">
                <a:alpha val="4000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pl-PL" altLang="pl-PL" sz="3600" b="1" i="0" u="none" strike="noStrike" kern="1200" cap="none" spc="0" normalizeH="0" baseline="0" noProof="0" dirty="0">
                <a:ln>
                  <a:noFill/>
                </a:ln>
                <a:solidFill>
                  <a:prstClr val="black"/>
                </a:solidFill>
                <a:effectLst/>
                <a:uLnTx/>
                <a:uFillTx/>
                <a:latin typeface="Novecennto wide Normal"/>
                <a:ea typeface="+mn-ea"/>
                <a:cs typeface="Arial" panose="020B0604020202020204" pitchFamily="34" charset="0"/>
              </a:rPr>
              <a:t>WAŻNE SPRAWY BIEŻĄCE</a:t>
            </a:r>
          </a:p>
        </p:txBody>
      </p:sp>
      <p:pic>
        <p:nvPicPr>
          <p:cNvPr id="11267" name="Picture 3" descr="C:\Users\oem\Desktop\RZŚ_negatyw.png">
            <a:extLst>
              <a:ext uri="{FF2B5EF4-FFF2-40B4-BE49-F238E27FC236}">
                <a16:creationId xmlns:a16="http://schemas.microsoft.com/office/drawing/2014/main" id="{5990D80D-B89B-4989-8B92-600B35FA1F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559" y="4295775"/>
            <a:ext cx="10665041" cy="2301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Obraz 1">
            <a:extLst>
              <a:ext uri="{FF2B5EF4-FFF2-40B4-BE49-F238E27FC236}">
                <a16:creationId xmlns:a16="http://schemas.microsoft.com/office/drawing/2014/main" id="{749FC86F-8E68-4F6F-8E10-EFF4C0EF0DA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54794" y="883868"/>
            <a:ext cx="2221130" cy="226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0907746"/>
      </p:ext>
    </p:extLst>
  </p:cSld>
  <p:clrMapOvr>
    <a:masterClrMapping/>
  </p:clrMapOvr>
  <p:transition spd="med">
    <p:pul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459865"/>
            <a:ext cx="12036552" cy="5398135"/>
          </a:xfrm>
        </p:spPr>
        <p:txBody>
          <a:bodyPr>
            <a:normAutofit/>
          </a:bodyPr>
          <a:lstStyle/>
          <a:p>
            <a:pPr marL="0" indent="0" algn="just">
              <a:buNone/>
            </a:pPr>
            <a:r>
              <a:rPr lang="pl-PL" sz="4800" b="1" dirty="0"/>
              <a:t>Powstały masowe punkty szczepień m.in. na terenie powiatu częstochowskiego i gminy Koniecpol. Taki punkt będzie działał od 18 maja br. w Centrum Społeczno-Kulturalnym. </a:t>
            </a:r>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pl-PL" sz="4400" b="1" i="0" u="none" strike="noStrike" kern="1200" cap="none" spc="0" normalizeH="0" baseline="0" noProof="0" dirty="0">
                <a:ln>
                  <a:noFill/>
                </a:ln>
                <a:solidFill>
                  <a:srgbClr val="44546A">
                    <a:lumMod val="75000"/>
                  </a:srgbClr>
                </a:solidFill>
                <a:effectLst/>
                <a:uLnTx/>
                <a:uFillTx/>
                <a:latin typeface="Calibri" panose="020F0502020204030204"/>
                <a:ea typeface="+mj-ea"/>
                <a:cs typeface="+mj-cs"/>
              </a:rPr>
              <a:t>Szczepienia przeciw COVID – 19</a:t>
            </a:r>
          </a:p>
        </p:txBody>
      </p:sp>
      <p:pic>
        <p:nvPicPr>
          <p:cNvPr id="5" name="Picture 3" descr="C:\Users\oem\Desktop\RZŚ_negatyw.png">
            <a:extLst>
              <a:ext uri="{FF2B5EF4-FFF2-40B4-BE49-F238E27FC236}">
                <a16:creationId xmlns:a16="http://schemas.microsoft.com/office/drawing/2014/main" id="{072F2CF6-061C-4545-AEAE-C1D3250CFC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997" y="4214494"/>
            <a:ext cx="2952751"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descr="C:\Users\oem\Desktop\RZŚ_negatyw.png">
            <a:extLst>
              <a:ext uri="{FF2B5EF4-FFF2-40B4-BE49-F238E27FC236}">
                <a16:creationId xmlns:a16="http://schemas.microsoft.com/office/drawing/2014/main" id="{4C0C8995-352D-44D4-9B27-90321A3EB4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5899" y="4857748"/>
            <a:ext cx="2876551"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C:\Users\oem\Desktop\RZŚ_negatyw.png">
            <a:extLst>
              <a:ext uri="{FF2B5EF4-FFF2-40B4-BE49-F238E27FC236}">
                <a16:creationId xmlns:a16="http://schemas.microsoft.com/office/drawing/2014/main" id="{73EE48EC-BF5F-4F7E-8CE1-9D43C778E34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44074" y="4857749"/>
            <a:ext cx="2038351"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72003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6E38CCEE-A072-4118-B783-58822900ECCF}"/>
              </a:ext>
            </a:extLst>
          </p:cNvPr>
          <p:cNvSpPr>
            <a:spLocks noGrp="1"/>
          </p:cNvSpPr>
          <p:nvPr>
            <p:ph type="title"/>
          </p:nvPr>
        </p:nvSpPr>
        <p:spPr>
          <a:xfrm>
            <a:off x="0" y="0"/>
            <a:ext cx="12192000" cy="2074606"/>
          </a:xfrm>
          <a:ln>
            <a:noFill/>
          </a:ln>
        </p:spPr>
        <p:style>
          <a:lnRef idx="2">
            <a:schemeClr val="dk1"/>
          </a:lnRef>
          <a:fillRef idx="1">
            <a:schemeClr val="lt1"/>
          </a:fillRef>
          <a:effectRef idx="0">
            <a:schemeClr val="dk1"/>
          </a:effectRef>
          <a:fontRef idx="minor">
            <a:schemeClr val="dk1"/>
          </a:fontRef>
        </p:style>
        <p:txBody>
          <a:bodyPr>
            <a:noAutofit/>
          </a:bodyPr>
          <a:lstStyle/>
          <a:p>
            <a:pPr algn="ctr"/>
            <a:r>
              <a:rPr lang="pl-PL" b="1" dirty="0">
                <a:solidFill>
                  <a:srgbClr val="002060"/>
                </a:solidFill>
              </a:rPr>
              <a:t>W Urzędzie Miasta i Gminy Koniecpol działa punkt informacyjny w ramach programu </a:t>
            </a:r>
            <a:br>
              <a:rPr lang="pl-PL" b="1" dirty="0">
                <a:solidFill>
                  <a:srgbClr val="002060"/>
                </a:solidFill>
              </a:rPr>
            </a:br>
            <a:r>
              <a:rPr lang="pl-PL" b="1" dirty="0">
                <a:solidFill>
                  <a:srgbClr val="002060"/>
                </a:solidFill>
              </a:rPr>
              <a:t>„Czyste Powietrze”</a:t>
            </a:r>
          </a:p>
        </p:txBody>
      </p:sp>
      <p:sp>
        <p:nvSpPr>
          <p:cNvPr id="3" name="Symbol zastępczy zawartości 2">
            <a:extLst>
              <a:ext uri="{FF2B5EF4-FFF2-40B4-BE49-F238E27FC236}">
                <a16:creationId xmlns:a16="http://schemas.microsoft.com/office/drawing/2014/main" id="{3F7671F9-019B-4861-BAFD-6041767FE455}"/>
              </a:ext>
            </a:extLst>
          </p:cNvPr>
          <p:cNvSpPr>
            <a:spLocks noGrp="1"/>
          </p:cNvSpPr>
          <p:nvPr>
            <p:ph idx="1"/>
          </p:nvPr>
        </p:nvSpPr>
        <p:spPr>
          <a:xfrm>
            <a:off x="152400" y="2303821"/>
            <a:ext cx="11887200" cy="2524125"/>
          </a:xfrm>
        </p:spPr>
        <p:txBody>
          <a:bodyPr>
            <a:normAutofit/>
          </a:bodyPr>
          <a:lstStyle/>
          <a:p>
            <a:pPr marL="0" indent="0" algn="ctr">
              <a:buNone/>
            </a:pPr>
            <a:r>
              <a:rPr lang="pl-PL" sz="4000" b="1" dirty="0"/>
              <a:t>Punkt służy do obsługi Wnioskodawców programu               w procesie składania wniosków i uzyskiwania dofinansowania. </a:t>
            </a:r>
          </a:p>
          <a:p>
            <a:pPr marL="0" indent="0">
              <a:buNone/>
            </a:pPr>
            <a:endParaRPr lang="pl-PL" dirty="0"/>
          </a:p>
        </p:txBody>
      </p:sp>
      <p:pic>
        <p:nvPicPr>
          <p:cNvPr id="7" name="Obraz 6">
            <a:extLst>
              <a:ext uri="{FF2B5EF4-FFF2-40B4-BE49-F238E27FC236}">
                <a16:creationId xmlns:a16="http://schemas.microsoft.com/office/drawing/2014/main" id="{9E37D923-9D73-465D-87FB-33CD7567FB5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23792" y="4427058"/>
            <a:ext cx="3744416" cy="2396461"/>
          </a:xfrm>
          <a:prstGeom prst="rect">
            <a:avLst/>
          </a:prstGeom>
        </p:spPr>
      </p:pic>
    </p:spTree>
    <p:extLst>
      <p:ext uri="{BB962C8B-B14F-4D97-AF65-F5344CB8AC3E}">
        <p14:creationId xmlns:p14="http://schemas.microsoft.com/office/powerpoint/2010/main" val="32507784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a:extLst>
              <a:ext uri="{FF2B5EF4-FFF2-40B4-BE49-F238E27FC236}">
                <a16:creationId xmlns:a16="http://schemas.microsoft.com/office/drawing/2014/main" id="{810DDD7B-18DE-4524-BB4D-CDF2FDB8EA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4850" y="154463"/>
            <a:ext cx="7677150" cy="3987245"/>
          </a:xfrm>
          <a:prstGeom prst="rect">
            <a:avLst/>
          </a:prstGeom>
        </p:spPr>
      </p:pic>
      <p:pic>
        <p:nvPicPr>
          <p:cNvPr id="8" name="Picture 3" descr="C:\Users\oem\Desktop\RZŚ_negatyw.png">
            <a:extLst>
              <a:ext uri="{FF2B5EF4-FFF2-40B4-BE49-F238E27FC236}">
                <a16:creationId xmlns:a16="http://schemas.microsoft.com/office/drawing/2014/main" id="{298C6CA1-969C-4035-BE5D-9C978B4086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79" y="4754054"/>
            <a:ext cx="7267576"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Symbol zastępczy zawartości 5">
            <a:extLst>
              <a:ext uri="{FF2B5EF4-FFF2-40B4-BE49-F238E27FC236}">
                <a16:creationId xmlns:a16="http://schemas.microsoft.com/office/drawing/2014/main" id="{EB937A5C-E977-41F8-8273-FDF2BFABBD22}"/>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0" y="154463"/>
            <a:ext cx="4600735" cy="6505574"/>
          </a:xfrm>
        </p:spPr>
      </p:pic>
    </p:spTree>
    <p:extLst>
      <p:ext uri="{BB962C8B-B14F-4D97-AF65-F5344CB8AC3E}">
        <p14:creationId xmlns:p14="http://schemas.microsoft.com/office/powerpoint/2010/main" val="29218213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2">
            <a:extLst>
              <a:ext uri="{FF2B5EF4-FFF2-40B4-BE49-F238E27FC236}">
                <a16:creationId xmlns:a16="http://schemas.microsoft.com/office/drawing/2014/main" id="{61B6DA57-8979-4CA2-BE8A-E53AC037D4EC}"/>
              </a:ext>
            </a:extLst>
          </p:cNvPr>
          <p:cNvSpPr txBox="1">
            <a:spLocks noChangeArrowheads="1"/>
          </p:cNvSpPr>
          <p:nvPr/>
        </p:nvSpPr>
        <p:spPr bwMode="auto">
          <a:xfrm>
            <a:off x="4210659" y="1944711"/>
            <a:ext cx="7031115" cy="1646605"/>
          </a:xfrm>
          <a:prstGeom prst="rect">
            <a:avLst/>
          </a:prstGeom>
          <a:noFill/>
          <a:ln w="76200">
            <a:solidFill>
              <a:srgbClr val="636466"/>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fontAlgn="base">
              <a:spcBef>
                <a:spcPct val="0"/>
              </a:spcBef>
              <a:spcAft>
                <a:spcPct val="0"/>
              </a:spcAft>
              <a:buNone/>
            </a:pPr>
            <a:endParaRPr lang="pl-PL" altLang="pl-PL" sz="1600" dirty="0">
              <a:solidFill>
                <a:srgbClr val="636466"/>
              </a:solidFill>
              <a:latin typeface="Novecento wide Normal" pitchFamily="50" charset="-18"/>
              <a:cs typeface="Arial" panose="020B0604020202020204" pitchFamily="34" charset="0"/>
            </a:endParaRPr>
          </a:p>
          <a:p>
            <a:pPr fontAlgn="base">
              <a:spcBef>
                <a:spcPct val="0"/>
              </a:spcBef>
              <a:spcAft>
                <a:spcPct val="0"/>
              </a:spcAft>
              <a:buNone/>
            </a:pPr>
            <a:r>
              <a:rPr lang="pl-PL" altLang="pl-PL" sz="1800" b="1" dirty="0">
                <a:solidFill>
                  <a:prstClr val="black"/>
                </a:solidFill>
                <a:latin typeface="Novecento wide Book"/>
                <a:cs typeface="Arial" panose="020B0604020202020204" pitchFamily="34" charset="0"/>
              </a:rPr>
              <a:t>       </a:t>
            </a:r>
            <a:r>
              <a:rPr lang="pl-PL" altLang="pl-PL" sz="5400" b="1" dirty="0">
                <a:solidFill>
                  <a:prstClr val="black"/>
                </a:solidFill>
                <a:latin typeface="Novecento wide Book"/>
                <a:cs typeface="Arial" panose="020B0604020202020204" pitchFamily="34" charset="0"/>
              </a:rPr>
              <a:t>Dziękuję za uwagę </a:t>
            </a:r>
          </a:p>
          <a:p>
            <a:pPr fontAlgn="base">
              <a:spcBef>
                <a:spcPct val="0"/>
              </a:spcBef>
              <a:spcAft>
                <a:spcPct val="0"/>
              </a:spcAft>
              <a:buNone/>
            </a:pPr>
            <a:endParaRPr lang="pl-PL" altLang="pl-PL" sz="1500" b="1" dirty="0">
              <a:solidFill>
                <a:srgbClr val="636466"/>
              </a:solidFill>
              <a:latin typeface="Novecento wide Normal" pitchFamily="50" charset="-18"/>
              <a:cs typeface="Arial" panose="020B0604020202020204" pitchFamily="34" charset="0"/>
            </a:endParaRPr>
          </a:p>
          <a:p>
            <a:pPr fontAlgn="base">
              <a:spcBef>
                <a:spcPct val="0"/>
              </a:spcBef>
              <a:spcAft>
                <a:spcPct val="0"/>
              </a:spcAft>
              <a:buNone/>
            </a:pPr>
            <a:endParaRPr lang="pl-PL" altLang="pl-PL" sz="1600" dirty="0">
              <a:solidFill>
                <a:srgbClr val="636466"/>
              </a:solidFill>
              <a:latin typeface="Novecento wide Normal" pitchFamily="50" charset="-18"/>
              <a:cs typeface="Arial" panose="020B0604020202020204" pitchFamily="34" charset="0"/>
            </a:endParaRPr>
          </a:p>
        </p:txBody>
      </p:sp>
      <p:pic>
        <p:nvPicPr>
          <p:cNvPr id="31748" name="Picture 3" descr="C:\Users\oem\Desktop\RZŚ_negatyw.png">
            <a:extLst>
              <a:ext uri="{FF2B5EF4-FFF2-40B4-BE49-F238E27FC236}">
                <a16:creationId xmlns:a16="http://schemas.microsoft.com/office/drawing/2014/main" id="{2531B414-6816-44C6-99B3-EB7053FFDC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0226" y="3914775"/>
            <a:ext cx="10291548" cy="2682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557400"/>
            <a:ext cx="11862816" cy="4550791"/>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pl-PL" sz="4400" b="1" i="0" u="none" strike="noStrike" kern="1200" cap="none" spc="0" normalizeH="0" baseline="0" noProof="0" dirty="0">
                <a:ln>
                  <a:noFill/>
                </a:ln>
                <a:solidFill>
                  <a:srgbClr val="44546A">
                    <a:lumMod val="75000"/>
                  </a:srgbClr>
                </a:solidFill>
                <a:effectLst/>
                <a:uLnTx/>
                <a:uFillTx/>
                <a:latin typeface="Calibri" panose="020F0502020204030204"/>
                <a:ea typeface="+mj-ea"/>
                <a:cs typeface="+mj-cs"/>
              </a:rPr>
              <a:t>Pozyskano środki z Funduszu Przeciwdziałania COVID-19 w III naborze - RFIL</a:t>
            </a:r>
          </a:p>
        </p:txBody>
      </p:sp>
      <p:sp>
        <p:nvSpPr>
          <p:cNvPr id="7" name="pole tekstowe 6">
            <a:extLst>
              <a:ext uri="{FF2B5EF4-FFF2-40B4-BE49-F238E27FC236}">
                <a16:creationId xmlns:a16="http://schemas.microsoft.com/office/drawing/2014/main" id="{CC675ECE-9196-450D-AEBB-5EED2694513B}"/>
              </a:ext>
            </a:extLst>
          </p:cNvPr>
          <p:cNvSpPr txBox="1"/>
          <p:nvPr/>
        </p:nvSpPr>
        <p:spPr>
          <a:xfrm>
            <a:off x="0" y="1557400"/>
            <a:ext cx="12192000" cy="4678204"/>
          </a:xfrm>
          <a:prstGeom prst="rect">
            <a:avLst/>
          </a:prstGeom>
          <a:noFill/>
        </p:spPr>
        <p:txBody>
          <a:bodyPr wrap="square">
            <a:spAutoFit/>
          </a:bodyPr>
          <a:lstStyle/>
          <a:p>
            <a:pPr marL="457200" indent="-457200" algn="just">
              <a:buFont typeface="Wingdings" panose="05000000000000000000" pitchFamily="2" charset="2"/>
              <a:buChar char="q"/>
            </a:pPr>
            <a:r>
              <a:rPr lang="pl-PL" sz="2800" b="1" dirty="0"/>
              <a:t>Budowa wodociągów z przyłączami w gminie Koniecpol, etap III: miejscowości: Wąsosz, Kuźnica Wąsowska, Łysaków, Łysiny - ul. Zielona, miasto Koniecpol na ulicach:  Przedmieście Przysieka, Przedmieście </a:t>
            </a:r>
            <a:r>
              <a:rPr lang="pl-PL" sz="2800" b="1" dirty="0" err="1"/>
              <a:t>Podstocze</a:t>
            </a:r>
            <a:r>
              <a:rPr lang="pl-PL" sz="2800" b="1" dirty="0"/>
              <a:t>, Przedmieście </a:t>
            </a:r>
            <a:r>
              <a:rPr lang="pl-PL" sz="2800" b="1" dirty="0" err="1"/>
              <a:t>Koniawy</a:t>
            </a:r>
            <a:r>
              <a:rPr lang="pl-PL" sz="2800" b="1" dirty="0"/>
              <a:t>, Mickiewicza, Kościuszki, Zamkowa – 2,0 mln zł;</a:t>
            </a:r>
          </a:p>
          <a:p>
            <a:pPr marL="457200" indent="-457200" algn="just">
              <a:buFont typeface="Wingdings" panose="05000000000000000000" pitchFamily="2" charset="2"/>
              <a:buChar char="q"/>
            </a:pPr>
            <a:endParaRPr lang="pl-PL" sz="2800" b="1" dirty="0"/>
          </a:p>
          <a:p>
            <a:pPr marL="457200" indent="-457200" algn="just">
              <a:buFont typeface="Wingdings" panose="05000000000000000000" pitchFamily="2" charset="2"/>
              <a:buChar char="q"/>
            </a:pPr>
            <a:endParaRPr lang="pl-PL" sz="2800" b="1" dirty="0">
              <a:latin typeface="Calibri" panose="020F0502020204030204" pitchFamily="34" charset="0"/>
              <a:cs typeface="Times New Roman" panose="02020603050405020304" pitchFamily="18" charset="0"/>
            </a:endParaRPr>
          </a:p>
          <a:p>
            <a:pPr marL="457200" indent="-457200" algn="just">
              <a:buFont typeface="Wingdings" panose="05000000000000000000" pitchFamily="2" charset="2"/>
              <a:buChar char="q"/>
            </a:pPr>
            <a:r>
              <a:rPr lang="pl-PL" sz="2800" b="1" dirty="0">
                <a:effectLst/>
                <a:latin typeface="Calibri" panose="020F0502020204030204" pitchFamily="34" charset="0"/>
                <a:ea typeface="Calibri" panose="020F0502020204030204" pitchFamily="34" charset="0"/>
                <a:cs typeface="Times New Roman" panose="02020603050405020304" pitchFamily="18" charset="0"/>
              </a:rPr>
              <a:t>Przebudowa układu drogowego o długości 1681 </a:t>
            </a:r>
            <a:r>
              <a:rPr lang="pl-PL" sz="2800" b="1" dirty="0" err="1">
                <a:effectLst/>
                <a:latin typeface="Calibri" panose="020F0502020204030204" pitchFamily="34" charset="0"/>
                <a:ea typeface="Calibri" panose="020F0502020204030204" pitchFamily="34" charset="0"/>
                <a:cs typeface="Times New Roman" panose="02020603050405020304" pitchFamily="18" charset="0"/>
              </a:rPr>
              <a:t>mb</a:t>
            </a:r>
            <a:r>
              <a:rPr lang="pl-PL" sz="2800" b="1" dirty="0">
                <a:effectLst/>
                <a:latin typeface="Calibri" panose="020F0502020204030204" pitchFamily="34" charset="0"/>
                <a:ea typeface="Calibri" panose="020F0502020204030204" pitchFamily="34" charset="0"/>
                <a:cs typeface="Times New Roman" panose="02020603050405020304" pitchFamily="18" charset="0"/>
              </a:rPr>
              <a:t> stanowiącego jedną inwestycję i jedną całość od ulicy Fredry do ulicy Krasińskiego, w tym ul. Boya-Żeleńskiego, Gruszeckich, Norwida – 2,3 mln zł.</a:t>
            </a:r>
          </a:p>
          <a:p>
            <a:endParaRPr lang="pl-PL" sz="2800" b="1" dirty="0">
              <a:solidFill>
                <a:srgbClr val="FFFF00"/>
              </a:solidFill>
              <a:latin typeface="Calibri" panose="020F0502020204030204" pitchFamily="34" charset="0"/>
              <a:cs typeface="Times New Roman" panose="02020603050405020304" pitchFamily="18" charset="0"/>
            </a:endParaRPr>
          </a:p>
          <a:p>
            <a:endParaRPr lang="pl-PL" dirty="0"/>
          </a:p>
        </p:txBody>
      </p:sp>
    </p:spTree>
    <p:extLst>
      <p:ext uri="{BB962C8B-B14F-4D97-AF65-F5344CB8AC3E}">
        <p14:creationId xmlns:p14="http://schemas.microsoft.com/office/powerpoint/2010/main" val="38823068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557400"/>
            <a:ext cx="11862816" cy="4550791"/>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pl-PL" b="1" dirty="0">
                <a:solidFill>
                  <a:srgbClr val="44546A">
                    <a:lumMod val="75000"/>
                  </a:srgbClr>
                </a:solidFill>
                <a:latin typeface="Calibri" panose="020F0502020204030204"/>
              </a:rPr>
              <a:t>Kolejna inwestycja drogowa dofinansowana z </a:t>
            </a:r>
            <a:r>
              <a:rPr kumimoji="0" lang="pl-PL" sz="4400" b="1" i="0" u="none" strike="noStrike" kern="1200" cap="none" spc="0" normalizeH="0" baseline="0" noProof="0" dirty="0">
                <a:ln>
                  <a:noFill/>
                </a:ln>
                <a:solidFill>
                  <a:srgbClr val="44546A">
                    <a:lumMod val="75000"/>
                  </a:srgbClr>
                </a:solidFill>
                <a:effectLst/>
                <a:uLnTx/>
                <a:uFillTx/>
                <a:latin typeface="Calibri" panose="020F0502020204030204"/>
                <a:ea typeface="+mj-ea"/>
                <a:cs typeface="+mj-cs"/>
              </a:rPr>
              <a:t>Funduszu Przeciwdziałania COVID-19 – RFIL</a:t>
            </a:r>
          </a:p>
        </p:txBody>
      </p:sp>
      <p:sp>
        <p:nvSpPr>
          <p:cNvPr id="7" name="pole tekstowe 6">
            <a:extLst>
              <a:ext uri="{FF2B5EF4-FFF2-40B4-BE49-F238E27FC236}">
                <a16:creationId xmlns:a16="http://schemas.microsoft.com/office/drawing/2014/main" id="{CC675ECE-9196-450D-AEBB-5EED2694513B}"/>
              </a:ext>
            </a:extLst>
          </p:cNvPr>
          <p:cNvSpPr txBox="1"/>
          <p:nvPr/>
        </p:nvSpPr>
        <p:spPr>
          <a:xfrm>
            <a:off x="0" y="1557400"/>
            <a:ext cx="12192000" cy="3816429"/>
          </a:xfrm>
          <a:prstGeom prst="rect">
            <a:avLst/>
          </a:prstGeom>
          <a:noFill/>
        </p:spPr>
        <p:txBody>
          <a:bodyPr wrap="square">
            <a:spAutoFit/>
          </a:bodyPr>
          <a:lstStyle/>
          <a:p>
            <a:pPr algn="just"/>
            <a:r>
              <a:rPr lang="pl-PL" sz="2800" b="1" dirty="0"/>
              <a:t>Zaoszczędzone w wyniku przeprowadzonego przetargu na budowę sieci kanalizacji sanitarnej w dzielnicy </a:t>
            </a:r>
            <a:r>
              <a:rPr lang="pl-PL" sz="2800" b="1" dirty="0" err="1"/>
              <a:t>Magdasz</a:t>
            </a:r>
            <a:r>
              <a:rPr lang="pl-PL" sz="2800" b="1" dirty="0"/>
              <a:t> I Etap, środki w kwocie 83 749,45 zł, pozyskane przez Gminę Koniecpol w ramach Rządowego Funduszu Inwestycji Lokalnych, wykorzystane zostaną na zadanie pn.: „Budowa drogi dojazdowej do kościoła pod wezwaniem Świętej Trójcy w Koniecpolu”.  </a:t>
            </a:r>
          </a:p>
          <a:p>
            <a:pPr marL="457200" indent="-457200" algn="just">
              <a:buFont typeface="Wingdings" panose="05000000000000000000" pitchFamily="2" charset="2"/>
              <a:buChar char="q"/>
            </a:pPr>
            <a:endParaRPr lang="pl-PL" sz="2800" b="1" dirty="0"/>
          </a:p>
          <a:p>
            <a:pPr marL="457200" indent="-457200" algn="just">
              <a:buFont typeface="Wingdings" panose="05000000000000000000" pitchFamily="2" charset="2"/>
              <a:buChar char="q"/>
            </a:pPr>
            <a:endParaRPr lang="pl-PL" sz="2800" b="1" dirty="0">
              <a:latin typeface="Calibri" panose="020F0502020204030204" pitchFamily="34" charset="0"/>
              <a:cs typeface="Times New Roman" panose="02020603050405020304" pitchFamily="18" charset="0"/>
            </a:endParaRPr>
          </a:p>
          <a:p>
            <a:endParaRPr lang="pl-PL" sz="2800" b="1" dirty="0">
              <a:solidFill>
                <a:srgbClr val="FFFF00"/>
              </a:solidFill>
              <a:latin typeface="Calibri" panose="020F0502020204030204" pitchFamily="34" charset="0"/>
              <a:cs typeface="Times New Roman" panose="02020603050405020304" pitchFamily="18" charset="0"/>
            </a:endParaRPr>
          </a:p>
          <a:p>
            <a:endParaRPr lang="pl-PL" dirty="0"/>
          </a:p>
        </p:txBody>
      </p:sp>
      <p:pic>
        <p:nvPicPr>
          <p:cNvPr id="5" name="Obraz 4">
            <a:extLst>
              <a:ext uri="{FF2B5EF4-FFF2-40B4-BE49-F238E27FC236}">
                <a16:creationId xmlns:a16="http://schemas.microsoft.com/office/drawing/2014/main" id="{467B82FF-B1DE-422C-A817-1441F24AA60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52035" y="3923071"/>
            <a:ext cx="4402394" cy="2934929"/>
          </a:xfrm>
          <a:prstGeom prst="rect">
            <a:avLst/>
          </a:prstGeom>
        </p:spPr>
      </p:pic>
      <p:pic>
        <p:nvPicPr>
          <p:cNvPr id="8" name="Obraz 7">
            <a:extLst>
              <a:ext uri="{FF2B5EF4-FFF2-40B4-BE49-F238E27FC236}">
                <a16:creationId xmlns:a16="http://schemas.microsoft.com/office/drawing/2014/main" id="{229887B4-946B-40C9-8828-C04AA3B74A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8450003" y="3857625"/>
            <a:ext cx="3429000" cy="2571750"/>
          </a:xfrm>
          <a:prstGeom prst="rect">
            <a:avLst/>
          </a:prstGeom>
        </p:spPr>
      </p:pic>
    </p:spTree>
    <p:extLst>
      <p:ext uri="{BB962C8B-B14F-4D97-AF65-F5344CB8AC3E}">
        <p14:creationId xmlns:p14="http://schemas.microsoft.com/office/powerpoint/2010/main" val="3723791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FDCC1B0-B92F-432D-8ED1-4E04790F4F12}"/>
              </a:ext>
            </a:extLst>
          </p:cNvPr>
          <p:cNvSpPr>
            <a:spLocks noGrp="1"/>
          </p:cNvSpPr>
          <p:nvPr>
            <p:ph type="title"/>
          </p:nvPr>
        </p:nvSpPr>
        <p:spPr>
          <a:xfrm>
            <a:off x="0" y="0"/>
            <a:ext cx="12192000" cy="1124744"/>
          </a:xfrm>
          <a:ln>
            <a:noFill/>
          </a:ln>
        </p:spPr>
        <p:style>
          <a:lnRef idx="2">
            <a:schemeClr val="dk1"/>
          </a:lnRef>
          <a:fillRef idx="1">
            <a:schemeClr val="lt1"/>
          </a:fillRef>
          <a:effectRef idx="0">
            <a:schemeClr val="dk1"/>
          </a:effectRef>
          <a:fontRef idx="minor">
            <a:schemeClr val="dk1"/>
          </a:fontRef>
        </p:style>
        <p:txBody>
          <a:bodyPr>
            <a:normAutofit fontScale="90000"/>
          </a:bodyPr>
          <a:lstStyle/>
          <a:p>
            <a:pPr algn="ctr"/>
            <a:br>
              <a:rPr lang="pl-PL" b="1" dirty="0"/>
            </a:br>
            <a:r>
              <a:rPr lang="pl-PL" b="1" dirty="0">
                <a:solidFill>
                  <a:srgbClr val="002060"/>
                </a:solidFill>
              </a:rPr>
              <a:t>Termomodernizacja Przedszkola nr 1</a:t>
            </a:r>
            <a:br>
              <a:rPr lang="pl-PL" b="1" dirty="0">
                <a:solidFill>
                  <a:srgbClr val="002060"/>
                </a:solidFill>
              </a:rPr>
            </a:br>
            <a:endParaRPr lang="pl-PL" b="1" dirty="0">
              <a:solidFill>
                <a:srgbClr val="002060"/>
              </a:solidFill>
            </a:endParaRPr>
          </a:p>
        </p:txBody>
      </p:sp>
      <p:sp>
        <p:nvSpPr>
          <p:cNvPr id="3" name="Symbol zastępczy zawartości 2">
            <a:extLst>
              <a:ext uri="{FF2B5EF4-FFF2-40B4-BE49-F238E27FC236}">
                <a16:creationId xmlns:a16="http://schemas.microsoft.com/office/drawing/2014/main" id="{439E1A51-1EF7-460D-8277-068E581CBBBB}"/>
              </a:ext>
            </a:extLst>
          </p:cNvPr>
          <p:cNvSpPr>
            <a:spLocks noGrp="1"/>
          </p:cNvSpPr>
          <p:nvPr>
            <p:ph idx="1"/>
          </p:nvPr>
        </p:nvSpPr>
        <p:spPr>
          <a:xfrm>
            <a:off x="0" y="1196754"/>
            <a:ext cx="12192000" cy="1870296"/>
          </a:xfrm>
        </p:spPr>
        <p:txBody>
          <a:bodyPr>
            <a:normAutofit lnSpcReduction="10000"/>
          </a:bodyPr>
          <a:lstStyle/>
          <a:p>
            <a:pPr marL="0" indent="0" algn="just">
              <a:buNone/>
            </a:pPr>
            <a:r>
              <a:rPr lang="pl-PL" b="1" dirty="0"/>
              <a:t>Złożono wniosek o dofinansowanie projektu w ramach RPO WSL 2014-2020,   działania 4.3.2. </a:t>
            </a:r>
          </a:p>
          <a:p>
            <a:pPr marL="0" indent="0" algn="just">
              <a:buNone/>
            </a:pPr>
            <a:r>
              <a:rPr lang="pl-PL" b="1" dirty="0"/>
              <a:t>Wnioskowana kwota dofinansowania wynosi ok. 1,3 mln zł. </a:t>
            </a:r>
          </a:p>
          <a:p>
            <a:pPr marL="0" indent="0" algn="just">
              <a:buNone/>
            </a:pPr>
            <a:r>
              <a:rPr lang="pl-PL" b="1" dirty="0"/>
              <a:t>Wniosek uzyskał pozytywną ocenę formalną.</a:t>
            </a:r>
          </a:p>
          <a:p>
            <a:pPr marL="0" indent="0">
              <a:buNone/>
            </a:pPr>
            <a:endParaRPr lang="pl-PL" b="1" dirty="0"/>
          </a:p>
          <a:p>
            <a:pPr marL="0" indent="0">
              <a:buNone/>
            </a:pPr>
            <a:endParaRPr lang="pl-PL" b="1" dirty="0"/>
          </a:p>
        </p:txBody>
      </p:sp>
      <p:pic>
        <p:nvPicPr>
          <p:cNvPr id="5" name="Obraz 4">
            <a:extLst>
              <a:ext uri="{FF2B5EF4-FFF2-40B4-BE49-F238E27FC236}">
                <a16:creationId xmlns:a16="http://schemas.microsoft.com/office/drawing/2014/main" id="{31E44939-D807-4210-A6FF-E078916DDC2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32965" y="3220961"/>
            <a:ext cx="4785742" cy="2933700"/>
          </a:xfrm>
          <a:prstGeom prst="rect">
            <a:avLst/>
          </a:prstGeom>
        </p:spPr>
      </p:pic>
      <p:pic>
        <p:nvPicPr>
          <p:cNvPr id="9" name="Obraz 8">
            <a:extLst>
              <a:ext uri="{FF2B5EF4-FFF2-40B4-BE49-F238E27FC236}">
                <a16:creationId xmlns:a16="http://schemas.microsoft.com/office/drawing/2014/main" id="{4B8FB4CF-EDDF-40F0-BB81-F356C8C54B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9479" y="3220961"/>
            <a:ext cx="4968219" cy="2933700"/>
          </a:xfrm>
          <a:prstGeom prst="rect">
            <a:avLst/>
          </a:prstGeom>
        </p:spPr>
      </p:pic>
    </p:spTree>
    <p:extLst>
      <p:ext uri="{BB962C8B-B14F-4D97-AF65-F5344CB8AC3E}">
        <p14:creationId xmlns:p14="http://schemas.microsoft.com/office/powerpoint/2010/main" val="16807841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557400"/>
            <a:ext cx="11862816" cy="4550791"/>
          </a:xfrm>
        </p:spPr>
        <p:txBody>
          <a:bodyPr>
            <a:normAutofit/>
          </a:bodyPr>
          <a:lstStyle/>
          <a:p>
            <a:pPr marL="0" indent="0" algn="just">
              <a:buNone/>
            </a:pPr>
            <a:r>
              <a:rPr lang="pl-PL" sz="3000" b="1" dirty="0"/>
              <a:t>Zarząd Województwa Śląskiego przyjął uchwałę w sprawie organizacji Marszałkowskiego Konkursu „Inicjatywa Sołecka” w 2021 roku. Wnioski przyjmowane były do 7 maja 2021 r.</a:t>
            </a:r>
          </a:p>
          <a:p>
            <a:pPr marL="0" indent="0" algn="just">
              <a:buNone/>
            </a:pPr>
            <a:r>
              <a:rPr lang="pl-PL" sz="3000" b="1" dirty="0"/>
              <a:t>Gmina Koniecpol złożyła 3 wnioski o pomoc finansową w imieniu zainteresowanych sołectw, na kwotę dofinasowania 60 tyś. zł. Wkład własny gminy wynosi 20% poniesionych kosztów.</a:t>
            </a:r>
            <a:endParaRPr lang="pl-PL" sz="3000" dirty="0"/>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l-PL" b="1" dirty="0">
                <a:solidFill>
                  <a:srgbClr val="002060"/>
                </a:solidFill>
                <a:latin typeface="+mn-lt"/>
              </a:rPr>
              <a:t>Nowy konkurs Inicjatywa Sołecka 2021 </a:t>
            </a:r>
          </a:p>
        </p:txBody>
      </p:sp>
      <p:pic>
        <p:nvPicPr>
          <p:cNvPr id="5" name="Obraz 1">
            <a:extLst>
              <a:ext uri="{FF2B5EF4-FFF2-40B4-BE49-F238E27FC236}">
                <a16:creationId xmlns:a16="http://schemas.microsoft.com/office/drawing/2014/main" id="{6F1F3406-1A6F-4EB1-A25E-8D712F56FED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50835" y="4263615"/>
            <a:ext cx="3159340" cy="226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descr="C:\Users\oem\Desktop\RZŚ_negatyw.png">
            <a:extLst>
              <a:ext uri="{FF2B5EF4-FFF2-40B4-BE49-F238E27FC236}">
                <a16:creationId xmlns:a16="http://schemas.microsoft.com/office/drawing/2014/main" id="{F8298A06-8EC9-4911-8865-AB5E0E9EB5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4128" y="4448175"/>
            <a:ext cx="5448298" cy="1891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259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557400"/>
            <a:ext cx="11862816" cy="4550791"/>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l-PL" b="1" dirty="0">
                <a:solidFill>
                  <a:srgbClr val="002060"/>
                </a:solidFill>
                <a:latin typeface="+mn-lt"/>
              </a:rPr>
              <a:t>Pozyskano dotację na nowy Program Ochrony Środowiska </a:t>
            </a:r>
          </a:p>
        </p:txBody>
      </p:sp>
      <p:pic>
        <p:nvPicPr>
          <p:cNvPr id="5" name="Obraz 4">
            <a:extLst>
              <a:ext uri="{FF2B5EF4-FFF2-40B4-BE49-F238E27FC236}">
                <a16:creationId xmlns:a16="http://schemas.microsoft.com/office/drawing/2014/main" id="{E6B55B04-A83D-4DF3-B05D-76B89FFFAE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8975" y="2247900"/>
            <a:ext cx="5153025" cy="2971800"/>
          </a:xfrm>
          <a:prstGeom prst="rect">
            <a:avLst/>
          </a:prstGeom>
        </p:spPr>
      </p:pic>
      <p:sp>
        <p:nvSpPr>
          <p:cNvPr id="7" name="pole tekstowe 6">
            <a:extLst>
              <a:ext uri="{FF2B5EF4-FFF2-40B4-BE49-F238E27FC236}">
                <a16:creationId xmlns:a16="http://schemas.microsoft.com/office/drawing/2014/main" id="{ECE3F214-F5A5-4F04-B123-E1231994619B}"/>
              </a:ext>
            </a:extLst>
          </p:cNvPr>
          <p:cNvSpPr txBox="1"/>
          <p:nvPr/>
        </p:nvSpPr>
        <p:spPr>
          <a:xfrm>
            <a:off x="145948" y="1660698"/>
            <a:ext cx="6747080" cy="4893647"/>
          </a:xfrm>
          <a:prstGeom prst="rect">
            <a:avLst/>
          </a:prstGeom>
          <a:noFill/>
        </p:spPr>
        <p:txBody>
          <a:bodyPr wrap="square">
            <a:spAutoFit/>
          </a:bodyPr>
          <a:lstStyle/>
          <a:p>
            <a:pPr algn="just"/>
            <a:r>
              <a:rPr lang="pl-PL" sz="2400" b="1" dirty="0"/>
              <a:t>Opracowanie programu ochrony środowiska na lata 2021 – 2027 z perspektywą do roku 2030 dla miasta i gminy Koniecpol dofinansowano ze środków Wojewódzkiego Funduszu Ochrony Środowiska                     i Gospodarki Wodnej w Katowicach.</a:t>
            </a:r>
          </a:p>
          <a:p>
            <a:pPr algn="just"/>
            <a:r>
              <a:rPr lang="pl-PL" sz="2400" b="1" dirty="0"/>
              <a:t>Dotacja wynosi 4 329,60 zł, a koszt opracowania  Programu wynosi 5 412,00 zł. Program obejmie m.in. następujące elementy środowiska: ochronę przyrody, zasoby wodne, powietrze atmosferyczne, ochronę przed hałasem, ochronę przed polami elektromagnetycznymi, gleby i energię odnawialną.</a:t>
            </a:r>
          </a:p>
          <a:p>
            <a:pPr algn="just"/>
            <a:r>
              <a:rPr lang="pl-PL" sz="2400" b="1" dirty="0"/>
              <a:t>Termin opracowania Programu do końca października br. </a:t>
            </a:r>
          </a:p>
        </p:txBody>
      </p:sp>
    </p:spTree>
    <p:extLst>
      <p:ext uri="{BB962C8B-B14F-4D97-AF65-F5344CB8AC3E}">
        <p14:creationId xmlns:p14="http://schemas.microsoft.com/office/powerpoint/2010/main" val="39843855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1557400"/>
            <a:ext cx="11862816" cy="1728725"/>
          </a:xfrm>
        </p:spPr>
        <p:txBody>
          <a:bodyPr>
            <a:normAutofit/>
          </a:bodyPr>
          <a:lstStyle/>
          <a:p>
            <a:pPr>
              <a:buFont typeface="Wingdings" panose="05000000000000000000" pitchFamily="2" charset="2"/>
              <a:buChar char="§"/>
            </a:pPr>
            <a:endParaRPr lang="pl-PL" dirty="0"/>
          </a:p>
          <a:p>
            <a:pPr marL="0" indent="0">
              <a:buNone/>
            </a:pPr>
            <a:endParaRPr lang="pl-PL" dirty="0"/>
          </a:p>
        </p:txBody>
      </p:sp>
      <p:sp>
        <p:nvSpPr>
          <p:cNvPr id="4" name="Tytuł 1"/>
          <p:cNvSpPr txBox="1">
            <a:spLocks/>
          </p:cNvSpPr>
          <p:nvPr/>
        </p:nvSpPr>
        <p:spPr>
          <a:xfrm>
            <a:off x="0" y="0"/>
            <a:ext cx="12192000" cy="1325563"/>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l-PL" b="1" dirty="0">
                <a:solidFill>
                  <a:srgbClr val="002060"/>
                </a:solidFill>
                <a:latin typeface="+mn-lt"/>
              </a:rPr>
              <a:t>Urząd Miasta i Gminy Koniecpol ogłosił dodatkowy nabór</a:t>
            </a:r>
          </a:p>
        </p:txBody>
      </p:sp>
      <p:sp>
        <p:nvSpPr>
          <p:cNvPr id="11" name="pole tekstowe 10">
            <a:extLst>
              <a:ext uri="{FF2B5EF4-FFF2-40B4-BE49-F238E27FC236}">
                <a16:creationId xmlns:a16="http://schemas.microsoft.com/office/drawing/2014/main" id="{BC4B9250-0122-4914-847E-25D832F11AAA}"/>
              </a:ext>
            </a:extLst>
          </p:cNvPr>
          <p:cNvSpPr txBox="1"/>
          <p:nvPr/>
        </p:nvSpPr>
        <p:spPr>
          <a:xfrm>
            <a:off x="238125" y="1413293"/>
            <a:ext cx="11953875" cy="4401205"/>
          </a:xfrm>
          <a:prstGeom prst="rect">
            <a:avLst/>
          </a:prstGeom>
          <a:noFill/>
        </p:spPr>
        <p:txBody>
          <a:bodyPr wrap="square">
            <a:spAutoFit/>
          </a:bodyPr>
          <a:lstStyle/>
          <a:p>
            <a:pPr algn="just"/>
            <a:r>
              <a:rPr lang="pl-PL" sz="2800" b="1" dirty="0"/>
              <a:t>W kwietniu ogłoszono dodatkowy nabór dla mieszkańców gminy  planujących w roku 2021 demontaż pokrycia dachowego zawierającego azbest lub posiadających już zdemontowany wyrób azbestowy. Ankiety można było składać w siedzibie Urzędu Miasta i Gminy Koniecpol lub drogą elektroniczną               w terminie do 30 kwietnia 2021 r.  </a:t>
            </a:r>
          </a:p>
          <a:p>
            <a:pPr algn="just"/>
            <a:r>
              <a:rPr lang="pl-PL" sz="2800" b="1" dirty="0"/>
              <a:t>Wszystkie złożone ankiety zostaną ujęte w wniosku o dofinasowanie, który do końca maja br. zostanie złożony w </a:t>
            </a:r>
            <a:r>
              <a:rPr lang="pl-PL" sz="2800" b="1" dirty="0" err="1"/>
              <a:t>WFOŚiGW</a:t>
            </a:r>
            <a:r>
              <a:rPr lang="pl-PL" sz="2800" b="1" dirty="0"/>
              <a:t> w Katowicach. </a:t>
            </a:r>
          </a:p>
          <a:p>
            <a:pPr algn="just"/>
            <a:r>
              <a:rPr lang="pl-PL" sz="2800" b="1" dirty="0"/>
              <a:t>Wnioskowane dofinansowanie wyniesie 100% kosztów utylizacji wyrobów azbestowych. Zadanie będzie realizowane pod warunkiem uzyskania dofinansowania.  </a:t>
            </a:r>
          </a:p>
        </p:txBody>
      </p:sp>
      <p:pic>
        <p:nvPicPr>
          <p:cNvPr id="12" name="Picture 3" descr="C:\Users\oem\Desktop\RZŚ_negatyw.png">
            <a:extLst>
              <a:ext uri="{FF2B5EF4-FFF2-40B4-BE49-F238E27FC236}">
                <a16:creationId xmlns:a16="http://schemas.microsoft.com/office/drawing/2014/main" id="{D72FD0A9-969A-46F2-8474-8F36D6CC92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20225" y="5444707"/>
            <a:ext cx="7427435" cy="1269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8008510"/>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lo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a:spAutoFit/>
      </a:bodyPr>
      <a:lstStyle>
        <a:defPPr algn="ctr">
          <a:defRPr sz="2000" b="1" dirty="0" smtClean="0">
            <a:latin typeface="Novecento wide Normal"/>
          </a:defRPr>
        </a:defPPr>
      </a:lstStyle>
    </a:txDef>
  </a:objectDefaults>
  <a:extraClrScheme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TotalTime>
  <Words>2003</Words>
  <Application>Microsoft Office PowerPoint</Application>
  <PresentationFormat>Panoramiczny</PresentationFormat>
  <Paragraphs>122</Paragraphs>
  <Slides>39</Slides>
  <Notes>1</Notes>
  <HiddenSlides>0</HiddenSlides>
  <MMClips>1</MMClips>
  <ScaleCrop>false</ScaleCrop>
  <HeadingPairs>
    <vt:vector size="6" baseType="variant">
      <vt:variant>
        <vt:lpstr>Używane czcionki</vt:lpstr>
      </vt:variant>
      <vt:variant>
        <vt:i4>8</vt:i4>
      </vt:variant>
      <vt:variant>
        <vt:lpstr>Motyw</vt:lpstr>
      </vt:variant>
      <vt:variant>
        <vt:i4>2</vt:i4>
      </vt:variant>
      <vt:variant>
        <vt:lpstr>Tytuły slajdów</vt:lpstr>
      </vt:variant>
      <vt:variant>
        <vt:i4>39</vt:i4>
      </vt:variant>
    </vt:vector>
  </HeadingPairs>
  <TitlesOfParts>
    <vt:vector size="49" baseType="lpstr">
      <vt:lpstr>Arial</vt:lpstr>
      <vt:lpstr>Arial Black</vt:lpstr>
      <vt:lpstr>Calibri</vt:lpstr>
      <vt:lpstr>Calibri Light</vt:lpstr>
      <vt:lpstr>Novecennto wide Normal</vt:lpstr>
      <vt:lpstr>Novecento wide Book</vt:lpstr>
      <vt:lpstr>Novecento wide Normal</vt:lpstr>
      <vt:lpstr>Wingdings</vt:lpstr>
      <vt:lpstr>Motyw pakietu Office</vt:lpstr>
      <vt:lpstr>tlo1</vt:lpstr>
      <vt:lpstr>Sprawozdanie międzysesyjne</vt:lpstr>
      <vt:lpstr>Działalność międzysesyjna</vt:lpstr>
      <vt:lpstr>Prezentacja programu PowerPoint</vt:lpstr>
      <vt:lpstr>Prezentacja programu PowerPoint</vt:lpstr>
      <vt:lpstr>Prezentacja programu PowerPoint</vt:lpstr>
      <vt:lpstr> Termomodernizacja Przedszkola nr 1 </vt:lpstr>
      <vt:lpstr>Prezentacja programu PowerPoint</vt:lpstr>
      <vt:lpstr>Prezentacja programu PowerPoint</vt:lpstr>
      <vt:lpstr>Prezentacja programu PowerPoint</vt:lpstr>
      <vt:lpstr>PROGRAM WID 2021+</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W Urzędzie Miasta i Gminy Koniecpol działa punkt informacyjny w ramach programu  „Czyste Powietrze”</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Feniks</dc:creator>
  <cp:lastModifiedBy>Sebastian Musiał</cp:lastModifiedBy>
  <cp:revision>159</cp:revision>
  <cp:lastPrinted>2021-05-13T12:09:41Z</cp:lastPrinted>
  <dcterms:created xsi:type="dcterms:W3CDTF">2017-03-19T17:31:59Z</dcterms:created>
  <dcterms:modified xsi:type="dcterms:W3CDTF">2021-05-13T12:13:42Z</dcterms:modified>
</cp:coreProperties>
</file>