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38"/>
  </p:notesMasterIdLst>
  <p:sldIdLst>
    <p:sldId id="595" r:id="rId2"/>
    <p:sldId id="770" r:id="rId3"/>
    <p:sldId id="754" r:id="rId4"/>
    <p:sldId id="810" r:id="rId5"/>
    <p:sldId id="811" r:id="rId6"/>
    <p:sldId id="812" r:id="rId7"/>
    <p:sldId id="772" r:id="rId8"/>
    <p:sldId id="796" r:id="rId9"/>
    <p:sldId id="802" r:id="rId10"/>
    <p:sldId id="766" r:id="rId11"/>
    <p:sldId id="560" r:id="rId12"/>
    <p:sldId id="808" r:id="rId13"/>
    <p:sldId id="491" r:id="rId14"/>
    <p:sldId id="821" r:id="rId15"/>
    <p:sldId id="809" r:id="rId16"/>
    <p:sldId id="814" r:id="rId17"/>
    <p:sldId id="775" r:id="rId18"/>
    <p:sldId id="730" r:id="rId19"/>
    <p:sldId id="777" r:id="rId20"/>
    <p:sldId id="781" r:id="rId21"/>
    <p:sldId id="798" r:id="rId22"/>
    <p:sldId id="782" r:id="rId23"/>
    <p:sldId id="806" r:id="rId24"/>
    <p:sldId id="797" r:id="rId25"/>
    <p:sldId id="815" r:id="rId26"/>
    <p:sldId id="776" r:id="rId27"/>
    <p:sldId id="791" r:id="rId28"/>
    <p:sldId id="785" r:id="rId29"/>
    <p:sldId id="819" r:id="rId30"/>
    <p:sldId id="793" r:id="rId31"/>
    <p:sldId id="807" r:id="rId32"/>
    <p:sldId id="822" r:id="rId33"/>
    <p:sldId id="794" r:id="rId34"/>
    <p:sldId id="792" r:id="rId35"/>
    <p:sldId id="789" r:id="rId36"/>
    <p:sldId id="572" r:id="rId37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bastian Musiał" initials="SM" lastIdx="1" clrIdx="0">
    <p:extLst>
      <p:ext uri="{19B8F6BF-5375-455C-9EA6-DF929625EA0E}">
        <p15:presenceInfo xmlns:p15="http://schemas.microsoft.com/office/powerpoint/2012/main" userId="ed435b021ccf152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1749" autoAdjust="0"/>
  </p:normalViewPr>
  <p:slideViewPr>
    <p:cSldViewPr snapToGrid="0">
      <p:cViewPr varScale="1">
        <p:scale>
          <a:sx n="105" d="100"/>
          <a:sy n="105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29.09.2022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3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2207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2864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810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860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024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804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811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758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270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629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06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8268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669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884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web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niecpol.pl/" TargetMode="Externa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eb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ebp"/><Relationship Id="rId5" Type="http://schemas.openxmlformats.org/officeDocument/2006/relationships/image" Target="../media/image10.jp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ebp"/><Relationship Id="rId5" Type="http://schemas.openxmlformats.org/officeDocument/2006/relationships/image" Target="../media/image11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rgbClr val="FFFF00"/>
            </a:gs>
            <a:gs pos="24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21110" y="2261879"/>
            <a:ext cx="11198941" cy="138112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sz="5400" b="1" dirty="0">
                <a:latin typeface="+mn-lt"/>
              </a:rPr>
              <a:t>SPRAWOZDANIE MIĘDZYSESYJNE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043391" y="4587056"/>
            <a:ext cx="6267450" cy="895350"/>
          </a:xfrm>
        </p:spPr>
        <p:txBody>
          <a:bodyPr>
            <a:normAutofit fontScale="25000" lnSpcReduction="20000"/>
          </a:bodyPr>
          <a:lstStyle/>
          <a:p>
            <a:r>
              <a:rPr lang="pl-PL" sz="12800" b="1" dirty="0">
                <a:solidFill>
                  <a:schemeClr val="tx1"/>
                </a:solidFill>
              </a:rPr>
              <a:t>Ryszard Suliga</a:t>
            </a:r>
          </a:p>
          <a:p>
            <a:r>
              <a:rPr lang="pl-PL" sz="12800" b="1" dirty="0">
                <a:solidFill>
                  <a:schemeClr val="tx1"/>
                </a:solidFill>
              </a:rPr>
              <a:t>Burmistrz Miasta i Gminy Koniecpol</a:t>
            </a:r>
            <a:endParaRPr lang="pl-PL" sz="12800" b="1" i="1" dirty="0">
              <a:solidFill>
                <a:schemeClr val="tx1"/>
              </a:solidFill>
            </a:endParaRPr>
          </a:p>
          <a:p>
            <a:endParaRPr lang="pl-PL" sz="11200" b="1" dirty="0">
              <a:solidFill>
                <a:schemeClr val="tx1"/>
              </a:solidFill>
            </a:endParaRPr>
          </a:p>
          <a:p>
            <a:endParaRPr lang="pl-PL" sz="11200" b="1" dirty="0">
              <a:solidFill>
                <a:schemeClr val="tx1"/>
              </a:solidFill>
            </a:endParaRPr>
          </a:p>
          <a:p>
            <a:r>
              <a:rPr lang="pl-PL" sz="11200" b="1" dirty="0">
                <a:solidFill>
                  <a:schemeClr val="tx1"/>
                </a:solidFill>
              </a:rPr>
              <a:t>Koniecpol, 29.09.2022 r.</a:t>
            </a:r>
            <a:endParaRPr lang="pl-PL" sz="11200" dirty="0">
              <a:solidFill>
                <a:schemeClr val="tx1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8FD4B93-58DC-48C3-8F09-5FDA9FBD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531" y="258711"/>
            <a:ext cx="1600201" cy="1792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182564"/>
            <a:ext cx="11572875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Trwa budowa zespołu przedszkolno-żłobkowego</a:t>
            </a:r>
            <a:endParaRPr lang="pl-PL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603FD9E8-1B6D-91D1-40EA-DE4B23A3CE91}"/>
              </a:ext>
            </a:extLst>
          </p:cNvPr>
          <p:cNvSpPr txBox="1"/>
          <p:nvPr/>
        </p:nvSpPr>
        <p:spPr>
          <a:xfrm>
            <a:off x="361950" y="6162931"/>
            <a:ext cx="3514726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lang="pl-PL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9 017 475,75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2B74CBF-E1A6-9132-092D-079BCB62A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06" y="1059487"/>
            <a:ext cx="3296970" cy="273146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29C8DF31-837B-ED56-B591-52BB884EFA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652581"/>
            <a:ext cx="3411269" cy="222434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EE85EAE-4513-9D4C-7A84-9E5AC6DD5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515" y="1981936"/>
            <a:ext cx="3296970" cy="285724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6D6B30B-ADA7-ADFD-4865-58713C9D32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492" y="1160017"/>
            <a:ext cx="3514726" cy="29337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FB14866-9D32-CABE-9976-853AC0F219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492" y="4239761"/>
            <a:ext cx="3487754" cy="2361064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5BA709A-25E0-B62D-B712-AAF186DAF2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057" y="2357693"/>
            <a:ext cx="1495426" cy="1456814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D2D52606-6726-A8BF-72A8-76334A2C3E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4" y="3814507"/>
            <a:ext cx="1495426" cy="1452818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DA3CAE1E-A42F-0A9E-C307-15DD872E3F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980" y="1059487"/>
            <a:ext cx="1495426" cy="129820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4F7686E-2FDF-B866-EC09-3A9D8DA184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700" y="5086605"/>
            <a:ext cx="2657475" cy="107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70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9E1A51-1EF7-460D-8277-068E581CB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019" y="836986"/>
            <a:ext cx="12097981" cy="126260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600" b="1" dirty="0"/>
              <a:t>Inwestycja w ostatniej fazie realizacji. Trwają prace związane</a:t>
            </a:r>
            <a:br>
              <a:rPr lang="pl-PL" sz="3600" b="1" dirty="0"/>
            </a:br>
            <a:r>
              <a:rPr lang="pl-PL" sz="3600" b="1" dirty="0"/>
              <a:t> z zagospodarowaniem terenu i odbiorowe.</a:t>
            </a:r>
          </a:p>
          <a:p>
            <a:pPr marL="0" indent="0" algn="ctr">
              <a:buNone/>
            </a:pPr>
            <a:endParaRPr lang="pl-PL" sz="3600" b="1" dirty="0"/>
          </a:p>
          <a:p>
            <a:pPr marL="0" indent="0" algn="ctr">
              <a:buNone/>
            </a:pPr>
            <a:endParaRPr lang="pl-PL" sz="3600" b="1" dirty="0"/>
          </a:p>
          <a:p>
            <a:pPr marL="0" indent="0" algn="ctr">
              <a:buNone/>
            </a:pPr>
            <a:endParaRPr lang="pl-PL" sz="3600" b="1" dirty="0"/>
          </a:p>
          <a:p>
            <a:pPr marL="0" indent="0" algn="ctr">
              <a:buNone/>
            </a:pPr>
            <a:endParaRPr lang="pl-PL" sz="3600" b="1" dirty="0"/>
          </a:p>
          <a:p>
            <a:pPr marL="0" indent="0" algn="ctr">
              <a:buNone/>
            </a:pPr>
            <a:endParaRPr lang="pl-PL" sz="2800" b="1" dirty="0"/>
          </a:p>
          <a:p>
            <a:pPr marL="0" indent="0" algn="ctr">
              <a:buNone/>
            </a:pPr>
            <a:endParaRPr lang="pl-PL" sz="2800" b="1" dirty="0"/>
          </a:p>
          <a:p>
            <a:pPr marL="0" indent="0" algn="ctr">
              <a:buNone/>
            </a:pPr>
            <a:r>
              <a:rPr lang="pl-PL" sz="2800" b="1" dirty="0"/>
              <a:t>                                                                    Łączna wartość inwestycji: </a:t>
            </a:r>
            <a:r>
              <a:rPr lang="pl-PL" sz="2800" b="1" dirty="0">
                <a:solidFill>
                  <a:srgbClr val="FF0000"/>
                </a:solidFill>
              </a:rPr>
              <a:t>1 735 767,47 zł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E6F6399-C822-4EA4-BEEC-B49A02A0F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49" y="6166542"/>
            <a:ext cx="5105401" cy="605890"/>
          </a:xfrm>
          <a:prstGeom prst="rect">
            <a:avLst/>
          </a:prstGeom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B6F8E2A3-D595-422C-B18A-81AC03C79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297" y="106732"/>
            <a:ext cx="118967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vecennto wide Normal"/>
                <a:ea typeface="+mn-ea"/>
                <a:cs typeface="Arial" panose="020B0604020202020204" pitchFamily="34" charset="0"/>
              </a:rPr>
              <a:t>Termomodernizacja Przedszkola nr 1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D972C49-020B-2214-4D26-6F8A44968E42}"/>
              </a:ext>
            </a:extLst>
          </p:cNvPr>
          <p:cNvSpPr txBox="1"/>
          <p:nvPr/>
        </p:nvSpPr>
        <p:spPr>
          <a:xfrm>
            <a:off x="7237769" y="6171618"/>
            <a:ext cx="4752975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+ 1 235 337,32 zł z EFRR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C8CC044-A8BE-E27D-10B8-E485D705F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876" y="1947192"/>
            <a:ext cx="2619376" cy="203383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F3ACC77-7851-9D61-4A29-1E336AC13A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803" y="2031115"/>
            <a:ext cx="6758178" cy="317182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611983D2-96EF-1443-FDB8-FE218B4CFB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50" y="3705225"/>
            <a:ext cx="4919853" cy="241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84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2" y="182564"/>
            <a:ext cx="11572875" cy="138037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Rozpoczęcie roku przedszkolnego w odnowionym budynku</a:t>
            </a: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339144F-E984-1D77-C22F-905513C7E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2" y="1714500"/>
            <a:ext cx="5834253" cy="342899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AEC5D946-7A37-9604-AC41-9F46AD14DB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1" y="3838947"/>
            <a:ext cx="4886324" cy="291222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1391DCC-F08D-EA40-1562-E5C13CC29E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284" y="1714500"/>
            <a:ext cx="5138928" cy="220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78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557400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440245" y="819733"/>
            <a:ext cx="109823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Zadanie inwestycyjne w trakcie realizacji. </a:t>
            </a:r>
          </a:p>
          <a:p>
            <a:pPr algn="just"/>
            <a:r>
              <a:rPr lang="pl-PL" sz="3200" b="1" dirty="0"/>
              <a:t>Łączna wartość robót budowlanych: </a:t>
            </a:r>
            <a:r>
              <a:rPr lang="pl-PL" sz="3200" b="1" dirty="0">
                <a:solidFill>
                  <a:srgbClr val="FF0000"/>
                </a:solidFill>
              </a:rPr>
              <a:t>1 660 269,77 zł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E0D66858-188D-46F8-90FB-1EE11B0B0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70" y="2045251"/>
            <a:ext cx="3180204" cy="2025471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75394"/>
            <a:ext cx="11472291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kanalizacji w dzielnicy </a:t>
            </a:r>
            <a:r>
              <a:rPr kumimoji="0" lang="pl-PL" sz="40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5C77F16-994B-EC5F-D10B-71074F2EF229}"/>
              </a:ext>
            </a:extLst>
          </p:cNvPr>
          <p:cNvSpPr txBox="1"/>
          <p:nvPr/>
        </p:nvSpPr>
        <p:spPr>
          <a:xfrm>
            <a:off x="7779719" y="5376547"/>
            <a:ext cx="4172744" cy="132343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1 170 000,00 zł (RFIL)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F271684-3757-65EC-51E5-8D639344E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80" y="1896951"/>
            <a:ext cx="4406023" cy="330451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AF310195-CD11-DD07-D1F3-28A5C89BE0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45" y="1896951"/>
            <a:ext cx="4278483" cy="320886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6894C05-7DB0-EB60-FBD9-16DAD563AF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5" y="4232665"/>
            <a:ext cx="3514395" cy="263579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2F30484-85CD-C85A-F296-12EFDDC7A5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502" y="4263821"/>
            <a:ext cx="3442716" cy="258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41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1" y="508013"/>
            <a:ext cx="10962968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kanalizacji w dzielnicy </a:t>
            </a:r>
            <a:r>
              <a:rPr kumimoji="0" lang="pl-PL" sz="40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– etap II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6363113-1379-0D9F-AC2C-88E586D6A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03" y="1623767"/>
            <a:ext cx="2166884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2543790-E159-2CED-2D09-49BC10FC7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528" y="5750918"/>
            <a:ext cx="1179872" cy="89026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09A11C2-F999-010D-F32F-7C9397B52680}"/>
              </a:ext>
            </a:extLst>
          </p:cNvPr>
          <p:cNvSpPr txBox="1"/>
          <p:nvPr/>
        </p:nvSpPr>
        <p:spPr>
          <a:xfrm>
            <a:off x="783043" y="2656622"/>
            <a:ext cx="1062237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dirty="0"/>
              <a:t>Dzięki pozyskanemu </a:t>
            </a:r>
            <a:r>
              <a:rPr lang="pl-PL" sz="3200" i="0" dirty="0">
                <a:solidFill>
                  <a:srgbClr val="000000"/>
                </a:solidFill>
                <a:effectLst/>
                <a:latin typeface="tide_sans_cond400_lil_dude"/>
              </a:rPr>
              <a:t>dofinansowaniu w kwocie </a:t>
            </a:r>
            <a:r>
              <a:rPr lang="pl-PL" sz="3200" b="1" i="0" dirty="0">
                <a:solidFill>
                  <a:srgbClr val="FF0000"/>
                </a:solidFill>
                <a:effectLst/>
              </a:rPr>
              <a:t>1 470 969,45 </a:t>
            </a:r>
            <a:r>
              <a:rPr lang="pl-PL" sz="3200" b="1" dirty="0">
                <a:solidFill>
                  <a:srgbClr val="FF0000"/>
                </a:solidFill>
                <a:effectLst/>
              </a:rPr>
              <a:t>zł</a:t>
            </a:r>
            <a:r>
              <a:rPr lang="pl-PL" sz="3200" b="1" i="0" dirty="0">
                <a:solidFill>
                  <a:srgbClr val="000000"/>
                </a:solidFill>
                <a:effectLst/>
                <a:latin typeface="tide_sans_cond400_lil_dude"/>
              </a:rPr>
              <a:t> </a:t>
            </a:r>
            <a:r>
              <a:rPr lang="pl-PL" sz="3200" dirty="0"/>
              <a:t>w ramach II Edycji </a:t>
            </a:r>
            <a:r>
              <a:rPr lang="pl-PL" sz="3200" b="0" i="0" dirty="0">
                <a:solidFill>
                  <a:srgbClr val="000000"/>
                </a:solidFill>
                <a:effectLst/>
                <a:latin typeface="tide_sans_cond400_lil_dude"/>
              </a:rPr>
              <a:t>Rządowego Funduszu Polski Ład: Program Inwestycji Strategicznych </a:t>
            </a:r>
            <a:r>
              <a:rPr lang="pl-PL" sz="3200" dirty="0"/>
              <a:t>planowane jest wybudowanie kolejnych </a:t>
            </a:r>
            <a:r>
              <a:rPr lang="pl-PL" sz="3200" dirty="0">
                <a:effectLst/>
              </a:rPr>
              <a:t>551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>
                <a:effectLst/>
              </a:rPr>
              <a:t> kanalizacji sanitarnej grawitacyjnej                           i tłocznej, przyłączy kanalizacyjnych, przepompowni ścieków, 318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>
                <a:effectLst/>
              </a:rPr>
              <a:t> kanalizacji deszczowej oraz odtworzenie nawierzchni drogowych.</a:t>
            </a:r>
            <a:r>
              <a:rPr lang="pl-PL" sz="3200" dirty="0"/>
              <a:t> 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7BDA64D7-77B2-3F08-858B-05721068B676}"/>
              </a:ext>
            </a:extLst>
          </p:cNvPr>
          <p:cNvSpPr txBox="1"/>
          <p:nvPr/>
        </p:nvSpPr>
        <p:spPr>
          <a:xfrm>
            <a:off x="3126657" y="1240298"/>
            <a:ext cx="81719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Po zakończeniu prac w I Etapie, możliwe będzie wykonanie kolejnych odcinków sieci kanalizacji sanitarnej w dzielnicy </a:t>
            </a:r>
            <a:r>
              <a:rPr lang="pl-PL" sz="3200" b="1" dirty="0" err="1"/>
              <a:t>Magdasz</a:t>
            </a:r>
            <a:r>
              <a:rPr lang="pl-PL" sz="32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93998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590551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DF10B47C-D405-0330-06CD-7EEE275ED3E2}"/>
              </a:ext>
            </a:extLst>
          </p:cNvPr>
          <p:cNvSpPr txBox="1"/>
          <p:nvPr/>
        </p:nvSpPr>
        <p:spPr>
          <a:xfrm>
            <a:off x="809626" y="117693"/>
            <a:ext cx="11306174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/>
              <a:t>W dniu 08.09.2022 r. zawarto umowy na opracowanie kompleksowych dokumentacji projektowych dla następujących inwestycji drogowych:</a:t>
            </a:r>
          </a:p>
          <a:p>
            <a:endParaRPr lang="pl-PL" sz="2400" b="1" dirty="0"/>
          </a:p>
          <a:p>
            <a:pPr algn="just"/>
            <a:r>
              <a:rPr lang="pl-PL" sz="2400" b="1" dirty="0"/>
              <a:t>1) </a:t>
            </a:r>
            <a:r>
              <a:rPr lang="pl-PL" sz="2800" b="1" dirty="0"/>
              <a:t>Przebudowa i rozbudowa układu drogowego w Koniecpolu, obejmującego następujące drogi gminne: </a:t>
            </a:r>
            <a:r>
              <a:rPr lang="pl-PL" sz="2800" b="1" dirty="0">
                <a:solidFill>
                  <a:srgbClr val="FF0000"/>
                </a:solidFill>
              </a:rPr>
              <a:t>ul. Wesoła, Willowa, Topolowa, Bukowa, Akacjowa, Brzozowa i Jodłowa</a:t>
            </a:r>
            <a:r>
              <a:rPr lang="pl-PL" sz="2400" b="1" dirty="0"/>
              <a:t> - koszt pełnej dokumentacji projektowej brutto: </a:t>
            </a:r>
            <a:r>
              <a:rPr lang="pl-PL" sz="2400" b="1" dirty="0">
                <a:solidFill>
                  <a:srgbClr val="FF0000"/>
                </a:solidFill>
              </a:rPr>
              <a:t>252 150,00 zł.</a:t>
            </a:r>
          </a:p>
          <a:p>
            <a:pPr algn="just"/>
            <a:r>
              <a:rPr lang="pl-PL" sz="2400" b="1" dirty="0"/>
              <a:t>Zakres opracowania obejmuje przebudowę wraz z rozbudową odcinków dróg gminnych o łącznej długości </a:t>
            </a:r>
            <a:r>
              <a:rPr lang="pl-PL" sz="2400" b="1" dirty="0">
                <a:solidFill>
                  <a:srgbClr val="FF0000"/>
                </a:solidFill>
              </a:rPr>
              <a:t>ok. 1800 </a:t>
            </a:r>
            <a:r>
              <a:rPr lang="pl-PL" sz="2400" b="1" dirty="0" err="1">
                <a:solidFill>
                  <a:srgbClr val="FF0000"/>
                </a:solidFill>
              </a:rPr>
              <a:t>mb</a:t>
            </a:r>
            <a:r>
              <a:rPr lang="pl-PL" sz="2400" b="1" dirty="0">
                <a:solidFill>
                  <a:srgbClr val="FF0000"/>
                </a:solidFill>
              </a:rPr>
              <a:t> </a:t>
            </a:r>
            <a:r>
              <a:rPr lang="pl-PL" sz="2400" b="1" dirty="0"/>
              <a:t>– początek opracowania skrzyżowanie ul. Wesołej z ul. Górną, koniec opracowania skrzyżowanie ul. Brzozowej i Jodłowej z ul. Łąkową.</a:t>
            </a:r>
          </a:p>
          <a:p>
            <a:endParaRPr lang="pl-PL" sz="2400" b="1" dirty="0"/>
          </a:p>
          <a:p>
            <a:pPr algn="just"/>
            <a:r>
              <a:rPr lang="pl-PL" sz="2400" b="1" dirty="0"/>
              <a:t>2) </a:t>
            </a:r>
            <a:r>
              <a:rPr lang="pl-PL" sz="2800" b="1" dirty="0">
                <a:solidFill>
                  <a:srgbClr val="FF0000"/>
                </a:solidFill>
              </a:rPr>
              <a:t>Przebudowa i rozbudowa drogi gminnej  w Koniecpolu - ul. Leśna</a:t>
            </a:r>
            <a:r>
              <a:rPr lang="pl-PL" sz="2800" b="1" dirty="0"/>
              <a:t>                         </a:t>
            </a:r>
            <a:r>
              <a:rPr lang="pl-PL" sz="2400" b="1" dirty="0"/>
              <a:t>(od skrzyżowania z drogą powiatową  - ul. Włoszczowską do boiska „Orlik”) wraz               z uzyskaniem decyzji o zezwoleniu na realizację inwestycji drogowej - koszt: 135 300,00 zł. Zakres opracowania obejmuje przebudowę i rozbudowę drogi publicznej o długości </a:t>
            </a:r>
            <a:r>
              <a:rPr lang="pl-PL" sz="2400" b="1" dirty="0">
                <a:solidFill>
                  <a:srgbClr val="FF0000"/>
                </a:solidFill>
              </a:rPr>
              <a:t>ok. 840 </a:t>
            </a:r>
            <a:r>
              <a:rPr lang="pl-PL" sz="2400" b="1" dirty="0" err="1">
                <a:solidFill>
                  <a:srgbClr val="FF0000"/>
                </a:solidFill>
              </a:rPr>
              <a:t>mb</a:t>
            </a:r>
            <a:r>
              <a:rPr lang="pl-PL" sz="24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0503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09" y="113711"/>
            <a:ext cx="12064181" cy="138037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effectLst/>
              </a:rPr>
              <a:t>Dotacje w ramach Programu Rozwoju Obszarów Wiejskich na lata 2014-2020</a:t>
            </a:r>
            <a:endParaRPr lang="pl-PL" sz="4000" b="1" dirty="0">
              <a:effectLst/>
              <a:latin typeface="+mj-lt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0F17528-91CD-39E3-0FA6-E4585448BBFF}"/>
              </a:ext>
            </a:extLst>
          </p:cNvPr>
          <p:cNvSpPr txBox="1"/>
          <p:nvPr/>
        </p:nvSpPr>
        <p:spPr>
          <a:xfrm>
            <a:off x="540759" y="1522973"/>
            <a:ext cx="1137976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effectLst/>
              </a:rPr>
              <a:t>Gmina pozyskała kolejne dotacje w ramach PROW na następujące inwestycje: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>
                <a:effectLst/>
              </a:rPr>
              <a:t>Budowa sieci wodociągowej z przyłączami etap III w mieście i gminie Koniecpol - budowa sieci wodociągowej z przyłączami                                           w miejscowościach: </a:t>
            </a:r>
            <a:r>
              <a:rPr lang="pl-PL" sz="2800" b="1" dirty="0">
                <a:solidFill>
                  <a:srgbClr val="FF0000"/>
                </a:solidFill>
                <a:effectLst/>
              </a:rPr>
              <a:t>Wąsosz, Kuźnica Wąsowska, Łysaków (5,0 mln zł);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>
                <a:effectLst/>
              </a:rPr>
              <a:t>Przebudowa drogi </a:t>
            </a:r>
            <a:r>
              <a:rPr lang="pl-PL" sz="2800" b="1" dirty="0">
                <a:solidFill>
                  <a:srgbClr val="FF0000"/>
                </a:solidFill>
                <a:effectLst/>
              </a:rPr>
              <a:t>Łysiny – Radoszewnica (3,33 mln zł);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>
                <a:effectLst/>
              </a:rPr>
              <a:t>Przebudowa istniejącego </a:t>
            </a:r>
            <a:r>
              <a:rPr lang="pl-PL" sz="2800" b="1" dirty="0">
                <a:solidFill>
                  <a:srgbClr val="FF0000"/>
                </a:solidFill>
                <a:effectLst/>
              </a:rPr>
              <a:t>targowiska gminnego</a:t>
            </a:r>
            <a:r>
              <a:rPr lang="pl-PL" sz="2800" b="1" dirty="0">
                <a:effectLst/>
              </a:rPr>
              <a:t> z infrastrukturą towarzyszącą wraz z budową zadaszonej części handlowej na cele promocji lokalnych produktów  </a:t>
            </a:r>
            <a:r>
              <a:rPr lang="pl-PL" sz="2800" b="1" dirty="0">
                <a:solidFill>
                  <a:srgbClr val="FF0000"/>
                </a:solidFill>
                <a:effectLst/>
              </a:rPr>
              <a:t>(1,0 mln zł);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DA14D90-67B5-BCA3-53EF-109E68543EF0}"/>
              </a:ext>
            </a:extLst>
          </p:cNvPr>
          <p:cNvSpPr txBox="1"/>
          <p:nvPr/>
        </p:nvSpPr>
        <p:spPr>
          <a:xfrm>
            <a:off x="6938799" y="5791611"/>
            <a:ext cx="4692777" cy="707886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+ 9 331 815,00 zł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F5D35CE3-53B0-FFC3-524B-0F2A64B34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08" y="5454034"/>
            <a:ext cx="2113475" cy="138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45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512327"/>
            <a:ext cx="10627211" cy="304698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Pozyskano dofinansowanie z Ministerstwa Kultury</a:t>
            </a:r>
            <a:b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 Dziedzictwa Narodowego w ramach programu Infrastruktura Domów Kultury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Otrzymana dotacja zostanie przeznaczona na dalsze wyposażanie sali widowiskowej w Centrum Społeczno-Kulturalnym.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B6B3EC5D-32DE-5FEE-3A33-C0B193F77A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37" y="3698343"/>
            <a:ext cx="4607051" cy="273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84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99" y="678657"/>
            <a:ext cx="3055683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1066300"/>
            <a:ext cx="8269851" cy="2062103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INFORMACJE Z ŻYCIA GMINY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vecennto wide Norm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2149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58530" y="3972232"/>
            <a:ext cx="9448800" cy="22515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34181"/>
            <a:ext cx="10667999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effectLst/>
                <a:latin typeface="+mj-lt"/>
              </a:rPr>
              <a:t>Dożynki Gminne 2022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69D867B-83A4-6C7C-6D8B-E0C4CF6E91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540208"/>
            <a:ext cx="3933825" cy="2451919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DFD2FB3-8F35-4671-3D15-24BFEDF2BE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241" y="1583299"/>
            <a:ext cx="4719359" cy="2885767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98CDBB98-5852-D7C4-0C85-CEB4BA0A0C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55" y="3771900"/>
            <a:ext cx="4220831" cy="2451919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196A0A74-9994-305D-FDEA-E25E7CF5D7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361" y="4012638"/>
            <a:ext cx="441581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82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42220" y="4563818"/>
            <a:ext cx="10058400" cy="1846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14EBF46-23C9-4745-81B1-F87160D7E28C}"/>
              </a:ext>
            </a:extLst>
          </p:cNvPr>
          <p:cNvSpPr txBox="1"/>
          <p:nvPr/>
        </p:nvSpPr>
        <p:spPr>
          <a:xfrm>
            <a:off x="2647950" y="1786350"/>
            <a:ext cx="7000875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6000" b="1" dirty="0"/>
              <a:t>25.08.2022</a:t>
            </a: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5406896" y="2917105"/>
            <a:ext cx="1329048" cy="1646714"/>
          </a:xfrm>
          <a:prstGeom prst="downArrow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1091380" y="4701698"/>
            <a:ext cx="10138595" cy="1446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/>
              <a:t>29.09.2022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794" y="630294"/>
            <a:ext cx="11513574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Działalność międzysesyjna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011A65B-D57B-D23F-9AA9-49F0FE384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814799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58530" y="3847499"/>
            <a:ext cx="9448800" cy="22515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600075" y="758914"/>
            <a:ext cx="10953750" cy="625428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tabLst>
                <a:tab pos="2085975" algn="l"/>
              </a:tabLst>
            </a:pPr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Nominacja na stanowisko Dyrektora Szkoły Podstawowej nr 2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E5B1340-ECD5-2B6E-D8F0-EBA9A428D8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79" y="3879296"/>
            <a:ext cx="4997771" cy="2333626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5E87ED1-F2A4-A48D-431C-063F4C376D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904" y="1880887"/>
            <a:ext cx="6159821" cy="3429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C7D05F42-EE2F-5EB2-03F8-A0C03DCA90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329" y="1701224"/>
            <a:ext cx="3911321" cy="216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281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0816" y="1034846"/>
            <a:ext cx="11170367" cy="2729081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pl-PL" sz="4700" b="1" dirty="0">
                <a:effectLst/>
              </a:rPr>
              <a:t>Bunkier AK na </a:t>
            </a:r>
            <a:r>
              <a:rPr lang="pl-PL" sz="4700" b="1" dirty="0" err="1">
                <a:effectLst/>
              </a:rPr>
              <a:t>Pękowcu</a:t>
            </a:r>
            <a:r>
              <a:rPr lang="pl-PL" sz="4700" b="1" dirty="0">
                <a:effectLst/>
              </a:rPr>
              <a:t> zostanie zrekonstruowany.</a:t>
            </a:r>
          </a:p>
          <a:p>
            <a:pPr marL="0" indent="0" algn="ctr">
              <a:buNone/>
            </a:pPr>
            <a:r>
              <a:rPr lang="pl-PL" sz="4700" b="1" dirty="0">
                <a:effectLst/>
              </a:rPr>
              <a:t>We wrześniu Powiat Włoszczowski podpisał z Ministerstwem Kultury</a:t>
            </a:r>
            <a:br>
              <a:rPr lang="pl-PL" sz="4700" b="1" dirty="0">
                <a:effectLst/>
              </a:rPr>
            </a:br>
            <a:r>
              <a:rPr lang="pl-PL" sz="4700" b="1" dirty="0">
                <a:effectLst/>
              </a:rPr>
              <a:t> i Dziedzictwa Narodowego umowę na dofinansowanie zadania </a:t>
            </a:r>
          </a:p>
          <a:p>
            <a:pPr marL="0" indent="0" algn="ctr">
              <a:buNone/>
            </a:pPr>
            <a:r>
              <a:rPr lang="pl-PL" sz="4700" b="1" dirty="0">
                <a:effectLst/>
              </a:rPr>
              <a:t>pn. „Odbudowa bunkra i poprawa infrastruktury historycznej bazy AK. Została też podpisana umowa z wykonawcą, który musi zakończyć prace do końca roku. </a:t>
            </a:r>
          </a:p>
          <a:p>
            <a:pPr marL="0" indent="0" algn="ctr">
              <a:buNone/>
            </a:pPr>
            <a:r>
              <a:rPr lang="pl-PL" sz="4700" b="1" dirty="0">
                <a:effectLst/>
              </a:rPr>
              <a:t>Projekt wspiera finansowo również Gmina Koniecpol.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3BD8F886-7C67-473A-9625-E30D32E2F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16" y="168161"/>
            <a:ext cx="11170367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Współpraca z Powiatem Włoszczowskim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C8EE57F-5718-71EF-0F16-081207BE3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2" y="3324847"/>
            <a:ext cx="4486656" cy="336499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35556D6-A7CF-2880-E7B0-71E9C1AB5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4" y="3763927"/>
            <a:ext cx="3419475" cy="250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34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52494" y="5060787"/>
            <a:ext cx="10664435" cy="14481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dirty="0">
              <a:solidFill>
                <a:srgbClr val="FF0000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1026117" y="423266"/>
            <a:ext cx="9895245" cy="2062103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3200" b="1" dirty="0"/>
              <a:t>4 września w Koniecpolu upamiętniono 83. rocznicę wybuchu II wojny światowej oraz uczczono pamięć zamordowanych przez Hitlerowców mieszkańców Chrząstowa.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4623627A-17F6-DC6E-70DB-CF19C74DD2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123" y="3009898"/>
            <a:ext cx="4392254" cy="287655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0826917-5E34-F0C8-6089-A24F1C4896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903" y="2657473"/>
            <a:ext cx="5283072" cy="358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63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550" y="3429000"/>
            <a:ext cx="10116852" cy="28643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9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koniecpolskim Centrum Społeczno-Kulturalnym odbyła się jedenasta edycja akcji </a:t>
            </a:r>
            <a:r>
              <a:rPr lang="pl-PL" sz="9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Narodowe Czytanie </a:t>
            </a:r>
            <a:r>
              <a:rPr lang="pl-PL" sz="9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udziałem aktorów dwóch amatorskich teatrów: FENIKS i BABINIEC, mieszkańców i zaproszonych gości. Aktorzy odczytali fragmenty tegorocznej lektury, którą były </a:t>
            </a:r>
            <a:r>
              <a:rPr lang="pl-PL" sz="9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"Ballady i romanse" Adama Mickiewicza.</a:t>
            </a: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9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Muzycznym dopełnieniem wydarzenia były utwory Fryderyka Chopina, które wykonała Galina </a:t>
            </a:r>
            <a:r>
              <a:rPr lang="pl-PL" sz="9600" b="1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Karielova</a:t>
            </a:r>
            <a:r>
              <a:rPr lang="pl-PL" sz="9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koncertująca pianistka, która przyjechała do Koniecpola z Charkowa.</a:t>
            </a:r>
            <a:br>
              <a:rPr lang="pl-PL" sz="9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C93ED75-93AB-DEA7-D603-964821A97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45" y="361396"/>
            <a:ext cx="3538151" cy="265361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D664300-AF0A-ADF1-B20C-CF1FCFDCB4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061" y="110871"/>
            <a:ext cx="4291584" cy="321868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9D6B944-DB2C-92F9-62E4-C919346004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1" y="171616"/>
            <a:ext cx="3919843" cy="293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57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9125" y="975853"/>
            <a:ext cx="10953750" cy="245314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pl-PL" sz="3600" b="1" dirty="0">
                <a:effectLst/>
              </a:rPr>
              <a:t>10 września przemarszem ulicami Koniecpola rozpoczął się Powiatowy Przegląd Orkiestr Dętych.</a:t>
            </a:r>
          </a:p>
          <a:p>
            <a:pPr marL="0" indent="0" algn="ctr">
              <a:buNone/>
            </a:pPr>
            <a:r>
              <a:rPr lang="pl-PL" sz="3600" b="1" dirty="0">
                <a:effectLst/>
              </a:rPr>
              <a:t>W tegorocznym przeglądzie wzięły udział orkiestry</a:t>
            </a:r>
            <a:br>
              <a:rPr lang="pl-PL" sz="3600" b="1" dirty="0">
                <a:effectLst/>
              </a:rPr>
            </a:br>
            <a:r>
              <a:rPr lang="pl-PL" sz="3600" b="1" dirty="0">
                <a:effectLst/>
              </a:rPr>
              <a:t> z następujących gmin: Mykanów, Blachownia, Poczesna, Dąbrowa Zielona, Lelów (orkiestra OSP Nakło), Kłomnice i Koniecpol.</a:t>
            </a:r>
          </a:p>
          <a:p>
            <a:pPr marL="0" indent="0" algn="ctr">
              <a:buNone/>
            </a:pPr>
            <a:r>
              <a:rPr lang="pl-PL" sz="3600" b="1" dirty="0">
                <a:effectLst/>
              </a:rPr>
              <a:t>W trakcie uroczystości nie mogło zabraknąć występów </a:t>
            </a:r>
            <a:r>
              <a:rPr lang="pl-PL" sz="3600" b="1" dirty="0" err="1">
                <a:effectLst/>
              </a:rPr>
              <a:t>Mażoretek</a:t>
            </a:r>
            <a:r>
              <a:rPr lang="pl-PL" sz="3600" b="1" dirty="0">
                <a:effectLst/>
              </a:rPr>
              <a:t>.</a:t>
            </a:r>
          </a:p>
          <a:p>
            <a:pPr marL="0" indent="0" algn="ctr">
              <a:buNone/>
            </a:pPr>
            <a:endParaRPr lang="pl-PL" sz="3600" b="1" dirty="0">
              <a:effectLst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3BD8F886-7C67-473A-9625-E30D32E2F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16" y="133350"/>
            <a:ext cx="11170367" cy="65883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600" b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Powiatowy Przegląd Orkiestr Dętych </a:t>
            </a:r>
            <a:endParaRPr lang="pl-PL" sz="3600" b="1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BCFC665C-937A-C418-5231-6A12EE63C2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563" y="3612668"/>
            <a:ext cx="4304024" cy="292578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95676D54-62C0-4568-451F-7B568CDAA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7661"/>
            <a:ext cx="4293870" cy="322040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7BFDB286-89DD-A4FB-6365-15D82DCC98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129" y="3417659"/>
            <a:ext cx="4293871" cy="322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0607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9125" y="975853"/>
            <a:ext cx="10953750" cy="211481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pl-PL" b="1" dirty="0">
                <a:effectLst/>
              </a:rPr>
              <a:t>W trakcie Powiatowego Przeglądu Orkiestr Dętych swój Jubileusz 20 lat istnienia obchodziła nasza </a:t>
            </a:r>
            <a:r>
              <a:rPr lang="pl-PL" b="1" dirty="0"/>
              <a:t>o</a:t>
            </a:r>
            <a:r>
              <a:rPr lang="pl-PL" b="1" dirty="0">
                <a:effectLst/>
              </a:rPr>
              <a:t>rkiestra. </a:t>
            </a:r>
            <a:r>
              <a:rPr lang="pl-PL" b="1" i="0" dirty="0">
                <a:solidFill>
                  <a:srgbClr val="050505"/>
                </a:solidFill>
                <a:effectLst/>
                <a:latin typeface="+mj-lt"/>
              </a:rPr>
              <a:t>Z tej okazji zaproszono muzyków, którzy na przestrzeni dziesięcioleci tworzyli ruch orkiestrowy w Koniecpolu.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050505"/>
                </a:solidFill>
                <a:latin typeface="+mj-lt"/>
              </a:rPr>
              <a:t>Orkiestra swój Jubileusz uczciła koncertem dla licznie zgromadzonej publiczności.</a:t>
            </a:r>
            <a:endParaRPr lang="pl-PL" b="1" dirty="0">
              <a:effectLst/>
              <a:latin typeface="+mj-lt"/>
            </a:endParaRPr>
          </a:p>
          <a:p>
            <a:pPr marL="0" indent="0" algn="ctr">
              <a:buNone/>
            </a:pPr>
            <a:endParaRPr lang="pl-PL" sz="3600" b="1" dirty="0">
              <a:effectLst/>
            </a:endParaRPr>
          </a:p>
          <a:p>
            <a:pPr marL="0" indent="0" algn="ctr">
              <a:buNone/>
            </a:pPr>
            <a:endParaRPr lang="pl-PL" sz="3600" b="1" dirty="0">
              <a:effectLst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3BD8F886-7C67-473A-9625-E30D32E2F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16" y="133350"/>
            <a:ext cx="11170367" cy="65883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600" b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Jubileusz 20- </a:t>
            </a:r>
            <a:r>
              <a:rPr lang="pl-PL" sz="3600" b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lecia</a:t>
            </a:r>
            <a:r>
              <a:rPr lang="pl-PL" sz="3600" b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Koniecpolskiej Orkiestry Dętej  </a:t>
            </a:r>
            <a:endParaRPr lang="pl-PL" sz="3600" b="1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F72AE4B9-1919-EBC0-37D6-18A86272E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991" y="2921941"/>
            <a:ext cx="4754884" cy="356616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F7AAC098-530A-AADF-BFB5-62AD241680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16" y="2985951"/>
            <a:ext cx="5150930" cy="343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56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1604" y="2967335"/>
            <a:ext cx="4176571" cy="12003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6616F89-BC12-4B47-903B-00C231E2E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217323"/>
            <a:ext cx="11458576" cy="2703689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3200" b="1" dirty="0"/>
              <a:t>W sierpniu i wrześniu odbyły się zebrania wiejskie, w sprawie rozdysponowania Funduszu Sołeckiego na 2023 rok, w trakcie których mieszkańcy decydowali na jakie przedsięwzięcia przeznaczą środki. Cykl spotkań był też okazją do omówienia bieżących spraw oraz wzajemnej dyskusji. </a:t>
            </a:r>
            <a:endParaRPr kumimoji="0" lang="pl-PL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6D13DA2-C8B2-FE4C-5E5A-699D4DCAD8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368" y="3065171"/>
            <a:ext cx="4176571" cy="242887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7C4D74C-F45C-5382-541E-B69310E2F4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11" y="4755253"/>
            <a:ext cx="3633931" cy="184784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123286CB-71AC-198C-D814-14F8CE4F14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756" y="3065171"/>
            <a:ext cx="4010025" cy="23241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EEBEB8C3-D5DC-4812-DAD3-12CCE663F8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930" y="4658250"/>
            <a:ext cx="2857500" cy="1685925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278C7576-2B20-E4DD-E74A-7CC1E64E93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718" y="4658250"/>
            <a:ext cx="35337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1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6" y="352091"/>
            <a:ext cx="11601448" cy="70788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Zebrania sołeckie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A98A23B-41A3-DBE3-4BBB-75584CEA3304}"/>
              </a:ext>
            </a:extLst>
          </p:cNvPr>
          <p:cNvSpPr txBox="1"/>
          <p:nvPr/>
        </p:nvSpPr>
        <p:spPr>
          <a:xfrm>
            <a:off x="371475" y="1869196"/>
            <a:ext cx="4010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FC5822F-262B-300A-E279-4CC14380E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32" y="3714750"/>
            <a:ext cx="4534758" cy="2926966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482CD6A-88AC-03AB-575F-C096DD62DE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350" y="1609725"/>
            <a:ext cx="4086225" cy="241934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262C2E1-106E-3155-B03C-D2C1414B1C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499" y="3871912"/>
            <a:ext cx="3752850" cy="2419349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5A3D8CE0-24E8-BECF-7415-91F1C9FC15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24" y="1452563"/>
            <a:ext cx="3495676" cy="241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19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1913" y="5372100"/>
            <a:ext cx="10528173" cy="5326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endParaRPr lang="pl-PL" sz="3200" b="1" u="sng" dirty="0">
              <a:latin typeface="+mj-lt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D1F7635-7534-D436-EC45-942F20D6329D}"/>
              </a:ext>
            </a:extLst>
          </p:cNvPr>
          <p:cNvSpPr txBox="1"/>
          <p:nvPr/>
        </p:nvSpPr>
        <p:spPr>
          <a:xfrm>
            <a:off x="1195481" y="301712"/>
            <a:ext cx="1001706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Spotkanie w sołectwie Łysiny, w sprawie Funduszu Sołeckiego na rok 2023, które odbyło się 26 września, połączone było z przekazaniem wozu strażackiego z OSP Koniecpol II do OSP Łysiny.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B3CBACD1-4E84-8273-F507-D4B9D7754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20" y="2946313"/>
            <a:ext cx="5305426" cy="360997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6CFB2F4-CDEF-8255-C839-7EC9FAA915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857" y="3836902"/>
            <a:ext cx="3944967" cy="2719386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079F822F-025F-B36E-0770-5DA7665557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5" y="2552700"/>
            <a:ext cx="4486275" cy="326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432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1913" y="5372100"/>
            <a:ext cx="10528173" cy="5326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endParaRPr lang="pl-PL" sz="3200" b="1" u="sng" dirty="0">
              <a:latin typeface="+mj-lt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25201835-4D90-169E-B47F-78104C51B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186" y="113571"/>
            <a:ext cx="10667999" cy="721736"/>
          </a:xfrm>
          <a:prstGeom prst="rect">
            <a:avLst/>
          </a:prstGeom>
          <a:noFill/>
          <a:ln w="76200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FF0000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effectLst/>
                <a:latin typeface="+mj-lt"/>
              </a:rPr>
              <a:t>Setne urodziny mieszkanki Koniecpola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73FED31-F142-1B16-FD7F-77240093F7A7}"/>
              </a:ext>
            </a:extLst>
          </p:cNvPr>
          <p:cNvSpPr txBox="1"/>
          <p:nvPr/>
        </p:nvSpPr>
        <p:spPr>
          <a:xfrm>
            <a:off x="575186" y="952859"/>
            <a:ext cx="10667999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000" b="1" dirty="0"/>
              <a:t>W dniu 26.09.2022 r. Pani Władysława Kowalczyk </a:t>
            </a:r>
            <a:br>
              <a:rPr lang="pl-PL" sz="3000" b="1" dirty="0"/>
            </a:br>
            <a:r>
              <a:rPr lang="pl-PL" sz="3000" b="1" dirty="0"/>
              <a:t>z Koniecpola świętowała swoje </a:t>
            </a:r>
            <a:r>
              <a:rPr lang="pl-PL" sz="3000" b="1" i="0" dirty="0">
                <a:solidFill>
                  <a:srgbClr val="050505"/>
                </a:solidFill>
                <a:effectLst/>
              </a:rPr>
              <a:t> setne urodziny. </a:t>
            </a:r>
            <a:r>
              <a:rPr lang="pl-PL" sz="3000" b="1" i="0" dirty="0">
                <a:solidFill>
                  <a:srgbClr val="292929"/>
                </a:solidFill>
                <a:effectLst/>
              </a:rPr>
              <a:t>Zacnej Jubilatce </a:t>
            </a:r>
            <a:r>
              <a:rPr lang="pl-PL" sz="3000" b="1" dirty="0">
                <a:solidFill>
                  <a:srgbClr val="292929"/>
                </a:solidFill>
              </a:rPr>
              <a:t>składamy raz jeszcze najserdeczniejsze </a:t>
            </a:r>
            <a:r>
              <a:rPr lang="pl-PL" sz="3000" b="1" i="0" dirty="0">
                <a:solidFill>
                  <a:srgbClr val="292929"/>
                </a:solidFill>
                <a:effectLst/>
              </a:rPr>
              <a:t>życzenia długich lat życia            w dobrym zdrowiu, spokoju i pogody ducha oraz samych radosnych dni w gronie najbliższych.</a:t>
            </a:r>
            <a:endParaRPr lang="pl-PL" sz="3000" b="1" dirty="0"/>
          </a:p>
          <a:p>
            <a:endParaRPr lang="pl-PL" sz="2400" b="1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6194547-4A6A-AA2E-34EF-140DE4724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025" y="3331337"/>
            <a:ext cx="4719484" cy="353961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EF509FFD-F116-8B04-4D89-5D203557F5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543" y="3722848"/>
            <a:ext cx="3675457" cy="2756593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9B0ECAFA-BCFF-5C8D-CDDB-3B95F4BD90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4693"/>
            <a:ext cx="3990990" cy="299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20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F1BFD685-FE16-4895-889D-DC5EE14CB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162243"/>
            <a:ext cx="11944350" cy="3281476"/>
          </a:xfrm>
          <a:prstGeom prst="rect">
            <a:avLst/>
          </a:prstGeom>
          <a:solidFill>
            <a:srgbClr val="FFFF00"/>
          </a:solidFill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Gmina Koniecpol - "Lider w pozyskiwaniu funduszy zewnętrznych"</a:t>
            </a:r>
            <a:endParaRPr lang="pl-PL" b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pl-PL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II Forum Miasteczek Polskich w Warszawie doceniono starania gminy Koniecpol</a:t>
            </a:r>
            <a:r>
              <a:rPr lang="pl-PL" sz="28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 pozyskiwaniu środków zewnętrznych, które pozwoliły na realizację większej liczby przedsięwzięć. </a:t>
            </a:r>
            <a:endParaRPr lang="pl-PL" sz="2800" b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Koniecpol, otrzymując wyróżnienie, znalazł się w gronie najlepszych polskich gmin, będących beneficjentami dotacji na działania rozwojowe. </a:t>
            </a:r>
            <a:endParaRPr lang="pl-PL" sz="2800" b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4D2F9AE-44EF-73A1-C0E8-11F9C6158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449" y="3693079"/>
            <a:ext cx="4848225" cy="300267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9F69210-2237-DE7C-8038-F40F08E6D9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4895849"/>
            <a:ext cx="2733675" cy="179990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CA1DB59-70D6-784B-5255-193E1AB767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3643312"/>
            <a:ext cx="4457701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56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8"/>
            <a:ext cx="9108504" cy="2088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INNE </a:t>
            </a:r>
            <a:r>
              <a:rPr lang="pl-PL" sz="5200" b="1" dirty="0"/>
              <a:t>WAŻNE SPRAWY I OGŁOSZENIA</a:t>
            </a:r>
            <a:b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80512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1604" y="2967335"/>
            <a:ext cx="4176571" cy="12003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6616F89-BC12-4B47-903B-00C231E2E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" y="217323"/>
            <a:ext cx="11458576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/>
              <a:t>Ciepło systemowe drożeje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E5D4FB6-0E26-62D2-DE52-D7ED964D2D5D}"/>
              </a:ext>
            </a:extLst>
          </p:cNvPr>
          <p:cNvSpPr txBox="1"/>
          <p:nvPr/>
        </p:nvSpPr>
        <p:spPr>
          <a:xfrm>
            <a:off x="271604" y="972343"/>
            <a:ext cx="11644313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/>
              <a:t>Nadchodzący sezon  </a:t>
            </a:r>
            <a:r>
              <a:rPr lang="pl-PL" sz="2400" b="1" dirty="0" err="1"/>
              <a:t>jesienno</a:t>
            </a:r>
            <a:r>
              <a:rPr lang="pl-PL" sz="2400" b="1" dirty="0"/>
              <a:t> - zimowy może okazać się najcięższym od lat. Do zimy zostało niewiele czasu, a ciepłownie w całym kraju mają kłopoty związane z brakiem węgla i ich wysokimi cenami. Dla odbiorców ciepła systemowego oznacza to podwyżki rachunków                w nadchodzącym okresie grzewczym, na które nałożą się podwyżki cen energii elektrycznej.</a:t>
            </a:r>
          </a:p>
          <a:p>
            <a:pPr algn="just"/>
            <a:r>
              <a:rPr lang="pl-PL" sz="2400" b="1" dirty="0"/>
              <a:t>Ceny ciepła są uzależnione od kosztów jego produkcji, czyli cen paliwa – w naszym przypadku – węgla. Gdy rosną – rośnie cena ciepła dla odbiorców. </a:t>
            </a:r>
          </a:p>
          <a:p>
            <a:pPr algn="just"/>
            <a:r>
              <a:rPr lang="pl-PL" sz="2400" b="1" dirty="0"/>
              <a:t>Złożona oferta na zakup węgla opiewa na kwotę</a:t>
            </a:r>
            <a:r>
              <a:rPr lang="pl-PL" sz="2400" dirty="0"/>
              <a:t> </a:t>
            </a:r>
            <a:r>
              <a:rPr lang="pl-PL" sz="2400" b="1" dirty="0"/>
              <a:t>4 329 600,00</a:t>
            </a:r>
            <a:r>
              <a:rPr lang="pl-PL" sz="2400" dirty="0"/>
              <a:t> </a:t>
            </a:r>
            <a:r>
              <a:rPr lang="pl-PL" sz="2400" b="1" dirty="0"/>
              <a:t>zł brutto</a:t>
            </a:r>
            <a:r>
              <a:rPr lang="pl-PL" sz="2400" dirty="0"/>
              <a:t> </a:t>
            </a:r>
            <a:r>
              <a:rPr lang="pl-PL" sz="2400" b="1" dirty="0"/>
              <a:t>za planowane 2000 ton, co stanowi cenę netto 1760 zł za tonę miału węglowego w klasie kaloryczności 22 GJ</a:t>
            </a:r>
            <a:r>
              <a:rPr lang="pl-PL" sz="2400" dirty="0"/>
              <a:t>. </a:t>
            </a:r>
            <a:r>
              <a:rPr lang="pl-PL" sz="2400" b="1" dirty="0"/>
              <a:t>Dla porównania w całym sezonie grzewczym roku 2020/2021 (do miesiąca maja) cena jednej tony dla MPK wynosiła 217,20 zł przy kaloryczności 23GJ.</a:t>
            </a:r>
            <a:r>
              <a:rPr lang="pl-PL" sz="2400" dirty="0"/>
              <a:t> </a:t>
            </a:r>
            <a:r>
              <a:rPr lang="pl-PL" sz="2400" b="1" u="sng" dirty="0"/>
              <a:t>Stanowi to wzrost                         o ponad 800 % w nieco ponad rok.</a:t>
            </a:r>
          </a:p>
          <a:p>
            <a:endParaRPr lang="pl-PL" sz="2400" b="1" u="sng" dirty="0"/>
          </a:p>
          <a:p>
            <a:r>
              <a:rPr lang="pl-PL" sz="2400" b="1" u="sng" dirty="0"/>
              <a:t>Cena energii elektrycznej  od dnia 05.09.2022 r. dla Gminy Koniecpola, jak i MPK wynosi 2,44 zł za kWh. Stanowi to wzrost o ponad 560 %  stosunku do ceny z maja 2022 r. </a:t>
            </a:r>
          </a:p>
          <a:p>
            <a:endParaRPr lang="pl-PL" sz="2400" b="1" u="sng" dirty="0"/>
          </a:p>
          <a:p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35602096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25165B3-75F1-5EE0-345E-252CE789F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54" y="835743"/>
            <a:ext cx="11690246" cy="577153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l-PL" sz="2600" dirty="0"/>
              <a:t>Od dnia 20.09.2022 r. obowiązują przepisy ustawy o szczególnych rozwiązaniach                     w zakresie niektórych źródeł ciepła w związku z sytuacją na rynku paliw.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pl-PL" sz="2600" dirty="0"/>
              <a:t>Na rekompensaty lub dopłaty mogą liczyć: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l-PL" sz="2600" b="1" dirty="0"/>
              <a:t>Przedsiębiorstwa energetyczne </a:t>
            </a:r>
            <a:r>
              <a:rPr lang="pl-PL" sz="2600" dirty="0"/>
              <a:t>wytwarzające ciepło (w tym MPK w Koniecpolu Sp. z o.o.);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l-PL" sz="2600" b="1" dirty="0"/>
              <a:t>Gospodarstwa domowe</a:t>
            </a:r>
            <a:r>
              <a:rPr lang="pl-PL" sz="2600" dirty="0"/>
              <a:t>, w których głównym źródłem ciepła jest kocioł na paliwo stałe zasilane </a:t>
            </a:r>
            <a:r>
              <a:rPr lang="pl-PL" sz="2600" dirty="0" err="1"/>
              <a:t>peletem</a:t>
            </a:r>
            <a:r>
              <a:rPr lang="pl-PL" sz="2600" dirty="0"/>
              <a:t> drzewnym, drewnem kawałkowym lub innym rodzajem biomasy ( 3 tyś. zł); kocioł gazowy zasilany skroplonym gazem LPG (500,00 zł); kocioł olejowy (2 tyś. zł) – zgłoszone lub wpisane do centralnej ewidencji emisyjności budynków.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l-PL" sz="2600" b="1" dirty="0"/>
              <a:t>Podmioty wrażliwe </a:t>
            </a:r>
            <a:r>
              <a:rPr lang="pl-PL" sz="2600" dirty="0"/>
              <a:t>– w tym m.in.: podmioty systemu oświaty, podmioty udzielające świadczeń opieki zdrowotnej finansowanych ze środków publicznych, podmioty prowadzące działalność kulturalną, OSP, warsztaty terapii zajęciowej.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pl-PL" sz="2600" dirty="0"/>
              <a:t>Termin składania wniosków o dopłatę dla gospodarstw domowych i podmiotów wrażliwych upływa z dniem </a:t>
            </a:r>
            <a:r>
              <a:rPr lang="pl-PL" sz="2600" b="1" dirty="0"/>
              <a:t>30 listopada 2022 roku</a:t>
            </a:r>
            <a:r>
              <a:rPr lang="pl-PL" sz="2600" dirty="0"/>
              <a:t>.          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179A0F5C-8BF0-41B5-B491-AFB6BB03E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954" y="93405"/>
            <a:ext cx="11601448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3600" b="1" dirty="0"/>
              <a:t>Rekompensaty i dopłaty do średniej ceny ciepła</a:t>
            </a:r>
            <a:endParaRPr kumimoji="0" lang="pl-PL" altLang="pl-PL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519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20001" y="6424071"/>
            <a:ext cx="4457699" cy="28120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9F09E53-80FF-4717-BC6B-C585102F2FC6}"/>
              </a:ext>
            </a:extLst>
          </p:cNvPr>
          <p:cNvSpPr txBox="1"/>
          <p:nvPr/>
        </p:nvSpPr>
        <p:spPr>
          <a:xfrm>
            <a:off x="733425" y="152723"/>
            <a:ext cx="10725150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Badanie jakości powietrza w Koniecpolu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1923DDA-C797-4193-1AAF-86B5417FB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48" y="3937941"/>
            <a:ext cx="10229851" cy="2920059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9B08308B-D465-52D7-1392-AF79E8AAE241}"/>
              </a:ext>
            </a:extLst>
          </p:cNvPr>
          <p:cNvSpPr txBox="1"/>
          <p:nvPr/>
        </p:nvSpPr>
        <p:spPr>
          <a:xfrm>
            <a:off x="224521" y="901481"/>
            <a:ext cx="1173150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effectLst/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Gmina w ramach środków z Programu „Czyste powietrze”  zakupiła czujnik badania jakości powietrza z ekranem LED, który umieszczony został na budynku Szkoły  Podstawowej nr 1 w Koniecpolu.</a:t>
            </a:r>
          </a:p>
          <a:p>
            <a:pPr algn="ctr"/>
            <a:r>
              <a:rPr lang="pl-PL" sz="2800" b="1" dirty="0">
                <a:effectLst/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Informacje wyświetlane na monitorze: jakość powietrza (zawartość pyłów PM10 i PM 2.5), temperatura, wilgotność oraz ciśnienie zamieszczane są również na stronie internetowej Urzędu Miasta i Gminy Koniecpol -  </a:t>
            </a:r>
            <a:r>
              <a:rPr lang="pl-PL" sz="2800" b="1" u="none" strike="noStrike" dirty="0">
                <a:solidFill>
                  <a:srgbClr val="0563C1"/>
                </a:solidFill>
                <a:effectLst/>
                <a:latin typeface="+mj-lt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www.koniecpol.pl</a:t>
            </a:r>
            <a:r>
              <a:rPr lang="pl-PL" sz="2800" b="1" dirty="0">
                <a:effectLst/>
                <a:latin typeface="+mj-lt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endParaRPr lang="pl-PL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25939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7"/>
            <a:ext cx="9108504" cy="38332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14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ZAPROSZENIE NA </a:t>
            </a:r>
            <a:r>
              <a:rPr lang="pl-PL" sz="14800" b="1" dirty="0"/>
              <a:t>NAJBLIŻSZE WYDARZENIE KULTURALNE</a:t>
            </a:r>
            <a:endParaRPr lang="pl-PL" sz="148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14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prośbą o poinformowanie mieszkańców</a:t>
            </a:r>
            <a:b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9016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20001" y="6424071"/>
            <a:ext cx="4457699" cy="28120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9F09E53-80FF-4717-BC6B-C585102F2FC6}"/>
              </a:ext>
            </a:extLst>
          </p:cNvPr>
          <p:cNvSpPr txBox="1"/>
          <p:nvPr/>
        </p:nvSpPr>
        <p:spPr>
          <a:xfrm>
            <a:off x="211700" y="162017"/>
            <a:ext cx="8753475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 Festiwal Muzyki Organowej i Kameralnej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E82BD62-EECD-3665-6E82-6F9DDD324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142" y="901432"/>
            <a:ext cx="4750558" cy="595656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F5B64BED-68BD-95AE-45A8-D63E41A2ED50}"/>
              </a:ext>
            </a:extLst>
          </p:cNvPr>
          <p:cNvSpPr txBox="1"/>
          <p:nvPr/>
        </p:nvSpPr>
        <p:spPr>
          <a:xfrm>
            <a:off x="459617" y="2503980"/>
            <a:ext cx="6867525" cy="1611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 KONCERT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 października godz. 18:00 </a:t>
            </a:r>
          </a:p>
        </p:txBody>
      </p:sp>
    </p:spTree>
    <p:extLst>
      <p:ext uri="{BB962C8B-B14F-4D97-AF65-F5344CB8AC3E}">
        <p14:creationId xmlns:p14="http://schemas.microsoft.com/office/powerpoint/2010/main" val="1615479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8"/>
            <a:ext cx="9108504" cy="2088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71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b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1113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13" y="585479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Wykonanie budżetu za I półrocze z pozytywną opinią RIO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2D4E7F6-2513-D2ED-6C03-8364E58E51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8" y="1545364"/>
            <a:ext cx="11218103" cy="4236003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8DDB864-84CB-6C1E-3F49-E611314DAC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529" y="2095972"/>
            <a:ext cx="3127375" cy="32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8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13" y="585479"/>
            <a:ext cx="10627211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b="1" dirty="0">
                <a:solidFill>
                  <a:prstClr val="black"/>
                </a:solidFill>
                <a:latin typeface="Calibri"/>
              </a:rPr>
              <a:t>Koniecpol w gronie najbardziej aktywnych gmin wdrażających program priorytetowy ,,Czyste Powietrze"</a:t>
            </a: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CA5A3A6-281D-FDB4-1CDD-D55DD1FAD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38" y="1914525"/>
            <a:ext cx="7462838" cy="421957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A2AA469-47EA-CAD5-7BD5-DD20BB7D76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2867025"/>
            <a:ext cx="3429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61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13" y="585479"/>
            <a:ext cx="10627211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Koniecpol w gronie najbardziej aktywnych gmin wdrażających program priorytetowy ,,Czyste Powietrze"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B0538433-86C4-E4DE-12CB-8191A89F18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1866900"/>
            <a:ext cx="8181975" cy="432942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56EDAC2-435D-B139-6AA4-1456DA32AD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2867025"/>
            <a:ext cx="3429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46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75" y="1743574"/>
            <a:ext cx="8708924" cy="923330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pl-PL" sz="5400" b="1" dirty="0"/>
              <a:t>WAŻNE INWESTYCJE</a:t>
            </a:r>
            <a:endParaRPr kumimoji="0" lang="pl-PL" altLang="pl-PL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52" y="994684"/>
            <a:ext cx="2098573" cy="52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346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1025" y="2054942"/>
            <a:ext cx="5972175" cy="1697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endParaRPr lang="pl-PL" sz="3200" b="1" u="sng" dirty="0">
              <a:latin typeface="+mj-lt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3BD8F886-7C67-473A-9625-E30D32E2F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16" y="80692"/>
            <a:ext cx="11170367" cy="138037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Koniecpolu uroczyście podpisano umowę na przebudowę drogi wojewódzkiej nr 786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A93067C-58B2-BAC5-F8D6-F341EF96C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46" y="2162174"/>
            <a:ext cx="6368348" cy="406717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381DF2C-949C-D977-25CC-F901226900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494" y="4151330"/>
            <a:ext cx="4041854" cy="2514599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7EA3F8D8-6D02-91D7-8CC3-D2DABAA92C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845" y="1780390"/>
            <a:ext cx="3956129" cy="270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05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190750"/>
            <a:ext cx="11862816" cy="391744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592" y="177784"/>
            <a:ext cx="11862816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Przebudowa drogi wojewódzkiej nr 786</a:t>
            </a: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BF735B89-44ED-C951-6FB8-1A9FE9EEB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78" y="6596156"/>
            <a:ext cx="11287588" cy="26184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B4277C76-4349-D9DC-8F42-EF56F8CFC2DE}"/>
              </a:ext>
            </a:extLst>
          </p:cNvPr>
          <p:cNvSpPr txBox="1"/>
          <p:nvPr/>
        </p:nvSpPr>
        <p:spPr>
          <a:xfrm>
            <a:off x="265176" y="899520"/>
            <a:ext cx="11862816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/>
              <a:t>Prace rozpoczną się na przełomie III i IV kwartału bieżącego roku. </a:t>
            </a:r>
          </a:p>
          <a:p>
            <a:pPr algn="just"/>
            <a:r>
              <a:rPr lang="pl-PL" sz="2400" b="1" dirty="0"/>
              <a:t>Planowany termin zakończenia realizacji zadania to </a:t>
            </a:r>
            <a:r>
              <a:rPr lang="pl-PL" sz="2400" b="1" dirty="0">
                <a:solidFill>
                  <a:srgbClr val="FF0000"/>
                </a:solidFill>
              </a:rPr>
              <a:t>IV kwartał 2024 roku</a:t>
            </a:r>
            <a:r>
              <a:rPr lang="pl-PL" sz="2400" b="1" dirty="0"/>
              <a:t>.</a:t>
            </a:r>
          </a:p>
          <a:p>
            <a:pPr algn="just"/>
            <a:r>
              <a:rPr lang="pl-PL" sz="2400" b="1" dirty="0"/>
              <a:t>Przebudowany zostanie odcinek o długości 6,4 km - od skrzyżowania drogi wojewódzkiej nr 786 z ul. Chrząstowską (skrzyżowanie objęte przebudową) w miejscowości Koniecpol do granicy Województwa Śląskiego.</a:t>
            </a:r>
          </a:p>
          <a:p>
            <a:endParaRPr lang="pl-PL" sz="800" dirty="0"/>
          </a:p>
          <a:p>
            <a:pPr algn="just"/>
            <a:r>
              <a:rPr lang="pl-PL" sz="2400" b="1" dirty="0"/>
              <a:t>Zakres robót związany z rozbudową drogi obejmuje, m.in..: przebudowę drogi                                   o parametrach klasy G z dopuszczeniem nacisku osi 11,5 tony; przebudowa (całkowita wymiana) istniejącej konstrukcji nawierzchni; przebudowę istniejących skrzyżowań; przebudowę istniejących chodników oraz budowę chodników i ścieżki rowerowej; przebudowę istniejących zjazdów publicznych, zjazdów indywidulanych; przebudowę zatok autobusowych; zastosowanie elementów bezpieczeństwa ruchu i uspokojenia ruchu; budowę przejść dla pieszych, </a:t>
            </a:r>
            <a:r>
              <a:rPr lang="pl-PL" sz="2400" b="1" dirty="0" err="1"/>
              <a:t>azyli</a:t>
            </a:r>
            <a:r>
              <a:rPr lang="pl-PL" sz="2400" b="1" dirty="0"/>
              <a:t> dla pieszych, wysp spowalniających ruch itp.; budowę infrastruktury technicznej dla obsługi projektowanego obiektu (np. kanalizacja deszczowa, oświetlenie); wykonanie elementów odwodnienia pasa drogowego; budowę kanałów technologicznych; przebudowę i remont przepustów.</a:t>
            </a:r>
          </a:p>
        </p:txBody>
      </p:sp>
    </p:spTree>
    <p:extLst>
      <p:ext uri="{BB962C8B-B14F-4D97-AF65-F5344CB8AC3E}">
        <p14:creationId xmlns:p14="http://schemas.microsoft.com/office/powerpoint/2010/main" val="3513946813"/>
      </p:ext>
    </p:extLst>
  </p:cSld>
  <p:clrMapOvr>
    <a:masterClrMapping/>
  </p:clrMapOvr>
</p:sld>
</file>

<file path=ppt/theme/theme1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4437</TotalTime>
  <Words>1597</Words>
  <Application>Microsoft Office PowerPoint</Application>
  <PresentationFormat>Panoramiczny</PresentationFormat>
  <Paragraphs>124</Paragraphs>
  <Slides>36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42" baseType="lpstr">
      <vt:lpstr>Arial</vt:lpstr>
      <vt:lpstr>Calibri</vt:lpstr>
      <vt:lpstr>Novecennto wide Normal</vt:lpstr>
      <vt:lpstr>tide_sans_cond400_lil_dude</vt:lpstr>
      <vt:lpstr>Wingdings</vt:lpstr>
      <vt:lpstr>1_Motyw pakietu Office</vt:lpstr>
      <vt:lpstr>SPRAWOZDANIE MIĘDZYSESYJNE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Sebastian Musiał</cp:lastModifiedBy>
  <cp:revision>513</cp:revision>
  <cp:lastPrinted>2022-09-29T12:03:50Z</cp:lastPrinted>
  <dcterms:created xsi:type="dcterms:W3CDTF">2017-03-19T17:31:59Z</dcterms:created>
  <dcterms:modified xsi:type="dcterms:W3CDTF">2022-09-29T12:41:30Z</dcterms:modified>
</cp:coreProperties>
</file>