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5" r:id="rId2"/>
  </p:sldMasterIdLst>
  <p:notesMasterIdLst>
    <p:notesMasterId r:id="rId45"/>
  </p:notesMasterIdLst>
  <p:sldIdLst>
    <p:sldId id="595" r:id="rId3"/>
    <p:sldId id="770" r:id="rId4"/>
    <p:sldId id="772" r:id="rId5"/>
    <p:sldId id="812" r:id="rId6"/>
    <p:sldId id="824" r:id="rId7"/>
    <p:sldId id="811" r:id="rId8"/>
    <p:sldId id="810" r:id="rId9"/>
    <p:sldId id="825" r:id="rId10"/>
    <p:sldId id="491" r:id="rId11"/>
    <p:sldId id="827" r:id="rId12"/>
    <p:sldId id="821" r:id="rId13"/>
    <p:sldId id="730" r:id="rId14"/>
    <p:sldId id="798" r:id="rId15"/>
    <p:sldId id="806" r:id="rId16"/>
    <p:sldId id="777" r:id="rId17"/>
    <p:sldId id="781" r:id="rId18"/>
    <p:sldId id="835" r:id="rId19"/>
    <p:sldId id="793" r:id="rId20"/>
    <p:sldId id="833" r:id="rId21"/>
    <p:sldId id="740" r:id="rId22"/>
    <p:sldId id="834" r:id="rId23"/>
    <p:sldId id="731" r:id="rId24"/>
    <p:sldId id="732" r:id="rId25"/>
    <p:sldId id="721" r:id="rId26"/>
    <p:sldId id="722" r:id="rId27"/>
    <p:sldId id="830" r:id="rId28"/>
    <p:sldId id="828" r:id="rId29"/>
    <p:sldId id="829" r:id="rId30"/>
    <p:sldId id="836" r:id="rId31"/>
    <p:sldId id="831" r:id="rId32"/>
    <p:sldId id="794" r:id="rId33"/>
    <p:sldId id="807" r:id="rId34"/>
    <p:sldId id="785" r:id="rId35"/>
    <p:sldId id="775" r:id="rId36"/>
    <p:sldId id="353" r:id="rId37"/>
    <p:sldId id="826" r:id="rId38"/>
    <p:sldId id="792" r:id="rId39"/>
    <p:sldId id="822" r:id="rId40"/>
    <p:sldId id="789" r:id="rId41"/>
    <p:sldId id="832" r:id="rId42"/>
    <p:sldId id="823" r:id="rId43"/>
    <p:sldId id="572" r:id="rId44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bastian Musiał" initials="SM" lastIdx="1" clrIdx="0">
    <p:extLst>
      <p:ext uri="{19B8F6BF-5375-455C-9EA6-DF929625EA0E}">
        <p15:presenceInfo xmlns:p15="http://schemas.microsoft.com/office/powerpoint/2012/main" userId="ed435b021ccf152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1749" autoAdjust="0"/>
  </p:normalViewPr>
  <p:slideViewPr>
    <p:cSldViewPr snapToGrid="0">
      <p:cViewPr varScale="1">
        <p:scale>
          <a:sx n="105" d="100"/>
          <a:sy n="105" d="100"/>
        </p:scale>
        <p:origin x="7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10-20T08:00:44.92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5161 3257,'-261'19,"114"-4,-59-4,-74 7,207-10,-127 31,154-25,-78 38,76-30,-53 17,24-18,0-4,-125 12,-162-10,240-15,-43 3,-610-2,681-14,2-5,-1-3,2-5,1-3,1-5,1-4,2-3,2-4,-85-55,103 48,2-2,-84-84,-27-21,171 150,-56-43,-105-106,150 135,0-1,2 0,0-1,1-1,2 0,0-1,1 0,2-1,-14-47,7-4,2-1,-5-126,18 167,2 0,1 0,2 0,2 1,0 0,3 0,1 0,17-39,135-304,-127 291,4 2,3 2,67-96,-20 29,-68 109,3 0,1 1,55-66,-50 74,174-176,-172 180,1 3,46-28,-74 49,4-2,0 1,0 0,1 0,-1 1,1 0,0 1,0 0,0 0,11 0,16 1,43 5,-16-1,130-17,-18 1,136 15,194-4,-448-3,0-3,67-19,-71 14,1 3,92-7,170 5,95-2,-210 1,3 0,4 12,678 7,-2 68,-783-59,45 6,161 43,654 264,-684-226,-189-70,210 86,-268-102,-1 0,-1 2,0 1,-1 2,-1 0,-1 2,27 30,-40-36,-1 0,-1 1,0 0,-1 0,-1 1,-1 1,-1-1,0 1,-2 0,0 1,3 31,-2 20,-8 145,-1-107,2-54,1 7,-10 82,7-125,-1-1,0 0,-2 0,0 0,-1-1,-1 0,0 0,-17 25,-310 386,303-392,-23 29,-3-2,-3-2,-109 84,131-120,-2-2,0-2,-1-2,-1-1,-1-3,-55 14,-281 43,332-65,-488 38,-4-45,515-1,0 2,0 1,0 1,0 1,1 1,0 1,-40 17,33-13,-1-1,0-2,-1-2,-44 5,-135-2,192-9,-122-2,-81 3,71 23,127-22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7" cy="49821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3" y="0"/>
            <a:ext cx="2946347" cy="49821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2A2B650B-4318-4B97-B8C3-668A8DB91B2F}" type="datetimeFigureOut">
              <a:rPr lang="pl-PL" smtClean="0"/>
              <a:t>20.10.2022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1" y="9431600"/>
            <a:ext cx="2946347" cy="498214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3" y="9431600"/>
            <a:ext cx="2946347" cy="498214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27CAEBC6-A685-44CE-9DDB-2B4E901991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401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82864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8169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1847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CAEBC6-A685-44CE-9DDB-2B4E901991FD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5552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671A27-EC72-4326-A22A-814F13D14D2C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225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92810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8608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0241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4A012D-E3C7-4F56-B0F7-A48E9FCF7AE5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3D151-BEF1-4461-A93C-28CEF78D6BA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8613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E1F62-C3FB-4C16-B094-0CB7A14E2831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59A83-714B-4789-A91C-8A2EFE2E25A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11577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F499D-821E-4639-840F-8D90285D0779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37D7B-C4AB-4E58-8A39-FA96CEE33A3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37731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118AD-E038-44FD-B814-369BABCA6E6A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E5EA9-12BF-4D1D-8859-64939DFBE56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7237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82178-D0F3-4CCE-88D2-564872138A52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75C4D-E50A-4A53-9EB2-712A13DF0B9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3256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8468-61CD-49C4-9D70-C908DD132004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2C3B5-9884-41C8-AE2D-8F8C96253192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40709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5C3B7-AFEE-47B7-96D7-805D35C0D914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B8FBD-9653-43DD-8BD5-9338437A04C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64165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390E4-287D-44B5-B0C0-4F4A68BEB1DE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035DF-52E7-40E3-99F7-65EF91F5DCB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27136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80431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pl-P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C6C6B-B8D3-466F-81C1-48C7CAB87202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BE79D-E443-44A6-9CE5-D8831DB8A3E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27742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53F62-4382-411A-9CC1-151B332EBDC9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CD7C4-E4DF-4C0C-ADED-0993C2C3A6E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8283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C4453-A0DF-4834-8D1D-2093AEFBB9DD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AD90F-4CCE-4214-9297-E9F87DB04CC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7017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626C8-103D-48E1-BFC0-C4A7A369B7BE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652E0-88DD-427A-81C3-F2C8E18DDD0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71518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/>
          <p:cNvSpPr>
            <a:spLocks noGrp="1"/>
          </p:cNvSpPr>
          <p:nvPr>
            <p:ph type="body" sz="quarter" idx="10" hasCustomPrompt="1"/>
          </p:nvPr>
        </p:nvSpPr>
        <p:spPr>
          <a:xfrm>
            <a:off x="1440000" y="2520000"/>
            <a:ext cx="10080000" cy="180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6000"/>
              </a:lnSpc>
              <a:spcBef>
                <a:spcPts val="0"/>
              </a:spcBef>
              <a:buNone/>
              <a:defRPr sz="52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pl-PL" dirty="0"/>
              <a:t>Tytuł prezentacji            - do 52 pkt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quarter" idx="11" hasCustomPrompt="1"/>
          </p:nvPr>
        </p:nvSpPr>
        <p:spPr>
          <a:xfrm>
            <a:off x="1439999" y="5934867"/>
            <a:ext cx="10080000" cy="442639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pl-PL" dirty="0"/>
              <a:t>dodatkowe informacje/autor/ do 24 pkt</a:t>
            </a:r>
          </a:p>
        </p:txBody>
      </p:sp>
      <p:sp>
        <p:nvSpPr>
          <p:cNvPr id="9" name="Symbol zastępczy daty 5"/>
          <p:cNvSpPr txBox="1">
            <a:spLocks/>
          </p:cNvSpPr>
          <p:nvPr userDrawn="1"/>
        </p:nvSpPr>
        <p:spPr>
          <a:xfrm>
            <a:off x="8658165" y="398193"/>
            <a:ext cx="2743200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pl-PL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28F1CD8-5837-4585-B2F3-8BD23ED19B2E}" type="datetimeFigureOut">
              <a:rPr lang="pl-PL" sz="1050" baseline="0" smtClean="0">
                <a:solidFill>
                  <a:srgbClr val="0067B2"/>
                </a:solidFill>
                <a:latin typeface="Arial" panose="020B0604020202020204" pitchFamily="34" charset="0"/>
              </a:rPr>
              <a:pPr algn="r"/>
              <a:t>20.10.2022</a:t>
            </a:fld>
            <a:endParaRPr lang="pl-PL" sz="1050" baseline="0" dirty="0">
              <a:solidFill>
                <a:srgbClr val="0067B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343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8112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7582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2704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6292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1069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8268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6690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20.10.2022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8844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l-PL"/>
              <a:t>Click to edit Master title style</a:t>
            </a:r>
            <a:endParaRPr lang="pl-PL" altLang="pl-PL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l-PL"/>
              <a:t>Click to edit Master text styles</a:t>
            </a:r>
          </a:p>
          <a:p>
            <a:pPr lvl="1"/>
            <a:r>
              <a:rPr lang="en-US" altLang="pl-PL"/>
              <a:t>Second level</a:t>
            </a:r>
          </a:p>
          <a:p>
            <a:pPr lvl="2"/>
            <a:r>
              <a:rPr lang="en-US" altLang="pl-PL"/>
              <a:t>Third level</a:t>
            </a:r>
          </a:p>
          <a:p>
            <a:pPr lvl="3"/>
            <a:r>
              <a:rPr lang="en-US" altLang="pl-PL"/>
              <a:t>Fourth level</a:t>
            </a:r>
          </a:p>
          <a:p>
            <a:pPr lvl="4"/>
            <a:r>
              <a:rPr lang="en-US" altLang="pl-PL"/>
              <a:t>Fifth level</a:t>
            </a:r>
            <a:endParaRPr lang="pl-PL" alt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5C3F10-A72B-47DA-ADBC-67B490FF4B86}" type="datetimeFigureOut">
              <a:rPr lang="pl-PL"/>
              <a:pPr>
                <a:defRPr/>
              </a:pPr>
              <a:t>20.10.2022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A0C800-986E-4E8D-8B4E-AFC880AE4F2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65785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ebp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eb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eb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rgbClr val="FFFF00"/>
            </a:gs>
            <a:gs pos="24000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521110" y="2261879"/>
            <a:ext cx="11198941" cy="138112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pl-PL" sz="5400" b="1" dirty="0">
                <a:latin typeface="+mn-lt"/>
              </a:rPr>
              <a:t>SPRAWOZDANIE MIĘDZYSESYJNE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043391" y="4587056"/>
            <a:ext cx="6267450" cy="895350"/>
          </a:xfrm>
        </p:spPr>
        <p:txBody>
          <a:bodyPr>
            <a:normAutofit fontScale="25000" lnSpcReduction="20000"/>
          </a:bodyPr>
          <a:lstStyle/>
          <a:p>
            <a:r>
              <a:rPr lang="pl-PL" sz="12800" b="1" dirty="0">
                <a:solidFill>
                  <a:schemeClr val="tx1"/>
                </a:solidFill>
              </a:rPr>
              <a:t>Ryszard Suliga</a:t>
            </a:r>
          </a:p>
          <a:p>
            <a:r>
              <a:rPr lang="pl-PL" sz="12800" b="1" dirty="0">
                <a:solidFill>
                  <a:schemeClr val="tx1"/>
                </a:solidFill>
              </a:rPr>
              <a:t>Burmistrz Miasta i Gminy Koniecpol</a:t>
            </a:r>
            <a:endParaRPr lang="pl-PL" sz="12800" b="1" i="1" dirty="0">
              <a:solidFill>
                <a:schemeClr val="tx1"/>
              </a:solidFill>
            </a:endParaRPr>
          </a:p>
          <a:p>
            <a:endParaRPr lang="pl-PL" sz="11200" b="1" dirty="0">
              <a:solidFill>
                <a:schemeClr val="tx1"/>
              </a:solidFill>
            </a:endParaRPr>
          </a:p>
          <a:p>
            <a:endParaRPr lang="pl-PL" sz="11200" b="1" dirty="0">
              <a:solidFill>
                <a:schemeClr val="tx1"/>
              </a:solidFill>
            </a:endParaRPr>
          </a:p>
          <a:p>
            <a:r>
              <a:rPr lang="pl-PL" sz="11200" b="1" dirty="0">
                <a:solidFill>
                  <a:schemeClr val="tx1"/>
                </a:solidFill>
              </a:rPr>
              <a:t>Koniecpol, 20.10.2022 r.</a:t>
            </a:r>
            <a:endParaRPr lang="pl-PL" sz="11200" dirty="0">
              <a:solidFill>
                <a:schemeClr val="tx1"/>
              </a:solidFill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8FD4B93-58DC-48C3-8F09-5FDA9FBD1A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6531" y="258711"/>
            <a:ext cx="1600201" cy="1792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714716"/>
            <a:ext cx="11862816" cy="45507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B3F74278-8156-4853-8F1A-1A94722F7046}"/>
              </a:ext>
            </a:extLst>
          </p:cNvPr>
          <p:cNvSpPr txBox="1"/>
          <p:nvPr/>
        </p:nvSpPr>
        <p:spPr>
          <a:xfrm>
            <a:off x="440245" y="819733"/>
            <a:ext cx="109823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/>
              <a:t>Zadanie inwestycyjne w trakcie realizacji. </a:t>
            </a:r>
          </a:p>
          <a:p>
            <a:pPr algn="just"/>
            <a:r>
              <a:rPr lang="pl-PL" sz="3200" b="1" dirty="0"/>
              <a:t>Łączna wartość robót budowlanych: </a:t>
            </a:r>
            <a:r>
              <a:rPr lang="pl-PL" sz="3200" b="1" dirty="0">
                <a:solidFill>
                  <a:srgbClr val="FF0000"/>
                </a:solidFill>
                <a:effectLst/>
                <a:latin typeface="+mj-lt"/>
                <a:ea typeface="Times New Roman" panose="02020603050405020304" pitchFamily="18" charset="0"/>
              </a:rPr>
              <a:t>15 006 000,00 </a:t>
            </a:r>
            <a:r>
              <a:rPr lang="pl-PL" sz="3200" b="1" dirty="0">
                <a:solidFill>
                  <a:srgbClr val="FF0000"/>
                </a:solidFill>
              </a:rPr>
              <a:t>zł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30A24664-53EB-471F-BE6F-2F88F4988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525" y="75394"/>
            <a:ext cx="11472291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Budowa Przedszkola nr 2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5C77F16-994B-EC5F-D10B-71074F2EF229}"/>
              </a:ext>
            </a:extLst>
          </p:cNvPr>
          <p:cNvSpPr txBox="1"/>
          <p:nvPr/>
        </p:nvSpPr>
        <p:spPr>
          <a:xfrm>
            <a:off x="7690072" y="5459167"/>
            <a:ext cx="4172744" cy="1323439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lang="pl-PL" sz="4000" b="1" i="0" dirty="0">
                <a:solidFill>
                  <a:srgbClr val="FF0000"/>
                </a:solidFill>
                <a:effectLst/>
                <a:latin typeface="+mj-lt"/>
              </a:rPr>
              <a:t>9 017 475,75 </a:t>
            </a: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zł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lang="pl-PL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Rządowy Fundusz Polski Ład: Program Inwestycji Strategicznych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46B165B-F12D-600F-19A4-7AFD15BED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560" y="5905144"/>
            <a:ext cx="614363" cy="7239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2EC6CE3C-AB45-8CD6-61F4-7EFF3F468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635" y="5927369"/>
            <a:ext cx="1020763" cy="6334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458FCF4-589B-9620-362F-FD2D6E8F2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835" y="6014681"/>
            <a:ext cx="1341438" cy="4699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00390F56-2FFF-1727-0792-BA3C63A2B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985" y="5905144"/>
            <a:ext cx="955675" cy="720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35C000DD-9FA4-9357-DC84-A1D12F6FE3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16" y="1919554"/>
            <a:ext cx="4987049" cy="3740287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BA6A0A86-D982-C63B-05C5-C0A141E554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822" y="1891562"/>
            <a:ext cx="4661977" cy="349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651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1" y="508013"/>
            <a:ext cx="10962968" cy="1380378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Kolejny etap budowy kanalizacji w dzielnicy </a:t>
            </a:r>
            <a:r>
              <a:rPr kumimoji="0" lang="pl-PL" sz="4000" b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Magdasz</a:t>
            </a:r>
            <a:endParaRPr kumimoji="0" lang="pl-PL" sz="40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6363113-1379-0D9F-AC2C-88E586D6A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010" y="5370762"/>
            <a:ext cx="2166884" cy="76031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D2543790-E159-2CED-2D09-49BC10FC7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075" y="5238751"/>
            <a:ext cx="1366766" cy="957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609A11C2-F999-010D-F32F-7C9397B52680}"/>
              </a:ext>
            </a:extLst>
          </p:cNvPr>
          <p:cNvSpPr txBox="1"/>
          <p:nvPr/>
        </p:nvSpPr>
        <p:spPr>
          <a:xfrm>
            <a:off x="609601" y="1441163"/>
            <a:ext cx="1091081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pl-PL" sz="3200" b="1" dirty="0"/>
          </a:p>
          <a:p>
            <a:pPr algn="just"/>
            <a:r>
              <a:rPr lang="pl-PL" sz="3200" b="1" dirty="0"/>
              <a:t>Inwestycja w trakcie przygotowania postępowania przetargowego.</a:t>
            </a:r>
          </a:p>
          <a:p>
            <a:pPr algn="just"/>
            <a:endParaRPr lang="pl-PL" sz="3200" dirty="0">
              <a:effectLst/>
            </a:endParaRPr>
          </a:p>
          <a:p>
            <a:pPr algn="just"/>
            <a:r>
              <a:rPr lang="pl-PL" sz="3200" dirty="0">
                <a:effectLst/>
              </a:rPr>
              <a:t>Zakres rzeczowy obejmuje wykonanie 551 </a:t>
            </a:r>
            <a:r>
              <a:rPr lang="pl-PL" sz="3200" dirty="0" err="1">
                <a:effectLst/>
              </a:rPr>
              <a:t>mb</a:t>
            </a:r>
            <a:r>
              <a:rPr lang="pl-PL" sz="3200" dirty="0">
                <a:effectLst/>
              </a:rPr>
              <a:t> kanalizacji sanitarnej grawitacyjnej i tłocznej, przyłączy kanalizacyjnych, przepompowni ścieków, 318 </a:t>
            </a:r>
            <a:r>
              <a:rPr lang="pl-PL" sz="3200" dirty="0" err="1">
                <a:effectLst/>
              </a:rPr>
              <a:t>mb</a:t>
            </a:r>
            <a:r>
              <a:rPr lang="pl-PL" sz="3200" dirty="0">
                <a:effectLst/>
              </a:rPr>
              <a:t> kanalizacji deszczowej oraz odtworzenie nawierzchni drogowych.</a:t>
            </a:r>
            <a:r>
              <a:rPr lang="pl-PL" sz="3200" dirty="0"/>
              <a:t> </a:t>
            </a:r>
          </a:p>
          <a:p>
            <a:pPr algn="just"/>
            <a:endParaRPr lang="pl-PL" sz="3200" i="0" dirty="0">
              <a:solidFill>
                <a:srgbClr val="000000"/>
              </a:solidFill>
              <a:effectLst/>
              <a:latin typeface="tide_sans_cond400_lil_dude"/>
            </a:endParaRPr>
          </a:p>
          <a:p>
            <a:pPr algn="just"/>
            <a:r>
              <a:rPr lang="pl-PL" sz="3200" i="0" dirty="0">
                <a:solidFill>
                  <a:srgbClr val="000000"/>
                </a:solidFill>
                <a:effectLst/>
                <a:latin typeface="tide_sans_cond400_lil_dude"/>
              </a:rPr>
              <a:t>Wartość dotacji: </a:t>
            </a:r>
            <a:r>
              <a:rPr lang="pl-PL" sz="3200" b="1" i="0" dirty="0">
                <a:solidFill>
                  <a:srgbClr val="FF0000"/>
                </a:solidFill>
                <a:effectLst/>
              </a:rPr>
              <a:t>1 470 969,45 </a:t>
            </a:r>
            <a:r>
              <a:rPr lang="pl-PL" sz="3200" b="1" dirty="0">
                <a:solidFill>
                  <a:srgbClr val="FF0000"/>
                </a:solidFill>
                <a:effectLst/>
              </a:rPr>
              <a:t>zł</a:t>
            </a:r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val="3893998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99" y="678657"/>
            <a:ext cx="3055683" cy="550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1066300"/>
            <a:ext cx="8269851" cy="2062103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INFORMACJE Z ŻYCIA GMINY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vecennto wide Norm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2149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0816" y="1034847"/>
            <a:ext cx="11170367" cy="17083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b="1" dirty="0">
                <a:effectLst/>
              </a:rPr>
              <a:t>Odświętnie ubrani Pierwszoklasiści uroczyście ślubowali na sztandar szkoły, a następnie Pani Dyrektor Ilona Kawińska dokonała pasowania na ucznia.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3BD8F886-7C67-473A-9625-E30D32E2F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816" y="168161"/>
            <a:ext cx="11170367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Szkoła Podstawowa nr 2 - pasowanie na ucznia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4EFBEB9-5D93-547F-062D-C906CA12A0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595" y="3429001"/>
            <a:ext cx="4566055" cy="326084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D84EACB1-AF15-513D-E414-8C89C1011C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46" y="2743201"/>
            <a:ext cx="3927880" cy="2562225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70B3DE9A-2FFF-F9A5-1123-2CD55EA919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825" y="2721768"/>
            <a:ext cx="4242204" cy="278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34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941" y="5775486"/>
            <a:ext cx="7953375" cy="79700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5400" b="1" dirty="0"/>
              <a:t>Nowy rok akademicki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6D4250FE-CABA-182A-B0B7-BC823A34F9FE}"/>
              </a:ext>
            </a:extLst>
          </p:cNvPr>
          <p:cNvSpPr txBox="1"/>
          <p:nvPr/>
        </p:nvSpPr>
        <p:spPr>
          <a:xfrm>
            <a:off x="714375" y="300335"/>
            <a:ext cx="111061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>
                <a:effectLst/>
              </a:rPr>
              <a:t>5 października Uniwersytet Trzeciego Wieku w Koniecpolu rozpoczął nowy rok akademicki.</a:t>
            </a:r>
          </a:p>
          <a:p>
            <a:pPr algn="ctr"/>
            <a:r>
              <a:rPr lang="pl-PL" sz="3200" b="1" dirty="0">
                <a:effectLst/>
              </a:rPr>
              <a:t>Uroczystość odbyła się w Centrum Społeczno-Kulturalnym 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3D437DDF-06AF-DFE3-E976-9528D78659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06" y="2166937"/>
            <a:ext cx="4056043" cy="2524125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C58C4A3D-3A43-F99D-F49F-2718426E25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626" y="2036803"/>
            <a:ext cx="5856268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257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61999" y="1533526"/>
            <a:ext cx="10667999" cy="32194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634181"/>
            <a:ext cx="10667999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000" b="1" dirty="0">
                <a:effectLst/>
                <a:latin typeface="+mj-lt"/>
              </a:rPr>
              <a:t>Jubileusz 30-lecia </a:t>
            </a:r>
            <a:r>
              <a:rPr lang="pl-PL" sz="4000" b="1" dirty="0">
                <a:latin typeface="+mj-lt"/>
              </a:rPr>
              <a:t>działalności</a:t>
            </a:r>
            <a:endParaRPr lang="pl-PL" sz="4000" b="1" dirty="0">
              <a:effectLst/>
              <a:latin typeface="+mj-lt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9A2CFFE-0D42-0D17-771E-EC31288250C8}"/>
              </a:ext>
            </a:extLst>
          </p:cNvPr>
          <p:cNvSpPr txBox="1"/>
          <p:nvPr/>
        </p:nvSpPr>
        <p:spPr>
          <a:xfrm>
            <a:off x="638175" y="1533526"/>
            <a:ext cx="10934700" cy="1649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 października br. Katolickie Stowarzyszenie Osób Niepełnosprawnych w Starym Koniecpolu uroczyście obchodziło jubileusz 30-lecia działalności 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27AE6282-74C2-14F5-4784-11EF936F3B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" y="3674664"/>
            <a:ext cx="3870404" cy="2428875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4686EBD2-214B-8BCA-69D5-6066C999C9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74" y="3267074"/>
            <a:ext cx="3990975" cy="2428875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D0097166-67FC-26C6-BB70-F5C439F613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175" y="3857625"/>
            <a:ext cx="3630651" cy="233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824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258530" y="3847499"/>
            <a:ext cx="9448800" cy="22515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619125" y="511264"/>
            <a:ext cx="10953750" cy="758669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tabLst>
                <a:tab pos="2085975" algn="l"/>
              </a:tabLst>
            </a:pPr>
            <a:r>
              <a:rPr lang="pl-PL" sz="4000" b="1" dirty="0"/>
              <a:t>Gminne obchody Dnia Edukacji Narodowej 2022</a:t>
            </a:r>
            <a:endParaRPr lang="pl-PL" sz="4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37FD5A0-191F-7F35-D371-25AD4359BC3B}"/>
              </a:ext>
            </a:extLst>
          </p:cNvPr>
          <p:cNvSpPr txBox="1"/>
          <p:nvPr/>
        </p:nvSpPr>
        <p:spPr>
          <a:xfrm>
            <a:off x="619125" y="1435331"/>
            <a:ext cx="1095375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effectLst/>
              </a:rPr>
              <a:t>Nie zabrakło kwiatów, życzeń i podziękowań. W trakcie uroczystości wręczono nagrody dyrektorom placówek oświatowych i nauczycielom. Wyróżniający się pedagodzy i pracownicy oświaty otrzymali Nagrody Dyrektorów Szkół.</a:t>
            </a:r>
          </a:p>
          <a:p>
            <a:pPr algn="ctr"/>
            <a:r>
              <a:rPr lang="pl-PL" sz="2800" b="1" dirty="0">
                <a:effectLst/>
              </a:rPr>
              <a:t>Uroczystość uświetnił występ artystyczny Artura Andrusa.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D548DE3F-2EAF-A4F3-9546-1E7966490A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765462"/>
            <a:ext cx="3619500" cy="2463888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44D2FA55-F5E8-3245-A5E4-58FC14916E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561" y="3741348"/>
            <a:ext cx="3247412" cy="2463888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838A4EBD-26EC-BABD-35C9-99F2522932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709" y="3765462"/>
            <a:ext cx="3562966" cy="246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281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1231185" y="214578"/>
            <a:ext cx="9842889" cy="758669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tabLst>
                <a:tab pos="2085975" algn="l"/>
              </a:tabLst>
            </a:pPr>
            <a:r>
              <a:rPr lang="pl-PL" sz="4000" b="1" dirty="0"/>
              <a:t>Dzień Seniora w Klubie „SENIOR+” </a:t>
            </a:r>
            <a:endParaRPr lang="pl-PL" sz="4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37FD5A0-191F-7F35-D371-25AD4359BC3B}"/>
              </a:ext>
            </a:extLst>
          </p:cNvPr>
          <p:cNvSpPr txBox="1"/>
          <p:nvPr/>
        </p:nvSpPr>
        <p:spPr>
          <a:xfrm>
            <a:off x="536447" y="973247"/>
            <a:ext cx="1111910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effectLst/>
              </a:rPr>
              <a:t>W dniu 19.10.2022 r. S</a:t>
            </a:r>
            <a:r>
              <a:rPr lang="pl-PL" sz="2800" b="1" dirty="0"/>
              <a:t>eniorzy z naszej gminy rozpoczęli świętowanie obchodów „Dni Seniora”, które przypadają w różnych terminach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l-PL" sz="2800" b="1" dirty="0"/>
              <a:t>20 października „Europejski Dzień Seniora”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l-PL" sz="2800" b="1" dirty="0"/>
              <a:t>14 listopada „Światowy Dzień Seniora” i „Ogólnopolski Dzień Seniora”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8F93841-14E4-2156-6E23-9BB9A3F2FC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164" y="5073060"/>
            <a:ext cx="2549411" cy="1138018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99B076CA-4355-C301-2C1F-0D79CA413F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185" y="2798578"/>
            <a:ext cx="7646354" cy="352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00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700808"/>
            <a:ext cx="9108504" cy="20882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5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INNE </a:t>
            </a:r>
            <a:r>
              <a:rPr lang="pl-PL" sz="5200" b="1" dirty="0"/>
              <a:t>WAŻNE SPRAWY I OGŁOSZENIA</a:t>
            </a:r>
            <a:br>
              <a:rPr lang="pl-PL" sz="5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080512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264663"/>
            <a:ext cx="9753601" cy="1569660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GMINA KONIECPOL uczestniczyła</a:t>
            </a:r>
            <a:br>
              <a:rPr kumimoji="0" lang="pl-PL" altLang="pl-PL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</a:br>
            <a:r>
              <a:rPr kumimoji="0" lang="pl-PL" altLang="pl-PL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Europejskim Tygodniu Mobilności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6F9ECDF9-8A16-66A8-E845-8C387255C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700" y="4137281"/>
            <a:ext cx="10458450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vecennto wide Normal"/>
                <a:ea typeface="+mn-ea"/>
                <a:cs typeface="Arial" panose="020B0604020202020204" pitchFamily="34" charset="0"/>
              </a:rPr>
              <a:t>Promocja gminy na forum krajowym i europejskim!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D20E485D-8942-54A7-4C09-0CAA1FB34D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264663"/>
            <a:ext cx="1600201" cy="179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698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42220" y="4563818"/>
            <a:ext cx="10058400" cy="18465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14EBF46-23C9-4745-81B1-F87160D7E28C}"/>
              </a:ext>
            </a:extLst>
          </p:cNvPr>
          <p:cNvSpPr txBox="1"/>
          <p:nvPr/>
        </p:nvSpPr>
        <p:spPr>
          <a:xfrm>
            <a:off x="2647950" y="1786350"/>
            <a:ext cx="7000875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6000" b="1" dirty="0"/>
              <a:t>29.09.2022</a:t>
            </a:r>
          </a:p>
        </p:txBody>
      </p:sp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EB199604-4CDC-4767-8637-BA83FCF05B85}"/>
              </a:ext>
            </a:extLst>
          </p:cNvPr>
          <p:cNvSpPr/>
          <p:nvPr/>
        </p:nvSpPr>
        <p:spPr>
          <a:xfrm>
            <a:off x="5406896" y="2917105"/>
            <a:ext cx="1329048" cy="1646714"/>
          </a:xfrm>
          <a:prstGeom prst="downArrow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1091380" y="4701698"/>
            <a:ext cx="10138595" cy="14465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8800" b="1" dirty="0"/>
              <a:t>20.10.2022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794" y="630294"/>
            <a:ext cx="11513574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Działalność międzysesyjna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D011A65B-D57B-D23F-9AA9-49F0FE384D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025" y="4267201"/>
            <a:ext cx="14287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315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71604" y="219075"/>
            <a:ext cx="11764948" cy="40100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584C6A1F-9CF3-8968-BAE3-85E1B1383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80" y="219075"/>
            <a:ext cx="11524395" cy="58849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Pismo odręczne 3">
                <a:extLst>
                  <a:ext uri="{FF2B5EF4-FFF2-40B4-BE49-F238E27FC236}">
                    <a16:creationId xmlns:a16="http://schemas.microsoft.com/office/drawing/2014/main" id="{C294F2E1-0C97-0359-8371-530C9E83B9F4}"/>
                  </a:ext>
                </a:extLst>
              </p14:cNvPr>
              <p14:cNvContentPartPr/>
              <p14:nvPr/>
            </p14:nvContentPartPr>
            <p14:xfrm>
              <a:off x="827820" y="2589720"/>
              <a:ext cx="3137400" cy="1294560"/>
            </p14:xfrm>
          </p:contentPart>
        </mc:Choice>
        <mc:Fallback xmlns="">
          <p:pic>
            <p:nvPicPr>
              <p:cNvPr id="4" name="Pismo odręczne 3">
                <a:extLst>
                  <a:ext uri="{FF2B5EF4-FFF2-40B4-BE49-F238E27FC236}">
                    <a16:creationId xmlns:a16="http://schemas.microsoft.com/office/drawing/2014/main" id="{C294F2E1-0C97-0359-8371-530C9E83B9F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3820" y="2482080"/>
                <a:ext cx="3245040" cy="151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93957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3441" y="1116370"/>
            <a:ext cx="10644188" cy="584775"/>
          </a:xfrm>
          <a:prstGeom prst="rect">
            <a:avLst/>
          </a:prstGeom>
          <a:noFill/>
          <a:ln w="28575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b="1" dirty="0">
                <a:solidFill>
                  <a:srgbClr val="002060"/>
                </a:solidFill>
              </a:rPr>
              <a:t>Bezpłatna komunikacja autobusowa działa od stycznia 2022r.</a:t>
            </a: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2">
            <a:extLst>
              <a:ext uri="{FF2B5EF4-FFF2-40B4-BE49-F238E27FC236}">
                <a16:creationId xmlns:a16="http://schemas.microsoft.com/office/drawing/2014/main" id="{29E9DBA2-C7F3-D60B-BB21-2A4337413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4840" y="182374"/>
            <a:ext cx="7481888" cy="76944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Zgłoszone działania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55E2FEC-FD0C-1C7C-B5D1-0E2469B856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3" y="82689"/>
            <a:ext cx="1390651" cy="1638413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1A2BB8ED-1EF7-FEBF-DDB7-9310697A2F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652" y="2977873"/>
            <a:ext cx="2831845" cy="1175706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F2681C7F-083A-6BA1-2FF9-652B397E95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1411" y="3677110"/>
            <a:ext cx="1057274" cy="1494658"/>
          </a:xfrm>
          <a:prstGeom prst="rect">
            <a:avLst/>
          </a:prstGeom>
        </p:spPr>
      </p:pic>
      <p:sp>
        <p:nvSpPr>
          <p:cNvPr id="15" name="TextBox 2">
            <a:extLst>
              <a:ext uri="{FF2B5EF4-FFF2-40B4-BE49-F238E27FC236}">
                <a16:creationId xmlns:a16="http://schemas.microsoft.com/office/drawing/2014/main" id="{AD6E11C4-97A1-0219-0CB7-EFC2AE032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315" y="2769213"/>
            <a:ext cx="8905875" cy="2259080"/>
          </a:xfrm>
          <a:prstGeom prst="rect">
            <a:avLst/>
          </a:prstGeom>
          <a:noFill/>
          <a:ln w="28575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kumimoji="0" lang="pl-PL" altLang="pl-PL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Koniecpol w roli lidera działań razem z WORD</a:t>
            </a:r>
            <a:br>
              <a:rPr kumimoji="0" lang="pl-PL" altLang="pl-PL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</a:br>
            <a:r>
              <a:rPr kumimoji="0" lang="pl-PL" altLang="pl-PL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 w Częstochowie </a:t>
            </a:r>
          </a:p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kumimoji="0" lang="pl-PL" altLang="pl-PL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Koordynacja powiatowego projektu edukacyjnego</a:t>
            </a:r>
          </a:p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kumimoji="0" lang="pl-PL" altLang="pl-PL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 </a:t>
            </a:r>
            <a:r>
              <a:rPr lang="pl-PL" altLang="pl-PL" b="1" dirty="0">
                <a:solidFill>
                  <a:srgbClr val="002060"/>
                </a:solidFill>
                <a:cs typeface="Calibri" panose="020F0502020204030204" pitchFamily="34" charset="0"/>
              </a:rPr>
              <a:t>„Bezpieczeństwo – od Przedszkola do Seniora”</a:t>
            </a:r>
            <a:endParaRPr kumimoji="0" lang="pl-PL" altLang="pl-PL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Calibri" panose="020F0502020204030204" pitchFamily="34" charset="0"/>
            </a:endParaRP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C3D368F3-C2C9-0BB4-3716-6AE86FD19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2757" y="1794741"/>
            <a:ext cx="9537291" cy="830997"/>
          </a:xfrm>
          <a:prstGeom prst="rect">
            <a:avLst/>
          </a:prstGeom>
          <a:noFill/>
          <a:ln w="9525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24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Łączna długość 6 linii autobusowych, łączących sołectwa gminy</a:t>
            </a:r>
            <a:r>
              <a:rPr lang="pl-PL" altLang="pl-PL" sz="2400" b="1" i="1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kumimoji="0" lang="pl-PL" altLang="pl-PL" sz="24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Calibri" panose="020F0502020204030204" pitchFamily="34" charset="0"/>
              </a:rPr>
              <a:t>z miastem Koniecpol, wynosi prawie 200 km</a:t>
            </a: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60D6D751-7A0C-4C05-82BF-0526D3807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057" y="5171768"/>
            <a:ext cx="10644343" cy="1569660"/>
          </a:xfrm>
          <a:prstGeom prst="rect">
            <a:avLst/>
          </a:prstGeom>
          <a:noFill/>
          <a:ln w="28575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 eaLnBrk="0" fontAlgn="base" hangingPunct="0">
              <a:spcAft>
                <a:spcPct val="0"/>
              </a:spcAft>
              <a:buNone/>
              <a:defRPr/>
            </a:pPr>
            <a:r>
              <a:rPr kumimoji="0" lang="pl-PL" altLang="pl-PL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cs typeface="Calibri" panose="020F0502020204030204" pitchFamily="34" charset="0"/>
              </a:rPr>
              <a:t>Wdrażanie Działań Trwałych na rzecz oddania części przestrzeni ulicznej pieszym i rowerzystom – przebudowa</a:t>
            </a:r>
            <a:br>
              <a:rPr kumimoji="0" lang="pl-PL" altLang="pl-PL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cs typeface="Calibri" panose="020F0502020204030204" pitchFamily="34" charset="0"/>
              </a:rPr>
            </a:br>
            <a:r>
              <a:rPr kumimoji="0" lang="pl-PL" altLang="pl-PL" b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cs typeface="Calibri" panose="020F0502020204030204" pitchFamily="34" charset="0"/>
              </a:rPr>
              <a:t> DW 786</a:t>
            </a:r>
          </a:p>
        </p:txBody>
      </p:sp>
    </p:spTree>
    <p:extLst>
      <p:ext uri="{BB962C8B-B14F-4D97-AF65-F5344CB8AC3E}">
        <p14:creationId xmlns:p14="http://schemas.microsoft.com/office/powerpoint/2010/main" val="2711440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2176" y="302842"/>
            <a:ext cx="9705974" cy="3785652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vecennto wide Normal"/>
                <a:ea typeface="+mn-ea"/>
                <a:cs typeface="Arial" panose="020B0604020202020204" pitchFamily="34" charset="0"/>
              </a:rPr>
              <a:t>Bezpłatne linie autobusowe funkcjonują prawie 10 miesięcy. Obecnie przygotowywany jest kolejny wniosek w ramach Funduszu Przewozów Autobusowych </a:t>
            </a:r>
          </a:p>
        </p:txBody>
      </p:sp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47" y="497257"/>
            <a:ext cx="1730590" cy="571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F055CAF1-AB16-4777-AF2F-43B0B678A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48" y="4535858"/>
            <a:ext cx="463730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663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3668" y="726638"/>
            <a:ext cx="9364664" cy="2585323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vecennto wide Normal"/>
                <a:ea typeface="+mn-ea"/>
                <a:cs typeface="Arial" panose="020B0604020202020204" pitchFamily="34" charset="0"/>
              </a:rPr>
              <a:t>Łączna długość wszystkich linii autobusowych wynosi prawie 200 km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483EC71-EEB1-43B0-9870-437BFD6096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523" y="3857625"/>
            <a:ext cx="5507577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882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512" y="424331"/>
            <a:ext cx="11458576" cy="6009337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marR="0" lvl="0" indent="-57150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linii autobusowych łączy sołectwa z ważnymi miejscami w mieście Koniecpol i zapewniają dostępność do przychodni, sklepów, pasażu handlowego, Rynku, ważnych instytucji</a:t>
            </a:r>
          </a:p>
          <a:p>
            <a:pPr marL="571500" marR="0" lvl="0" indent="-57150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Nowe przystanki autobusowe w dogodnych lokalizacjach</a:t>
            </a:r>
          </a:p>
          <a:p>
            <a:pPr marL="571500" marR="0" lvl="0" indent="-57150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pl-PL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0909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oem\Desktop\RZŚ_negatyw.png">
            <a:extLst>
              <a:ext uri="{FF2B5EF4-FFF2-40B4-BE49-F238E27FC236}">
                <a16:creationId xmlns:a16="http://schemas.microsoft.com/office/drawing/2014/main" id="{F1A019E8-9950-4526-A211-9C1D14392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604" y="104775"/>
            <a:ext cx="3579921" cy="6324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2223033"/>
            <a:ext cx="8685519" cy="2697662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Zachęcajmy naszych mieszkańców do korzystania z komunikacji zbiorowej</a:t>
            </a:r>
            <a:b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przesiadania się z samochodu</a:t>
            </a:r>
            <a:b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 autobusu</a:t>
            </a:r>
          </a:p>
        </p:txBody>
      </p:sp>
    </p:spTree>
    <p:extLst>
      <p:ext uri="{BB962C8B-B14F-4D97-AF65-F5344CB8AC3E}">
        <p14:creationId xmlns:p14="http://schemas.microsoft.com/office/powerpoint/2010/main" val="2701566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6D1880F-0F8F-6756-8391-C1E02032C8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943" y="4718966"/>
            <a:ext cx="5742038" cy="2019463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A402A930-58B3-A285-FD5E-A13B8339E994}"/>
              </a:ext>
            </a:extLst>
          </p:cNvPr>
          <p:cNvSpPr txBox="1"/>
          <p:nvPr/>
        </p:nvSpPr>
        <p:spPr>
          <a:xfrm>
            <a:off x="216309" y="1356673"/>
            <a:ext cx="11670891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600" b="1" dirty="0"/>
              <a:t>Wojewoda Śląski ogłosił I nabór wniosków o </a:t>
            </a:r>
            <a:r>
              <a:rPr lang="pl-PL" sz="3600" b="1" dirty="0">
                <a:effectLst/>
                <a:ea typeface="Times New Roman" panose="02020603050405020304" pitchFamily="18" charset="0"/>
              </a:rPr>
              <a:t>objęcie dopłatą w roku 2023 przewozów autobusowych o charakterze użyteczności publicznej.</a:t>
            </a:r>
          </a:p>
          <a:p>
            <a:pPr algn="just"/>
            <a:r>
              <a:rPr lang="pl-PL" sz="3600" b="1" dirty="0">
                <a:ea typeface="Times New Roman" panose="02020603050405020304" pitchFamily="18" charset="0"/>
              </a:rPr>
              <a:t>Kwota dostępnych środków w woj. śląskim: </a:t>
            </a:r>
            <a:r>
              <a:rPr lang="pl-PL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anose="02020603050405020304" pitchFamily="18" charset="0"/>
              </a:rPr>
              <a:t>48 702 528,81 zł</a:t>
            </a:r>
          </a:p>
          <a:p>
            <a:pPr algn="just"/>
            <a:r>
              <a:rPr lang="pl-PL" sz="3600" b="1" dirty="0">
                <a:latin typeface="+mj-lt"/>
                <a:ea typeface="Times New Roman" panose="02020603050405020304" pitchFamily="18" charset="0"/>
              </a:rPr>
              <a:t>Przygotowujemy wniosek o objęcie dopłatą przewozów na terenie Gminy Koniecpol w 2023 roku. </a:t>
            </a:r>
          </a:p>
          <a:p>
            <a:pPr algn="ctr"/>
            <a:r>
              <a:rPr lang="pl-PL" sz="2800" b="1" dirty="0"/>
              <a:t> </a:t>
            </a:r>
            <a:endParaRPr lang="pl-PL" sz="2800" b="1" dirty="0">
              <a:effectLst/>
            </a:endParaRP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9274D8BB-45ED-B49C-1543-0F357E588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181" y="239753"/>
            <a:ext cx="10667999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000" b="1" dirty="0">
                <a:effectLst/>
                <a:latin typeface="+mj-lt"/>
                <a:ea typeface="Times New Roman" panose="02020603050405020304" pitchFamily="18" charset="0"/>
              </a:rPr>
              <a:t>Fundusz rozwoju przewozów autobusowych </a:t>
            </a:r>
            <a:endParaRPr lang="pl-PL" sz="4000" b="1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83836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392" y="456784"/>
            <a:ext cx="11063215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DODATKI DO ŹRÓDEŁ CIEPŁA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A0BFCEC-0AED-2EA9-492A-9F0C2DCF1C0A}"/>
              </a:ext>
            </a:extLst>
          </p:cNvPr>
          <p:cNvSpPr txBox="1"/>
          <p:nvPr/>
        </p:nvSpPr>
        <p:spPr>
          <a:xfrm>
            <a:off x="766916" y="1303512"/>
            <a:ext cx="10910815" cy="5401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3200" b="1" u="sng" dirty="0"/>
              <a:t>Dodatek </a:t>
            </a:r>
            <a:r>
              <a:rPr lang="pl-PL" sz="3600" b="1" u="sng" dirty="0"/>
              <a:t>WĘGLOWY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3200" b="1" dirty="0"/>
              <a:t>Do 18.10.2022 r. złożono </a:t>
            </a:r>
            <a:r>
              <a:rPr lang="pl-PL" sz="3400" b="1" dirty="0">
                <a:solidFill>
                  <a:srgbClr val="FF0000"/>
                </a:solidFill>
              </a:rPr>
              <a:t>2248 wniosków!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3200" b="1" dirty="0"/>
              <a:t>Wypłacono dodatek na łączną kwotę: </a:t>
            </a:r>
            <a:r>
              <a:rPr lang="pl-PL" sz="3400" b="1" dirty="0">
                <a:solidFill>
                  <a:srgbClr val="FF0000"/>
                </a:solidFill>
              </a:rPr>
              <a:t>2 652 000,00 zł </a:t>
            </a:r>
          </a:p>
          <a:p>
            <a:pPr algn="just">
              <a:spcBef>
                <a:spcPts val="600"/>
              </a:spcBef>
            </a:pPr>
            <a:r>
              <a:rPr lang="pl-PL" sz="3400" b="1" dirty="0">
                <a:solidFill>
                  <a:srgbClr val="FF0000"/>
                </a:solidFill>
              </a:rPr>
              <a:t>	</a:t>
            </a:r>
            <a:r>
              <a:rPr lang="pl-PL" sz="3200" b="1" dirty="0"/>
              <a:t>(884 wnioski rozpatrzone pozytywnie)</a:t>
            </a:r>
          </a:p>
          <a:p>
            <a:pPr algn="just"/>
            <a:endParaRPr lang="pl-PL" sz="3200" b="1" dirty="0"/>
          </a:p>
          <a:p>
            <a:pPr algn="ctr"/>
            <a:r>
              <a:rPr lang="pl-PL" sz="3400" b="1" u="sng" dirty="0"/>
              <a:t>Dodatek OSŁONOWY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3200" b="1" dirty="0"/>
              <a:t>Liczba gospodarstw objęta wsparciem: </a:t>
            </a:r>
            <a:r>
              <a:rPr lang="pl-PL" sz="3400" b="1" dirty="0">
                <a:solidFill>
                  <a:srgbClr val="FF0000"/>
                </a:solidFill>
              </a:rPr>
              <a:t>1566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3200" b="1" dirty="0"/>
              <a:t>Łączna kwota wypłaconych dodatków: </a:t>
            </a:r>
            <a:r>
              <a:rPr lang="pl-PL" sz="3400" b="1" dirty="0">
                <a:solidFill>
                  <a:srgbClr val="FF0000"/>
                </a:solidFill>
              </a:rPr>
              <a:t>1 030 271,56 zł </a:t>
            </a:r>
          </a:p>
          <a:p>
            <a:pPr algn="just"/>
            <a:endParaRPr lang="pl-PL" sz="3200" b="1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28B756F0-852B-BC88-408C-30C2212B67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662" y="1553497"/>
            <a:ext cx="3082069" cy="130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5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270" y="0"/>
            <a:ext cx="11107460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DODATKI DO ŹRÓDEŁ CIEPŁA cd.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A0BFCEC-0AED-2EA9-492A-9F0C2DCF1C0A}"/>
              </a:ext>
            </a:extLst>
          </p:cNvPr>
          <p:cNvSpPr txBox="1"/>
          <p:nvPr/>
        </p:nvSpPr>
        <p:spPr>
          <a:xfrm>
            <a:off x="696780" y="858261"/>
            <a:ext cx="10910815" cy="5678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u="sng" dirty="0"/>
              <a:t>Dodatek z tytułu wykorzystania niektórych źródeł ciepła:</a:t>
            </a:r>
          </a:p>
          <a:p>
            <a:pPr algn="just"/>
            <a:r>
              <a:rPr lang="pl-PL" sz="3200" b="1" dirty="0"/>
              <a:t>Liczba wniosków złożonych przez gospodarstwa domowe               </a:t>
            </a:r>
            <a:r>
              <a:rPr lang="pl-PL" sz="3200" b="1" dirty="0">
                <a:solidFill>
                  <a:srgbClr val="FF0000"/>
                </a:solidFill>
              </a:rPr>
              <a:t>223 szt., </a:t>
            </a:r>
            <a:r>
              <a:rPr lang="pl-PL" sz="3200" b="1" dirty="0"/>
              <a:t>w tym: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3200" b="1" dirty="0"/>
              <a:t>PELET – </a:t>
            </a:r>
            <a:r>
              <a:rPr lang="pl-PL" sz="3200" b="1" dirty="0">
                <a:solidFill>
                  <a:srgbClr val="FF0000"/>
                </a:solidFill>
              </a:rPr>
              <a:t>158 </a:t>
            </a:r>
            <a:r>
              <a:rPr lang="pl-PL" sz="3200" b="1" dirty="0"/>
              <a:t>wniosków;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3200" b="1" dirty="0"/>
              <a:t>DREWNO KAWAŁKOWE – </a:t>
            </a:r>
            <a:r>
              <a:rPr lang="pl-PL" sz="3200" b="1" dirty="0">
                <a:solidFill>
                  <a:srgbClr val="FF0000"/>
                </a:solidFill>
              </a:rPr>
              <a:t>53</a:t>
            </a:r>
            <a:r>
              <a:rPr lang="pl-PL" sz="3200" b="1" dirty="0"/>
              <a:t> wnioski;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3200" b="1" dirty="0"/>
              <a:t>GAZ SKROPLONY LPG – </a:t>
            </a:r>
            <a:r>
              <a:rPr lang="pl-PL" sz="3200" b="1" dirty="0">
                <a:solidFill>
                  <a:srgbClr val="FF0000"/>
                </a:solidFill>
              </a:rPr>
              <a:t>6</a:t>
            </a:r>
            <a:r>
              <a:rPr lang="pl-PL" sz="3200" b="1" dirty="0"/>
              <a:t> wniosków;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3200" b="1" dirty="0"/>
              <a:t>OLEJ OPAŁOWY – </a:t>
            </a:r>
            <a:r>
              <a:rPr lang="pl-PL" sz="3200" b="1" dirty="0">
                <a:solidFill>
                  <a:srgbClr val="FF0000"/>
                </a:solidFill>
              </a:rPr>
              <a:t>5</a:t>
            </a:r>
            <a:r>
              <a:rPr lang="pl-PL" sz="3200" b="1" dirty="0"/>
              <a:t> wniosków;</a:t>
            </a:r>
          </a:p>
          <a:p>
            <a:pPr marL="457200" indent="-457200" algn="just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pl-PL" sz="3200" b="1" dirty="0"/>
              <a:t>INNY RODZAJ BIOMASY – </a:t>
            </a:r>
            <a:r>
              <a:rPr lang="pl-PL" sz="3200" b="1" dirty="0">
                <a:solidFill>
                  <a:srgbClr val="FF0000"/>
                </a:solidFill>
              </a:rPr>
              <a:t>1</a:t>
            </a:r>
            <a:r>
              <a:rPr lang="pl-PL" sz="3200" b="1" dirty="0"/>
              <a:t> wniosek.</a:t>
            </a:r>
          </a:p>
          <a:p>
            <a:pPr algn="just">
              <a:spcBef>
                <a:spcPts val="600"/>
              </a:spcBef>
            </a:pPr>
            <a:endParaRPr lang="pl-PL" sz="800" b="1" dirty="0"/>
          </a:p>
          <a:p>
            <a:pPr algn="just">
              <a:spcBef>
                <a:spcPts val="600"/>
              </a:spcBef>
            </a:pPr>
            <a:r>
              <a:rPr lang="pl-PL" sz="3200" b="1" dirty="0"/>
              <a:t>Liczba wniosków złożonych przez pozostałe podmioty uprawnione: 1 szt. na kwotę: </a:t>
            </a:r>
            <a:r>
              <a:rPr lang="pl-PL" sz="3200" b="1" dirty="0">
                <a:solidFill>
                  <a:srgbClr val="FF0000"/>
                </a:solidFill>
              </a:rPr>
              <a:t>36 tys.  zł.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2FCF8A3-0610-7D82-C36B-CCCD6EACF8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9914" y="2968115"/>
            <a:ext cx="3613171" cy="152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231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0474" y="879475"/>
            <a:ext cx="9534526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DODATKI DO ŹRÓDEŁ CIEPŁA cd.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A0BFCEC-0AED-2EA9-492A-9F0C2DCF1C0A}"/>
              </a:ext>
            </a:extLst>
          </p:cNvPr>
          <p:cNvSpPr txBox="1"/>
          <p:nvPr/>
        </p:nvSpPr>
        <p:spPr>
          <a:xfrm>
            <a:off x="1212093" y="2464811"/>
            <a:ext cx="4712458" cy="2323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Wnioski można składać do końca listopada br.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2FCF8A3-0610-7D82-C36B-CCCD6EACF8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175" y="2464811"/>
            <a:ext cx="4195035" cy="255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91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75" y="1743574"/>
            <a:ext cx="8708924" cy="923330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None/>
              <a:defRPr/>
            </a:pPr>
            <a:r>
              <a:rPr lang="pl-PL" sz="5400" b="1" dirty="0"/>
              <a:t>WAŻNE INWESTYCJE</a:t>
            </a:r>
            <a:endParaRPr kumimoji="0" lang="pl-PL" altLang="pl-PL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52" y="994684"/>
            <a:ext cx="2098573" cy="523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03469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A402A930-58B3-A285-FD5E-A13B8339E994}"/>
              </a:ext>
            </a:extLst>
          </p:cNvPr>
          <p:cNvSpPr txBox="1"/>
          <p:nvPr/>
        </p:nvSpPr>
        <p:spPr>
          <a:xfrm>
            <a:off x="319548" y="1232848"/>
            <a:ext cx="11552903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600" b="1" dirty="0">
                <a:latin typeface="+mj-lt"/>
                <a:ea typeface="Times New Roman" panose="02020603050405020304" pitchFamily="18" charset="0"/>
              </a:rPr>
              <a:t>30 września zakończono I etap projektu pn. </a:t>
            </a:r>
            <a:r>
              <a:rPr lang="pl-PL" sz="3600" b="1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„</a:t>
            </a:r>
            <a:r>
              <a:rPr lang="pl-PL" sz="3600" b="1" i="1" dirty="0">
                <a:solidFill>
                  <a:srgbClr val="FF0000"/>
                </a:solidFill>
                <a:effectLst/>
              </a:rPr>
              <a:t>Demontaż, zbieranie, transport i unieszkodliwienie odpadów zawierających azbest z terenu Gminy Koniecpol w latach 2022-2023”</a:t>
            </a:r>
          </a:p>
          <a:p>
            <a:pPr algn="just"/>
            <a:r>
              <a:rPr lang="pl-PL" sz="3600" b="1" i="1" dirty="0">
                <a:latin typeface="+mj-lt"/>
                <a:ea typeface="Times New Roman" panose="02020603050405020304" pitchFamily="18" charset="0"/>
              </a:rPr>
              <a:t>Zebrano i poddano utylizacji </a:t>
            </a:r>
            <a:r>
              <a:rPr lang="pl-PL" sz="3600" b="1" i="1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165,205 Mg </a:t>
            </a:r>
            <a:r>
              <a:rPr lang="pl-PL" sz="3600" b="1" i="1" dirty="0">
                <a:latin typeface="+mj-lt"/>
                <a:ea typeface="Times New Roman" panose="02020603050405020304" pitchFamily="18" charset="0"/>
              </a:rPr>
              <a:t>odpadów zawierających azbest. Łączny koszt wyniósł </a:t>
            </a:r>
            <a:r>
              <a:rPr lang="pl-PL" sz="3600" b="1" i="1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</a:rPr>
              <a:t>77 664,61 zł.</a:t>
            </a:r>
            <a:endParaRPr lang="pl-PL" sz="3600" b="1" i="1" dirty="0">
              <a:latin typeface="+mj-lt"/>
              <a:ea typeface="Times New Roman" panose="02020603050405020304" pitchFamily="18" charset="0"/>
            </a:endParaRPr>
          </a:p>
          <a:p>
            <a:pPr algn="just"/>
            <a:endParaRPr lang="pl-PL" sz="3600" b="1" i="1" dirty="0">
              <a:latin typeface="+mj-lt"/>
              <a:ea typeface="Times New Roman" panose="02020603050405020304" pitchFamily="18" charset="0"/>
            </a:endParaRPr>
          </a:p>
          <a:p>
            <a:pPr algn="just"/>
            <a:r>
              <a:rPr lang="pl-PL" sz="3600" b="1" i="1" dirty="0">
                <a:latin typeface="+mj-lt"/>
                <a:ea typeface="Times New Roman" panose="02020603050405020304" pitchFamily="18" charset="0"/>
              </a:rPr>
              <a:t>Zadanie sfinansowano w 100% z pozyskanej dotacji ze środków NFOŚiGW w Warszawie i </a:t>
            </a:r>
            <a:r>
              <a:rPr lang="pl-PL" sz="3600" b="1" i="1" dirty="0" err="1">
                <a:latin typeface="+mj-lt"/>
                <a:ea typeface="Times New Roman" panose="02020603050405020304" pitchFamily="18" charset="0"/>
              </a:rPr>
              <a:t>WFOŚiGW</a:t>
            </a:r>
            <a:r>
              <a:rPr lang="pl-PL" sz="3600" b="1" i="1" dirty="0">
                <a:latin typeface="+mj-lt"/>
                <a:ea typeface="Times New Roman" panose="02020603050405020304" pitchFamily="18" charset="0"/>
              </a:rPr>
              <a:t> w Katowicach. </a:t>
            </a:r>
            <a:endParaRPr lang="pl-PL" sz="3600" b="1" dirty="0">
              <a:latin typeface="+mj-lt"/>
              <a:ea typeface="Times New Roman" panose="02020603050405020304" pitchFamily="18" charset="0"/>
            </a:endParaRPr>
          </a:p>
          <a:p>
            <a:pPr algn="ctr"/>
            <a:r>
              <a:rPr lang="pl-PL" sz="2800" b="1" dirty="0"/>
              <a:t> </a:t>
            </a:r>
            <a:endParaRPr lang="pl-PL" sz="2800" b="1" dirty="0">
              <a:effectLst/>
            </a:endParaRP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9274D8BB-45ED-B49C-1543-0F357E588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181" y="239753"/>
            <a:ext cx="10667999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7000"/>
              </a:lnSpc>
              <a:spcAft>
                <a:spcPts val="800"/>
              </a:spcAft>
              <a:buNone/>
              <a:defRPr/>
            </a:pPr>
            <a:r>
              <a:rPr lang="pl-PL" sz="4000" b="1" dirty="0">
                <a:effectLst/>
                <a:latin typeface="+mj-lt"/>
                <a:ea typeface="Times New Roman" panose="02020603050405020304" pitchFamily="18" charset="0"/>
              </a:rPr>
              <a:t>Program usuwania azbestu</a:t>
            </a:r>
            <a:endParaRPr lang="pl-PL" sz="4000" b="1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42564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620001" y="6424071"/>
            <a:ext cx="4457699" cy="281206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29F09E53-80FF-4717-BC6B-C585102F2FC6}"/>
              </a:ext>
            </a:extLst>
          </p:cNvPr>
          <p:cNvSpPr txBox="1"/>
          <p:nvPr/>
        </p:nvSpPr>
        <p:spPr>
          <a:xfrm>
            <a:off x="219074" y="152723"/>
            <a:ext cx="11630025" cy="4401205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/>
              <a:t>Sygnały o oszustach Gmina otrzymała od mieszkańców, którzy dzwonili</a:t>
            </a:r>
            <a:br>
              <a:rPr lang="pl-PL" sz="2800" b="1" dirty="0"/>
            </a:br>
            <a:r>
              <a:rPr lang="pl-PL" sz="2800" b="1" dirty="0"/>
              <a:t> z pytaniami, czy gmina rozpoczęła kontrolę i czy wysyła swoich urzędników</a:t>
            </a:r>
            <a:br>
              <a:rPr lang="pl-PL" sz="2800" b="1" dirty="0"/>
            </a:br>
            <a:r>
              <a:rPr lang="pl-PL" sz="2800" b="1" dirty="0"/>
              <a:t> w teren. Informowali, iż nieuprawnione osoby podają się za urzędników</a:t>
            </a:r>
            <a:br>
              <a:rPr lang="pl-PL" sz="2800" b="1" dirty="0"/>
            </a:br>
            <a:r>
              <a:rPr lang="pl-PL" sz="2800" b="1" dirty="0"/>
              <a:t> i próbują dostać się do domu w celu kontroli paleniska lub umówić się na kontrolę pieców.</a:t>
            </a:r>
            <a:br>
              <a:rPr lang="pl-PL" sz="2800" b="1" dirty="0"/>
            </a:br>
            <a:r>
              <a:rPr lang="pl-PL" sz="2800" b="1" dirty="0"/>
              <a:t>W związku z tym prosimy o poinformowanie mieszkańców, aby nie wpuszczali do domów nieznanych osób, podających się za przedstawicieli różnych instytucji. Jeśli ktoś będzie dzwonił lub pukał do drzwi w celu kontroli należy niezwłocznie poinformować Policję lub Gminę, bo może to być próba oszustwa.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52FB5BCB-4D8E-ACFF-C192-7585FDD20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0999" y="4733924"/>
            <a:ext cx="3810001" cy="190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939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71604" y="2967335"/>
            <a:ext cx="4176571" cy="12003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E6616F89-BC12-4B47-903B-00C231E2E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604" y="893598"/>
            <a:ext cx="11425238" cy="4721292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dirty="0"/>
              <a:t>Miłośnicy koni!</a:t>
            </a:r>
          </a:p>
          <a:p>
            <a:pPr algn="ctr">
              <a:buNone/>
            </a:pPr>
            <a:r>
              <a:rPr lang="pl-PL" b="1" dirty="0"/>
              <a:t> Stowarzyszenie „Oaza Spokoju Zielona Mila” zwraca się z ogromną prośbą o wsparcie:</a:t>
            </a:r>
          </a:p>
          <a:p>
            <a:pPr algn="ctr">
              <a:buNone/>
            </a:pPr>
            <a:r>
              <a:rPr lang="pl-PL" b="1" dirty="0"/>
              <a:t>- Nadchodzi zima, a w naszym stadzie mieszkają konie, starsze, schorowane, matka karmiąca i po prostu konie które kochamy</a:t>
            </a:r>
            <a:br>
              <a:rPr lang="pl-PL" b="1" dirty="0"/>
            </a:br>
            <a:r>
              <a:rPr lang="pl-PL" b="1" dirty="0"/>
              <a:t> i otaczamy codziennie opieką. Systematycznie kupujemy siano, aby niczego koniom nie brakło, jednak fundusze jakimi dysponujemy są bardzo małe - zwracamy się do Państwa z prośbą o wsparcie finansowe.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7E5D4FB6-0E26-62D2-DE52-D7ED964D2D5D}"/>
              </a:ext>
            </a:extLst>
          </p:cNvPr>
          <p:cNvSpPr txBox="1"/>
          <p:nvPr/>
        </p:nvSpPr>
        <p:spPr>
          <a:xfrm>
            <a:off x="271604" y="972343"/>
            <a:ext cx="1164431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l-PL" sz="2400" b="1" u="sng" dirty="0"/>
          </a:p>
          <a:p>
            <a:endParaRPr lang="pl-PL" sz="2400" b="1" dirty="0"/>
          </a:p>
        </p:txBody>
      </p:sp>
    </p:spTree>
    <p:extLst>
      <p:ext uri="{BB962C8B-B14F-4D97-AF65-F5344CB8AC3E}">
        <p14:creationId xmlns:p14="http://schemas.microsoft.com/office/powerpoint/2010/main" val="35602096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1913" y="5372100"/>
            <a:ext cx="10528173" cy="53260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endParaRPr lang="pl-PL" sz="3200" b="1" u="sng" dirty="0">
              <a:latin typeface="+mj-lt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B275AFD-4972-E417-9402-C86FC39D3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47" y="3557588"/>
            <a:ext cx="5362575" cy="3181347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74239F7-133E-92D1-3E66-540B058212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978" y="3557589"/>
            <a:ext cx="5090948" cy="318134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7BBA1861-3FA6-C7F0-C454-9CB3086F71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995" y="119063"/>
            <a:ext cx="5272007" cy="330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432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94" y="874455"/>
            <a:ext cx="10627211" cy="255454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pl-PL" altLang="pl-PL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Dzisiaj uchwalamy Strategię Partnerstwa Gminy Koniecpol, Gminy Lelów i Gminy Irządze – „Razem dla Rozwoju”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pl-PL" altLang="pl-PL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 ramach Innych Instrumentów Terytorialnych</a:t>
            </a: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9C4591F2-1445-30B5-C3E9-6164F7B14E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1175" y="5027355"/>
            <a:ext cx="8896350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Krótkie wprowadzenie</a:t>
            </a:r>
          </a:p>
        </p:txBody>
      </p:sp>
    </p:spTree>
    <p:extLst>
      <p:ext uri="{BB962C8B-B14F-4D97-AF65-F5344CB8AC3E}">
        <p14:creationId xmlns:p14="http://schemas.microsoft.com/office/powerpoint/2010/main" val="36776844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0525" y="151240"/>
            <a:ext cx="11239499" cy="620688"/>
          </a:xfrm>
          <a:ln w="28575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pPr algn="l"/>
            <a:r>
              <a:rPr lang="pl-PL" sz="2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Partnerstwo Gminy Koniecpol, Gminy Lelów i Gminy Irządze – Razem dla Rozwoju</a:t>
            </a:r>
            <a:endParaRPr lang="pl-PL" sz="2400" b="1" dirty="0">
              <a:solidFill>
                <a:srgbClr val="0070C0"/>
              </a:solidFill>
              <a:latin typeface="Calibri Light" panose="020F0302020204030204" pitchFamily="34" charset="0"/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7708365" y="877246"/>
            <a:ext cx="44169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l-PL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Gminy charakteryzują podobne warunki naturalne, środowiskowe, gospodarcze, społeczne, przestrzenne, jak i komunikacyjne oraz wspólne obszary problemowe: dwucyfrowe bezrobocie, tereny zdegradowane, niska emisja, problemy związane z infrastrukturą transportową;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l-PL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l-PL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Położenie gmin zagrożonych trwałą marginalizacją na styku subregionów stanowi nową jakość w planowaniu i zarządzaniu rozwojem, wynikającą z przezwyciężania dotychczasowych barier oraz rozpoczęcia niezbędnej dla spójnej polityki współpracy </a:t>
            </a:r>
            <a:r>
              <a:rPr lang="pl-PL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międzysubregionalnej</a:t>
            </a:r>
            <a:r>
              <a:rPr lang="pl-PL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l-PL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l-PL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Gmina Koniecpol jest wskazana w projekcie Strategii Rozwoju Województwa Śląskiego „Śląskie 2030” jako tzw. lokalny ośrodek rozwoju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5" y="943313"/>
            <a:ext cx="6848475" cy="5200311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856" y="5914686"/>
            <a:ext cx="924993" cy="452011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856" y="2075848"/>
            <a:ext cx="834323" cy="280440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857" y="4221273"/>
            <a:ext cx="924994" cy="2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166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1913" y="5372100"/>
            <a:ext cx="10528173" cy="53260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endParaRPr lang="pl-PL" sz="3200" b="1" u="sng" dirty="0">
              <a:latin typeface="+mj-lt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E9F114D3-05C6-49C5-7EA1-A30709402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13" y="0"/>
            <a:ext cx="106060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9867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700807"/>
            <a:ext cx="9108504" cy="383321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148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ZAPROSZENIE NA </a:t>
            </a:r>
            <a:r>
              <a:rPr lang="pl-PL" sz="14800" b="1" dirty="0"/>
              <a:t>NAJBLIŻSZE WYDARZENIE SPORTOWE I KULTURALNE</a:t>
            </a:r>
            <a:endParaRPr lang="pl-PL" sz="148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148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prośbą o poinformowanie mieszkańców</a:t>
            </a:r>
            <a:br>
              <a:rPr lang="pl-PL" sz="5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09016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95A2009D-7B22-7570-63AD-141E54BCC7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9" y="911225"/>
            <a:ext cx="4796975" cy="5853370"/>
          </a:xfrm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179A0F5C-8BF0-41B5-B491-AFB6BB03E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954" y="93405"/>
            <a:ext cx="11601448" cy="646331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Spotkanie z pisarką pochodzącą z Koniecpola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541CC5FE-6AFF-A81D-0D4C-0AA974FA8187}"/>
              </a:ext>
            </a:extLst>
          </p:cNvPr>
          <p:cNvSpPr txBox="1"/>
          <p:nvPr/>
        </p:nvSpPr>
        <p:spPr>
          <a:xfrm>
            <a:off x="466725" y="3284488"/>
            <a:ext cx="50196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600" b="1" dirty="0"/>
              <a:t>Zapraszam na spotkanie z pisarką</a:t>
            </a:r>
          </a:p>
          <a:p>
            <a:r>
              <a:rPr lang="pl-PL" sz="3600" b="1" dirty="0"/>
              <a:t>i poetką pochodzącą z Koniecpola Panią Magdą Brzezińską.</a:t>
            </a:r>
          </a:p>
        </p:txBody>
      </p:sp>
    </p:spTree>
    <p:extLst>
      <p:ext uri="{BB962C8B-B14F-4D97-AF65-F5344CB8AC3E}">
        <p14:creationId xmlns:p14="http://schemas.microsoft.com/office/powerpoint/2010/main" val="15765198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620001" y="6424071"/>
            <a:ext cx="4457699" cy="281206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u="sng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29F09E53-80FF-4717-BC6B-C585102F2FC6}"/>
              </a:ext>
            </a:extLst>
          </p:cNvPr>
          <p:cNvSpPr txBox="1"/>
          <p:nvPr/>
        </p:nvSpPr>
        <p:spPr>
          <a:xfrm>
            <a:off x="211700" y="162017"/>
            <a:ext cx="8753475" cy="646331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 Festiwal Muzyki Organowej i Kameralnej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CE82BD62-EECD-3665-6E82-6F9DDD324E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142" y="901432"/>
            <a:ext cx="4750558" cy="5956568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F5B64BED-68BD-95AE-45A8-D63E41A2ED50}"/>
              </a:ext>
            </a:extLst>
          </p:cNvPr>
          <p:cNvSpPr txBox="1"/>
          <p:nvPr/>
        </p:nvSpPr>
        <p:spPr>
          <a:xfrm>
            <a:off x="459617" y="2503980"/>
            <a:ext cx="6867525" cy="1611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4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III KONCERT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4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23 października godz. 18:00 </a:t>
            </a:r>
          </a:p>
        </p:txBody>
      </p:sp>
    </p:spTree>
    <p:extLst>
      <p:ext uri="{BB962C8B-B14F-4D97-AF65-F5344CB8AC3E}">
        <p14:creationId xmlns:p14="http://schemas.microsoft.com/office/powerpoint/2010/main" val="1615479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94" y="604529"/>
            <a:ext cx="10627211" cy="1323439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l-PL" altLang="pl-PL" sz="4000" b="1" dirty="0">
                <a:solidFill>
                  <a:prstClr val="black"/>
                </a:solidFill>
                <a:latin typeface="Calibri"/>
              </a:rPr>
              <a:t>Na dzisiejszej sesji trochę więcej o przetargach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l-PL" altLang="pl-PL" sz="4000" b="1" dirty="0">
                <a:solidFill>
                  <a:prstClr val="black"/>
                </a:solidFill>
                <a:latin typeface="Calibri"/>
              </a:rPr>
              <a:t> na zadania inwestycyjne</a:t>
            </a:r>
            <a:endParaRPr kumimoji="0" lang="pl-PL" altLang="pl-PL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756EDAC2-435D-B139-6AA4-1456DA32AD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105" y="2971800"/>
            <a:ext cx="3429000" cy="3714750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7AC76A7-42C9-37FC-0845-B7ECEA3625C9}"/>
              </a:ext>
            </a:extLst>
          </p:cNvPr>
          <p:cNvSpPr txBox="1"/>
          <p:nvPr/>
        </p:nvSpPr>
        <p:spPr>
          <a:xfrm>
            <a:off x="953844" y="2152644"/>
            <a:ext cx="891271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l-PL" sz="3200" b="1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l-PL" sz="3200" b="1" dirty="0"/>
              <a:t>To bardzo trudny czas dla inwestycji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pl-PL" sz="3200" b="1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l-PL" sz="3200" b="1" dirty="0"/>
              <a:t>Nie udaje się wybrać wykonawcy, bo oferty są zbyt drogie</a:t>
            </a:r>
          </a:p>
          <a:p>
            <a:r>
              <a:rPr lang="pl-PL" sz="32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90468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52494" y="5060787"/>
            <a:ext cx="10664435" cy="14481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dirty="0">
              <a:solidFill>
                <a:srgbClr val="FF0000"/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898821" y="349046"/>
            <a:ext cx="9895245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Koniecpolski Bieg Niepodległości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28A4D648-5FA7-2D07-8927-5294C84AA0F2}"/>
              </a:ext>
            </a:extLst>
          </p:cNvPr>
          <p:cNvSpPr txBox="1"/>
          <p:nvPr/>
        </p:nvSpPr>
        <p:spPr>
          <a:xfrm>
            <a:off x="652494" y="933821"/>
            <a:ext cx="621465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/>
              <a:t>Bieg odbędzie się w Koniecpolu dnia 11 listopada 2022 r. od godz. 11.00. </a:t>
            </a:r>
          </a:p>
          <a:p>
            <a:pPr algn="ctr"/>
            <a:r>
              <a:rPr lang="pl-PL" sz="3200" b="1" dirty="0"/>
              <a:t>Start i meta biegu będą usytuowane na boisku "Orlik" przy ul. Szkolnej. Trasa biegu będzie przebiegać przez koniecpolski las               w kategoriach kobiet, mężczyzn</a:t>
            </a:r>
            <a:br>
              <a:rPr lang="pl-PL" sz="3200" b="1" dirty="0"/>
            </a:br>
            <a:r>
              <a:rPr lang="pl-PL" sz="3200" b="1" dirty="0"/>
              <a:t> i dzieci. Trasa dla kobiet wynosi</a:t>
            </a:r>
            <a:br>
              <a:rPr lang="pl-PL" sz="3200" b="1" dirty="0"/>
            </a:br>
            <a:r>
              <a:rPr lang="pl-PL" sz="3200" b="1" dirty="0"/>
              <a:t> 2 km, dla mężczyzn 4 km, a dla dzieci 600 m. 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13A8CC8D-77C8-3C85-8A51-D215196E85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3701" y="1087444"/>
            <a:ext cx="4063228" cy="521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1095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52494" y="5060787"/>
            <a:ext cx="10664435" cy="14481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pl-PL" sz="3200" b="1" dirty="0"/>
          </a:p>
          <a:p>
            <a:pPr marL="0" indent="0" algn="ctr">
              <a:buNone/>
            </a:pPr>
            <a:r>
              <a:rPr lang="pl-PL" sz="3200" b="1" dirty="0"/>
              <a:t> </a:t>
            </a:r>
            <a:endParaRPr lang="pl-PL" sz="3200" b="1" dirty="0">
              <a:solidFill>
                <a:srgbClr val="FF0000"/>
              </a:solidFill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FD61F14B-19AF-4D5A-B8EF-290326A0464B}"/>
              </a:ext>
            </a:extLst>
          </p:cNvPr>
          <p:cNvSpPr txBox="1"/>
          <p:nvPr/>
        </p:nvSpPr>
        <p:spPr>
          <a:xfrm>
            <a:off x="898821" y="449630"/>
            <a:ext cx="9895245" cy="584775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Obchody 104 rocznicy odzyskania Niepodległości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4C2DC4F-FD60-0C1A-D96A-0D616001D5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111" y="1076250"/>
            <a:ext cx="7540663" cy="533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8660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82000">
              <a:srgbClr val="85C2FF"/>
            </a:gs>
            <a:gs pos="88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FB81189-65ED-480A-9FAD-90268E9B4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700808"/>
            <a:ext cx="9108504" cy="20882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pl-PL" sz="4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pl-PL" sz="71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DZIĘKUJĘ ZA UWAGĘ</a:t>
            </a:r>
            <a:b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41113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94" y="585479"/>
            <a:ext cx="10627211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Nierozstrzygnięty przetarg na budowę drogi</a:t>
            </a: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A2AA469-47EA-CAD5-7BD5-DD20BB7D76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2514599"/>
            <a:ext cx="1206500" cy="1228725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D8BEA01E-E7DC-F8A9-E7E6-9EF91FAA5752}"/>
              </a:ext>
            </a:extLst>
          </p:cNvPr>
          <p:cNvSpPr txBox="1"/>
          <p:nvPr/>
        </p:nvSpPr>
        <p:spPr>
          <a:xfrm>
            <a:off x="926613" y="1576685"/>
            <a:ext cx="10703412" cy="437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„</a:t>
            </a:r>
            <a:r>
              <a:rPr lang="pl-PL" sz="3200" b="1" dirty="0"/>
              <a:t>Przebudowa i rozbudowa drogi gminnej – ul. Szkolnej                w Koniecpolu”</a:t>
            </a:r>
          </a:p>
          <a:p>
            <a:pPr algn="ctr"/>
            <a:endParaRPr lang="pl-PL" sz="1200" b="1" dirty="0"/>
          </a:p>
          <a:p>
            <a:pPr algn="ctr"/>
            <a:r>
              <a:rPr lang="pl-PL" sz="3600" b="1" dirty="0"/>
              <a:t>IV postępowanie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Złożono 1 ofertę.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Kwota przeznaczona na zadanie: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8 000 000,00 zł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Cena najtańszej oferty: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14 564 574,48 zł </a:t>
            </a:r>
          </a:p>
        </p:txBody>
      </p:sp>
    </p:spTree>
    <p:extLst>
      <p:ext uri="{BB962C8B-B14F-4D97-AF65-F5344CB8AC3E}">
        <p14:creationId xmlns:p14="http://schemas.microsoft.com/office/powerpoint/2010/main" val="3345571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">
            <a:extLst>
              <a:ext uri="{FF2B5EF4-FFF2-40B4-BE49-F238E27FC236}">
                <a16:creationId xmlns:a16="http://schemas.microsoft.com/office/drawing/2014/main" id="{63142E45-1F60-4960-A54D-3A413D688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213" y="585479"/>
            <a:ext cx="10627211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Nierozstrzygnięty przetarg na budowę drogi</a:t>
            </a:r>
          </a:p>
        </p:txBody>
      </p:sp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A2AA469-47EA-CAD5-7BD5-DD20BB7D76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925" y="4762500"/>
            <a:ext cx="1638300" cy="1600200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D8BEA01E-E7DC-F8A9-E7E6-9EF91FAA5752}"/>
              </a:ext>
            </a:extLst>
          </p:cNvPr>
          <p:cNvSpPr txBox="1"/>
          <p:nvPr/>
        </p:nvSpPr>
        <p:spPr>
          <a:xfrm>
            <a:off x="926613" y="1576685"/>
            <a:ext cx="1070341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/>
              <a:t>„Przebudowa i rozbudowa ul. Rzecznej w Koniecpolu wraz              z budową parkingu dla obsługi targowiska gminnego i strefy przemysłowej”</a:t>
            </a:r>
          </a:p>
          <a:p>
            <a:pPr algn="ctr"/>
            <a:endParaRPr lang="pl-PL" sz="3200" b="1" dirty="0"/>
          </a:p>
          <a:p>
            <a:pPr algn="ctr"/>
            <a:r>
              <a:rPr lang="pl-PL" sz="3200" b="1" dirty="0"/>
              <a:t>Złożono 2 oferty.</a:t>
            </a:r>
          </a:p>
          <a:p>
            <a:pPr algn="ctr"/>
            <a:r>
              <a:rPr lang="pl-PL" sz="3200" b="1" dirty="0"/>
              <a:t>Kwota przeznaczona na zadanie: </a:t>
            </a:r>
            <a:r>
              <a:rPr lang="pl-PL" sz="3200" b="1" dirty="0">
                <a:solidFill>
                  <a:srgbClr val="FF0000"/>
                </a:solidFill>
              </a:rPr>
              <a:t>6 555 700,00 zł</a:t>
            </a:r>
          </a:p>
          <a:p>
            <a:pPr algn="ctr"/>
            <a:r>
              <a:rPr lang="pl-PL" sz="3200" b="1" dirty="0"/>
              <a:t>Cena najtańszej oferty: </a:t>
            </a:r>
            <a:r>
              <a:rPr lang="pl-PL" sz="3200" b="1" dirty="0">
                <a:solidFill>
                  <a:srgbClr val="FF0000"/>
                </a:solidFill>
              </a:rPr>
              <a:t>9 602 581,45 zł </a:t>
            </a:r>
          </a:p>
        </p:txBody>
      </p:sp>
    </p:spTree>
    <p:extLst>
      <p:ext uri="{BB962C8B-B14F-4D97-AF65-F5344CB8AC3E}">
        <p14:creationId xmlns:p14="http://schemas.microsoft.com/office/powerpoint/2010/main" val="1799061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⚽️">
            <a:extLst>
              <a:ext uri="{FF2B5EF4-FFF2-40B4-BE49-F238E27FC236}">
                <a16:creationId xmlns:a16="http://schemas.microsoft.com/office/drawing/2014/main" id="{ED90E43C-0716-3CD9-28F5-B845158F2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0" y="-136525"/>
            <a:ext cx="15240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549EE742-71C0-56EB-4805-7C8C379C2D0B}"/>
              </a:ext>
            </a:extLst>
          </p:cNvPr>
          <p:cNvSpPr txBox="1"/>
          <p:nvPr/>
        </p:nvSpPr>
        <p:spPr>
          <a:xfrm>
            <a:off x="702458" y="1944553"/>
            <a:ext cx="10627211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>
                <a:effectLst/>
              </a:rPr>
              <a:t>Budowa sieci wodociągowej z przyłączami etap III w mieście</a:t>
            </a:r>
            <a:br>
              <a:rPr lang="pl-PL" sz="3200" b="1" dirty="0">
                <a:effectLst/>
              </a:rPr>
            </a:br>
            <a:r>
              <a:rPr lang="pl-PL" sz="3200" b="1" dirty="0">
                <a:effectLst/>
              </a:rPr>
              <a:t> i gminie Koniecpol – budowa sieci wodociągowej</a:t>
            </a:r>
            <a:br>
              <a:rPr lang="pl-PL" sz="3200" b="1" dirty="0">
                <a:effectLst/>
              </a:rPr>
            </a:br>
            <a:r>
              <a:rPr lang="pl-PL" sz="3200" b="1" dirty="0">
                <a:effectLst/>
              </a:rPr>
              <a:t> z przyłączeniami w miejscowościach: Wąsosz, Kuźnica Wąsowska, Łysaków</a:t>
            </a:r>
          </a:p>
          <a:p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75609ADA-21BA-CCE5-8B46-A545F9D83E1A}"/>
              </a:ext>
            </a:extLst>
          </p:cNvPr>
          <p:cNvSpPr txBox="1"/>
          <p:nvPr/>
        </p:nvSpPr>
        <p:spPr>
          <a:xfrm>
            <a:off x="862331" y="4283655"/>
            <a:ext cx="1018641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200" b="1" dirty="0">
                <a:effectLst/>
              </a:rPr>
              <a:t>Otwarcie ofert: 2022-10-20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Kwota przeznaczona na zadanie: 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5 000 000,00 zł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Cena najtańszej oferty: </a:t>
            </a:r>
            <a:r>
              <a:rPr lang="pl-PL" sz="32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3 374 800,00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zł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9DBA2-C7F3-D60B-BB21-2A4337413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94" y="482615"/>
            <a:ext cx="10627211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Kolejne inwestycje w sieci wodociągowe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3DFEEBAC-549A-3C68-EEFD-29E77B0A2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4940" y="1267444"/>
            <a:ext cx="6902245" cy="584775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Postępowanie o udzielenie zamówienia</a:t>
            </a:r>
          </a:p>
        </p:txBody>
      </p:sp>
    </p:spTree>
    <p:extLst>
      <p:ext uri="{BB962C8B-B14F-4D97-AF65-F5344CB8AC3E}">
        <p14:creationId xmlns:p14="http://schemas.microsoft.com/office/powerpoint/2010/main" val="143318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oem\Desktop\RZŚ_negatyw.png">
            <a:extLst>
              <a:ext uri="{FF2B5EF4-FFF2-40B4-BE49-F238E27FC236}">
                <a16:creationId xmlns:a16="http://schemas.microsoft.com/office/drawing/2014/main" id="{5990D80D-B89B-4989-8B92-600B35FA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74" y="1747839"/>
            <a:ext cx="3055683" cy="4805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extBox 2">
            <a:extLst>
              <a:ext uri="{FF2B5EF4-FFF2-40B4-BE49-F238E27FC236}">
                <a16:creationId xmlns:a16="http://schemas.microsoft.com/office/drawing/2014/main" id="{B17B5718-4722-41A6-81A6-C4CCDE27D7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1300" y="1066300"/>
            <a:ext cx="8841351" cy="2948499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INWESTYCJE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W TRAKCIE REALIZACJI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vecennto wide Normal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356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557400"/>
            <a:ext cx="11862816" cy="45507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B3F74278-8156-4853-8F1A-1A94722F7046}"/>
              </a:ext>
            </a:extLst>
          </p:cNvPr>
          <p:cNvSpPr txBox="1"/>
          <p:nvPr/>
        </p:nvSpPr>
        <p:spPr>
          <a:xfrm>
            <a:off x="440245" y="819733"/>
            <a:ext cx="1098232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/>
              <a:t>Zadanie inwestycyjne w trakcie realizacji. </a:t>
            </a:r>
          </a:p>
          <a:p>
            <a:pPr algn="just"/>
            <a:r>
              <a:rPr lang="pl-PL" sz="3200" b="1" dirty="0"/>
              <a:t>Łączna wartość robót budowlanych: </a:t>
            </a:r>
            <a:r>
              <a:rPr lang="pl-PL" sz="3200" b="1" dirty="0">
                <a:solidFill>
                  <a:srgbClr val="FF0000"/>
                </a:solidFill>
              </a:rPr>
              <a:t>1 660 269,77 zł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30A24664-53EB-471F-BE6F-2F88F4988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525" y="75394"/>
            <a:ext cx="11472291" cy="721736"/>
          </a:xfrm>
          <a:prstGeom prst="rect">
            <a:avLst/>
          </a:prstGeom>
          <a:noFill/>
          <a:ln w="76200">
            <a:solidFill>
              <a:srgbClr val="63646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Budowa kanalizacji w dzielnicy </a:t>
            </a:r>
            <a:r>
              <a:rPr kumimoji="0" lang="pl-PL" sz="4000" b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Magdasz</a:t>
            </a:r>
            <a:endParaRPr kumimoji="0" lang="pl-PL" sz="4000" b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5C77F16-994B-EC5F-D10B-71074F2EF229}"/>
              </a:ext>
            </a:extLst>
          </p:cNvPr>
          <p:cNvSpPr txBox="1"/>
          <p:nvPr/>
        </p:nvSpPr>
        <p:spPr>
          <a:xfrm>
            <a:off x="7945294" y="5376547"/>
            <a:ext cx="4172744" cy="1323439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</a:t>
            </a: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1 170 000,00 zł (RFIL)</a:t>
            </a:r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F10F10E3-F5F3-8344-D52C-7E56B30327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145" y="3322432"/>
            <a:ext cx="2647188" cy="3529584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1FAE4F83-7F58-9CF7-CE97-9A83AA5DE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333" y="1846724"/>
            <a:ext cx="4320667" cy="32405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50897072-B3D8-6C45-FE41-378EA0656E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312" y="1977099"/>
            <a:ext cx="3180204" cy="2025471"/>
          </a:xfrm>
          <a:prstGeom prst="rect">
            <a:avLst/>
          </a:prstGeom>
        </p:spPr>
      </p:pic>
      <p:pic>
        <p:nvPicPr>
          <p:cNvPr id="26" name="Obraz 25">
            <a:extLst>
              <a:ext uri="{FF2B5EF4-FFF2-40B4-BE49-F238E27FC236}">
                <a16:creationId xmlns:a16="http://schemas.microsoft.com/office/drawing/2014/main" id="{9D4B2D11-AA96-9D7B-FF0A-F26F43E037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36" y="2255506"/>
            <a:ext cx="2702783" cy="3603711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6D7DB910-20ED-8C20-1A0F-FEE157D3B9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469" y="4170500"/>
            <a:ext cx="3514396" cy="263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41475"/>
      </p:ext>
    </p:extLst>
  </p:cSld>
  <p:clrMapOvr>
    <a:masterClrMapping/>
  </p:clrMapOvr>
</p:sld>
</file>

<file path=ppt/theme/theme1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lo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5028</TotalTime>
  <Words>1357</Words>
  <Application>Microsoft Office PowerPoint</Application>
  <PresentationFormat>Panoramiczny</PresentationFormat>
  <Paragraphs>174</Paragraphs>
  <Slides>42</Slides>
  <Notes>5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42</vt:i4>
      </vt:variant>
    </vt:vector>
  </HeadingPairs>
  <TitlesOfParts>
    <vt:vector size="50" baseType="lpstr">
      <vt:lpstr>Arial</vt:lpstr>
      <vt:lpstr>Calibri</vt:lpstr>
      <vt:lpstr>Calibri Light</vt:lpstr>
      <vt:lpstr>Novecennto wide Normal</vt:lpstr>
      <vt:lpstr>tide_sans_cond400_lil_dude</vt:lpstr>
      <vt:lpstr>Wingdings</vt:lpstr>
      <vt:lpstr>1_Motyw pakietu Office</vt:lpstr>
      <vt:lpstr>tlo1</vt:lpstr>
      <vt:lpstr>SPRAWOZDANIE MIĘDZYSESYJNE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Partnerstwo Gminy Koniecpol, Gminy Lelów i Gminy Irządze – Razem dla Rozwoju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Feniks</dc:creator>
  <cp:lastModifiedBy>Sebastian Musiał</cp:lastModifiedBy>
  <cp:revision>555</cp:revision>
  <cp:lastPrinted>2022-10-20T11:29:00Z</cp:lastPrinted>
  <dcterms:created xsi:type="dcterms:W3CDTF">2017-03-19T17:31:59Z</dcterms:created>
  <dcterms:modified xsi:type="dcterms:W3CDTF">2022-10-20T12:07:23Z</dcterms:modified>
</cp:coreProperties>
</file>