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nikaStarczewska\Desktop\PREZENTACJA%20PODATKI\Wykresy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Dochody </a:t>
            </a:r>
            <a:r>
              <a:rPr lang="pl-PL"/>
              <a:t>i wydatki </a:t>
            </a:r>
            <a:r>
              <a:rPr lang="en-US"/>
              <a:t>bieżące</a:t>
            </a:r>
          </a:p>
        </c:rich>
      </c:tx>
      <c:layout>
        <c:manualLayout>
          <c:xMode val="edge"/>
          <c:yMode val="edge"/>
          <c:x val="0.38252749669317604"/>
          <c:y val="1.38985406532314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1859073860597864"/>
          <c:y val="0.11675044686786881"/>
          <c:w val="0.85200019972689522"/>
          <c:h val="0.74961591866421373"/>
        </c:manualLayout>
      </c:layout>
      <c:lineChart>
        <c:grouping val="standard"/>
        <c:varyColors val="0"/>
        <c:ser>
          <c:idx val="0"/>
          <c:order val="0"/>
          <c:tx>
            <c:strRef>
              <c:f>NDS!$A$2</c:f>
              <c:strCache>
                <c:ptCount val="1"/>
                <c:pt idx="0">
                  <c:v>Dochody bieżące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NDS!$B$1:$J$1</c:f>
              <c:strCache>
                <c:ptCount val="9"/>
                <c:pt idx="0">
                  <c:v>2015 r.</c:v>
                </c:pt>
                <c:pt idx="1">
                  <c:v>2016 r.</c:v>
                </c:pt>
                <c:pt idx="2">
                  <c:v>2017 r.</c:v>
                </c:pt>
                <c:pt idx="3">
                  <c:v>2018 r.</c:v>
                </c:pt>
                <c:pt idx="4">
                  <c:v>2019 r.</c:v>
                </c:pt>
                <c:pt idx="5">
                  <c:v>2020 r.</c:v>
                </c:pt>
                <c:pt idx="6">
                  <c:v>2021 r.</c:v>
                </c:pt>
                <c:pt idx="7">
                  <c:v>2022 r.</c:v>
                </c:pt>
                <c:pt idx="8">
                  <c:v>2023 r.</c:v>
                </c:pt>
              </c:strCache>
            </c:strRef>
          </c:cat>
          <c:val>
            <c:numRef>
              <c:f>NDS!$B$2:$J$2</c:f>
              <c:numCache>
                <c:formatCode>#,##0.00</c:formatCode>
                <c:ptCount val="9"/>
                <c:pt idx="0">
                  <c:v>25254501.010000002</c:v>
                </c:pt>
                <c:pt idx="1">
                  <c:v>29849441.140000001</c:v>
                </c:pt>
                <c:pt idx="2">
                  <c:v>32616734.579999998</c:v>
                </c:pt>
                <c:pt idx="3">
                  <c:v>35205813.149999999</c:v>
                </c:pt>
                <c:pt idx="4">
                  <c:v>38765133.799999997</c:v>
                </c:pt>
                <c:pt idx="5">
                  <c:v>40228075.810000002</c:v>
                </c:pt>
                <c:pt idx="6">
                  <c:v>46504012.710000001</c:v>
                </c:pt>
                <c:pt idx="7">
                  <c:v>51901904.759999998</c:v>
                </c:pt>
                <c:pt idx="8">
                  <c:v>40262018.079999998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BD8-41F0-BAAC-E3FD013933C2}"/>
            </c:ext>
          </c:extLst>
        </c:ser>
        <c:ser>
          <c:idx val="1"/>
          <c:order val="1"/>
          <c:tx>
            <c:strRef>
              <c:f>NDS!$A$3</c:f>
              <c:strCache>
                <c:ptCount val="1"/>
                <c:pt idx="0">
                  <c:v>Wydatki bieżące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NDS!$B$1:$J$1</c:f>
              <c:strCache>
                <c:ptCount val="9"/>
                <c:pt idx="0">
                  <c:v>2015 r.</c:v>
                </c:pt>
                <c:pt idx="1">
                  <c:v>2016 r.</c:v>
                </c:pt>
                <c:pt idx="2">
                  <c:v>2017 r.</c:v>
                </c:pt>
                <c:pt idx="3">
                  <c:v>2018 r.</c:v>
                </c:pt>
                <c:pt idx="4">
                  <c:v>2019 r.</c:v>
                </c:pt>
                <c:pt idx="5">
                  <c:v>2020 r.</c:v>
                </c:pt>
                <c:pt idx="6">
                  <c:v>2021 r.</c:v>
                </c:pt>
                <c:pt idx="7">
                  <c:v>2022 r.</c:v>
                </c:pt>
                <c:pt idx="8">
                  <c:v>2023 r.</c:v>
                </c:pt>
              </c:strCache>
            </c:strRef>
          </c:cat>
          <c:val>
            <c:numRef>
              <c:f>NDS!$B$3:$J$3</c:f>
              <c:numCache>
                <c:formatCode>#,##0.00</c:formatCode>
                <c:ptCount val="9"/>
                <c:pt idx="0">
                  <c:v>20869395.960000001</c:v>
                </c:pt>
                <c:pt idx="1">
                  <c:v>24272172.539999999</c:v>
                </c:pt>
                <c:pt idx="2">
                  <c:v>28198913.350000001</c:v>
                </c:pt>
                <c:pt idx="3">
                  <c:v>30318872.23</c:v>
                </c:pt>
                <c:pt idx="4">
                  <c:v>34725265.229999997</c:v>
                </c:pt>
                <c:pt idx="5">
                  <c:v>35912483.859999999</c:v>
                </c:pt>
                <c:pt idx="6">
                  <c:v>39350964.920000002</c:v>
                </c:pt>
                <c:pt idx="7">
                  <c:v>52899377.259999998</c:v>
                </c:pt>
                <c:pt idx="8">
                  <c:v>41605665.049999997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D8-41F0-BAAC-E3FD013933C2}"/>
            </c:ext>
          </c:extLst>
        </c:ser>
        <c:ser>
          <c:idx val="2"/>
          <c:order val="2"/>
          <c:tx>
            <c:strRef>
              <c:f>NDS!$A$4</c:f>
              <c:strCache>
                <c:ptCount val="1"/>
                <c:pt idx="0">
                  <c:v>Nadwyżka/Deficyt bieżący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NDS!$B$1:$J$1</c:f>
              <c:strCache>
                <c:ptCount val="9"/>
                <c:pt idx="0">
                  <c:v>2015 r.</c:v>
                </c:pt>
                <c:pt idx="1">
                  <c:v>2016 r.</c:v>
                </c:pt>
                <c:pt idx="2">
                  <c:v>2017 r.</c:v>
                </c:pt>
                <c:pt idx="3">
                  <c:v>2018 r.</c:v>
                </c:pt>
                <c:pt idx="4">
                  <c:v>2019 r.</c:v>
                </c:pt>
                <c:pt idx="5">
                  <c:v>2020 r.</c:v>
                </c:pt>
                <c:pt idx="6">
                  <c:v>2021 r.</c:v>
                </c:pt>
                <c:pt idx="7">
                  <c:v>2022 r.</c:v>
                </c:pt>
                <c:pt idx="8">
                  <c:v>2023 r.</c:v>
                </c:pt>
              </c:strCache>
            </c:strRef>
          </c:cat>
          <c:val>
            <c:numRef>
              <c:f>NDS!$B$4:$J$4</c:f>
              <c:numCache>
                <c:formatCode>#,##0.00</c:formatCode>
                <c:ptCount val="9"/>
                <c:pt idx="0">
                  <c:v>4385105.0500000007</c:v>
                </c:pt>
                <c:pt idx="1">
                  <c:v>5577268.6000000015</c:v>
                </c:pt>
                <c:pt idx="2">
                  <c:v>4417821.2299999967</c:v>
                </c:pt>
                <c:pt idx="3">
                  <c:v>4886940.9199999981</c:v>
                </c:pt>
                <c:pt idx="4">
                  <c:v>4039868.5700000003</c:v>
                </c:pt>
                <c:pt idx="5">
                  <c:v>4315591.950000003</c:v>
                </c:pt>
                <c:pt idx="6">
                  <c:v>7153047.7899999991</c:v>
                </c:pt>
                <c:pt idx="7">
                  <c:v>-997472.5</c:v>
                </c:pt>
                <c:pt idx="8">
                  <c:v>-1343646.9699999988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BD8-41F0-BAAC-E3FD01393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40360080"/>
        <c:axId val="740366312"/>
      </c:lineChart>
      <c:catAx>
        <c:axId val="74036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40366312"/>
        <c:crosses val="autoZero"/>
        <c:auto val="1"/>
        <c:lblAlgn val="ctr"/>
        <c:lblOffset val="100"/>
        <c:noMultiLvlLbl val="0"/>
      </c:catAx>
      <c:valAx>
        <c:axId val="740366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40360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Budynki mieszkalne od 1 m² powierzchni użytkowej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 mieszk'!$B$2:$R$2</c:f>
              <c:strCache>
                <c:ptCount val="17"/>
                <c:pt idx="0">
                  <c:v>Budynki mieszkalne od 1 m² powierzchni użytkowej 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Żarki</c:v>
                </c:pt>
                <c:pt idx="8">
                  <c:v>Blachownia</c:v>
                </c:pt>
                <c:pt idx="9">
                  <c:v>Janów</c:v>
                </c:pt>
                <c:pt idx="10">
                  <c:v>Konopiska</c:v>
                </c:pt>
                <c:pt idx="11">
                  <c:v>Kruszyna</c:v>
                </c:pt>
                <c:pt idx="12">
                  <c:v>Starcza</c:v>
                </c:pt>
                <c:pt idx="13">
                  <c:v>Mstów</c:v>
                </c:pt>
                <c:pt idx="14">
                  <c:v>Rędziny</c:v>
                </c:pt>
                <c:pt idx="15">
                  <c:v>Olsztyn</c:v>
                </c:pt>
                <c:pt idx="16">
                  <c:v>Mykanów</c:v>
                </c:pt>
              </c:strCache>
            </c:strRef>
          </c:cat>
          <c:val>
            <c:numRef>
              <c:f>'B mieszk'!$B$3:$R$3</c:f>
              <c:numCache>
                <c:formatCode>General</c:formatCode>
                <c:ptCount val="17"/>
                <c:pt idx="3">
                  <c:v>1</c:v>
                </c:pt>
                <c:pt idx="4">
                  <c:v>0.81</c:v>
                </c:pt>
                <c:pt idx="5" formatCode="0.00">
                  <c:v>0.89100000000000013</c:v>
                </c:pt>
                <c:pt idx="6" formatCode="0.00">
                  <c:v>0.38</c:v>
                </c:pt>
                <c:pt idx="7" formatCode="0.00">
                  <c:v>0.82</c:v>
                </c:pt>
                <c:pt idx="8" formatCode="0.00">
                  <c:v>0.88000000000000012</c:v>
                </c:pt>
                <c:pt idx="9" formatCode="0.00">
                  <c:v>0.61050000000000015</c:v>
                </c:pt>
                <c:pt idx="10" formatCode="0.00">
                  <c:v>0.96049999999999991</c:v>
                </c:pt>
                <c:pt idx="11" formatCode="0.00">
                  <c:v>0.99680000000000013</c:v>
                </c:pt>
                <c:pt idx="12" formatCode="0.00">
                  <c:v>0.95200000000000007</c:v>
                </c:pt>
                <c:pt idx="13" formatCode="0.00">
                  <c:v>0.75900000000000001</c:v>
                </c:pt>
                <c:pt idx="14" formatCode="0.00">
                  <c:v>0.7168000000000001</c:v>
                </c:pt>
                <c:pt idx="15" formatCode="0.00">
                  <c:v>0.8</c:v>
                </c:pt>
                <c:pt idx="16" formatCode="0.00">
                  <c:v>0.89600000000000013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B4-457F-A58E-2142CFF01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397384"/>
        <c:axId val="539392464"/>
      </c:barChart>
      <c:catAx>
        <c:axId val="539397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9392464"/>
        <c:crosses val="autoZero"/>
        <c:auto val="1"/>
        <c:lblAlgn val="ctr"/>
        <c:lblOffset val="100"/>
        <c:noMultiLvlLbl val="0"/>
      </c:catAx>
      <c:valAx>
        <c:axId val="539392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9397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dirty="0"/>
              <a:t>Budynki związane z prowadzeniem działalności gospodarczej oraz budynki mieszkalne lub ich części zajęte na prowadzenie działalności gospodarczej od 1 m² powierzchni użytkowej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 zw z DG'!$B$2:$R$2</c:f>
              <c:strCache>
                <c:ptCount val="17"/>
                <c:pt idx="0">
                  <c:v>Budynki związane z prowadzeniem działalności gospodarczej oraz od budynków mieszkalnych lub ich części zajętych na prowadzenie działalności gospodarczej od 1 m² powierzchni użytkowej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Żarki</c:v>
                </c:pt>
                <c:pt idx="8">
                  <c:v>Blachownia</c:v>
                </c:pt>
                <c:pt idx="9">
                  <c:v>Janów</c:v>
                </c:pt>
                <c:pt idx="10">
                  <c:v>Konopiska</c:v>
                </c:pt>
                <c:pt idx="11">
                  <c:v>Kruszyna</c:v>
                </c:pt>
                <c:pt idx="12">
                  <c:v>Starcza</c:v>
                </c:pt>
                <c:pt idx="13">
                  <c:v>Mstów</c:v>
                </c:pt>
                <c:pt idx="14">
                  <c:v>Rędziny</c:v>
                </c:pt>
                <c:pt idx="15">
                  <c:v>Olsztyn**</c:v>
                </c:pt>
                <c:pt idx="16">
                  <c:v>Mykanów</c:v>
                </c:pt>
              </c:strCache>
            </c:strRef>
          </c:cat>
          <c:val>
            <c:numRef>
              <c:f>'B zw z DG'!$B$3:$R$3</c:f>
              <c:numCache>
                <c:formatCode>General</c:formatCode>
                <c:ptCount val="17"/>
                <c:pt idx="3">
                  <c:v>28.78</c:v>
                </c:pt>
                <c:pt idx="4">
                  <c:v>26.5</c:v>
                </c:pt>
                <c:pt idx="5" formatCode="0.00">
                  <c:v>24.981000000000002</c:v>
                </c:pt>
                <c:pt idx="6" formatCode="0.00">
                  <c:v>23.85</c:v>
                </c:pt>
                <c:pt idx="7" formatCode="0.00">
                  <c:v>23.33</c:v>
                </c:pt>
                <c:pt idx="8" formatCode="0.00">
                  <c:v>26.388999999999999</c:v>
                </c:pt>
                <c:pt idx="9" formatCode="0.00">
                  <c:v>20.124300000000002</c:v>
                </c:pt>
                <c:pt idx="10" formatCode="0.00">
                  <c:v>25.289399999999997</c:v>
                </c:pt>
                <c:pt idx="11" formatCode="0.00">
                  <c:v>23.520000000000003</c:v>
                </c:pt>
                <c:pt idx="12" formatCode="0.00">
                  <c:v>24.528000000000002</c:v>
                </c:pt>
                <c:pt idx="13" formatCode="0.00">
                  <c:v>27.005000000000003</c:v>
                </c:pt>
                <c:pt idx="14" formatCode="0.00">
                  <c:v>24.64</c:v>
                </c:pt>
                <c:pt idx="15" formatCode="0.00">
                  <c:v>25.3</c:v>
                </c:pt>
                <c:pt idx="16" formatCode="0.00">
                  <c:v>26.320000000000004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F1-4F86-865E-2E8D48DB0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7564152"/>
        <c:axId val="537558576"/>
      </c:barChart>
      <c:catAx>
        <c:axId val="537564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7558576"/>
        <c:crosses val="autoZero"/>
        <c:auto val="1"/>
        <c:lblAlgn val="ctr"/>
        <c:lblOffset val="100"/>
        <c:noMultiLvlLbl val="0"/>
      </c:catAx>
      <c:valAx>
        <c:axId val="537558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7564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Budynki związane z udzielaniem świadczeń zdrowotnych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 św zdr'!$B$2:$R$2</c:f>
              <c:strCache>
                <c:ptCount val="17"/>
                <c:pt idx="0">
                  <c:v>Budynki związane z udzielaniem świadczeń zdrowotnych 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Żarki</c:v>
                </c:pt>
                <c:pt idx="8">
                  <c:v>Blachownia</c:v>
                </c:pt>
                <c:pt idx="9">
                  <c:v>Janów</c:v>
                </c:pt>
                <c:pt idx="10">
                  <c:v>Konopiska</c:v>
                </c:pt>
                <c:pt idx="11">
                  <c:v>Kruszyna</c:v>
                </c:pt>
                <c:pt idx="12">
                  <c:v>Starcza</c:v>
                </c:pt>
                <c:pt idx="13">
                  <c:v>Mstów</c:v>
                </c:pt>
                <c:pt idx="14">
                  <c:v>Rędziny</c:v>
                </c:pt>
                <c:pt idx="15">
                  <c:v>Olsztyn**</c:v>
                </c:pt>
                <c:pt idx="16">
                  <c:v>Mykanów</c:v>
                </c:pt>
              </c:strCache>
            </c:strRef>
          </c:cat>
          <c:val>
            <c:numRef>
              <c:f>'B św zdr'!$B$3:$R$3</c:f>
              <c:numCache>
                <c:formatCode>General</c:formatCode>
                <c:ptCount val="17"/>
                <c:pt idx="3">
                  <c:v>5.87</c:v>
                </c:pt>
                <c:pt idx="4">
                  <c:v>5.3</c:v>
                </c:pt>
                <c:pt idx="5" formatCode="0.00">
                  <c:v>3.7510000000000003</c:v>
                </c:pt>
                <c:pt idx="6" formatCode="0.00">
                  <c:v>5.87</c:v>
                </c:pt>
                <c:pt idx="7" formatCode="0.00">
                  <c:v>5.63</c:v>
                </c:pt>
                <c:pt idx="8" formatCode="0.00">
                  <c:v>5.4780000000000006</c:v>
                </c:pt>
                <c:pt idx="9" formatCode="0.00">
                  <c:v>5.8275000000000006</c:v>
                </c:pt>
                <c:pt idx="10" formatCode="0.00">
                  <c:v>5.9324999999999992</c:v>
                </c:pt>
                <c:pt idx="11" formatCode="0.00">
                  <c:v>5.8800000000000008</c:v>
                </c:pt>
                <c:pt idx="12" formatCode="0.00">
                  <c:v>5.8800000000000008</c:v>
                </c:pt>
                <c:pt idx="13" formatCode="0.00">
                  <c:v>5.588000000000001</c:v>
                </c:pt>
                <c:pt idx="14" formatCode="0.00">
                  <c:v>5.3760000000000003</c:v>
                </c:pt>
                <c:pt idx="15" formatCode="0.00">
                  <c:v>5.83</c:v>
                </c:pt>
                <c:pt idx="16" formatCode="0.00">
                  <c:v>5.8800000000000008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AB-4A0A-9067-02C267C5A6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1148640"/>
        <c:axId val="541148968"/>
      </c:barChart>
      <c:catAx>
        <c:axId val="54114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41148968"/>
        <c:crosses val="autoZero"/>
        <c:auto val="1"/>
        <c:lblAlgn val="ctr"/>
        <c:lblOffset val="100"/>
        <c:noMultiLvlLbl val="0"/>
      </c:catAx>
      <c:valAx>
        <c:axId val="541148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41148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Budynki pozostałe, w tym zajętych na prowadzenie odpłatnej statutowej działalności pożytku publicznego przez organizacje pożytku publicznego od 1 m² powierzchni użytkowej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 pozostałe'!$B$2:$R$2</c:f>
              <c:strCache>
                <c:ptCount val="17"/>
                <c:pt idx="0">
                  <c:v>Budynki pozostałe, w tym zajętych na prowadzenie odpłatnej statutowej działalności pożytku publicznego przez organizacje pożytku publicznego od 1 m² powierzchni użytkowej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Żarki</c:v>
                </c:pt>
                <c:pt idx="8">
                  <c:v>Blachownia</c:v>
                </c:pt>
                <c:pt idx="9">
                  <c:v>Janów</c:v>
                </c:pt>
                <c:pt idx="10">
                  <c:v>Konopiska</c:v>
                </c:pt>
                <c:pt idx="11">
                  <c:v>Kruszyna</c:v>
                </c:pt>
                <c:pt idx="12">
                  <c:v>Starcza</c:v>
                </c:pt>
                <c:pt idx="13">
                  <c:v>Mstów</c:v>
                </c:pt>
                <c:pt idx="14">
                  <c:v>Rędziny</c:v>
                </c:pt>
                <c:pt idx="15">
                  <c:v>Olsztyn**</c:v>
                </c:pt>
                <c:pt idx="16">
                  <c:v>Mykanów</c:v>
                </c:pt>
              </c:strCache>
            </c:strRef>
          </c:cat>
          <c:val>
            <c:numRef>
              <c:f>'B pozostałe'!$B$3:$R$3</c:f>
              <c:numCache>
                <c:formatCode>General</c:formatCode>
                <c:ptCount val="17"/>
                <c:pt idx="3">
                  <c:v>9.7100000000000009</c:v>
                </c:pt>
                <c:pt idx="4">
                  <c:v>5.3</c:v>
                </c:pt>
                <c:pt idx="5" formatCode="0.00">
                  <c:v>6.2810000000000006</c:v>
                </c:pt>
                <c:pt idx="6" formatCode="0.00">
                  <c:v>6.8</c:v>
                </c:pt>
                <c:pt idx="7" formatCode="0.00">
                  <c:v>9.34</c:v>
                </c:pt>
                <c:pt idx="8" formatCode="0.00">
                  <c:v>9.0640000000000018</c:v>
                </c:pt>
                <c:pt idx="9" formatCode="0.00">
                  <c:v>6.0606000000000009</c:v>
                </c:pt>
                <c:pt idx="10" formatCode="0.00">
                  <c:v>7.5145</c:v>
                </c:pt>
                <c:pt idx="11" formatCode="0.00">
                  <c:v>5.7456000000000005</c:v>
                </c:pt>
                <c:pt idx="12" formatCode="0.00">
                  <c:v>5.7456000000000005</c:v>
                </c:pt>
                <c:pt idx="13" formatCode="0.00">
                  <c:v>6.6000000000000005</c:v>
                </c:pt>
                <c:pt idx="14" formatCode="0.00">
                  <c:v>5.1520000000000001</c:v>
                </c:pt>
                <c:pt idx="15" formatCode="0.00">
                  <c:v>6.55</c:v>
                </c:pt>
                <c:pt idx="16" formatCode="0.00">
                  <c:v>7.168000000000001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F6-48EC-B9CF-155A8396A8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3187856"/>
        <c:axId val="643188184"/>
      </c:barChart>
      <c:catAx>
        <c:axId val="64318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43188184"/>
        <c:crosses val="autoZero"/>
        <c:auto val="1"/>
        <c:lblAlgn val="ctr"/>
        <c:lblOffset val="100"/>
        <c:noMultiLvlLbl val="0"/>
      </c:catAx>
      <c:valAx>
        <c:axId val="643188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4318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PORÓWNANIE DOCHODÓW</a:t>
            </a:r>
            <a:r>
              <a:rPr lang="pl-PL" b="1"/>
              <a:t> Z SUBWENCJI OŚWIATOWEJ</a:t>
            </a:r>
            <a:r>
              <a:rPr lang="pl-PL" b="1" baseline="0"/>
              <a:t> I WYDATKÓW NA OŚWIATĘ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SO!$B$3</c:f>
              <c:strCache>
                <c:ptCount val="1"/>
                <c:pt idx="0">
                  <c:v>Dochody z subwencji oświatowej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SO!$C$2:$K$2</c:f>
              <c:strCache>
                <c:ptCount val="9"/>
                <c:pt idx="0">
                  <c:v>Wykonanie 2015</c:v>
                </c:pt>
                <c:pt idx="1">
                  <c:v>Wykonanie 2016</c:v>
                </c:pt>
                <c:pt idx="2">
                  <c:v>Wykonanie 2017</c:v>
                </c:pt>
                <c:pt idx="3">
                  <c:v>Wykonanie 2018</c:v>
                </c:pt>
                <c:pt idx="4">
                  <c:v>Wykonanie 2019</c:v>
                </c:pt>
                <c:pt idx="5">
                  <c:v>Wykonanie 2020</c:v>
                </c:pt>
                <c:pt idx="6">
                  <c:v>Wykonanie 2021</c:v>
                </c:pt>
                <c:pt idx="7">
                  <c:v>Prognoza 2022</c:v>
                </c:pt>
                <c:pt idx="8">
                  <c:v>Prognoza 2023</c:v>
                </c:pt>
              </c:strCache>
            </c:strRef>
          </c:cat>
          <c:val>
            <c:numRef>
              <c:f>SO!$C$3:$K$3</c:f>
              <c:numCache>
                <c:formatCode>#\ ##0.00\ "zł"</c:formatCode>
                <c:ptCount val="9"/>
                <c:pt idx="0">
                  <c:v>5554103</c:v>
                </c:pt>
                <c:pt idx="1">
                  <c:v>5333956</c:v>
                </c:pt>
                <c:pt idx="2">
                  <c:v>5212068</c:v>
                </c:pt>
                <c:pt idx="3">
                  <c:v>5318153</c:v>
                </c:pt>
                <c:pt idx="4">
                  <c:v>5610893</c:v>
                </c:pt>
                <c:pt idx="5">
                  <c:v>5760007</c:v>
                </c:pt>
                <c:pt idx="6">
                  <c:v>5718909</c:v>
                </c:pt>
                <c:pt idx="7">
                  <c:v>5280949</c:v>
                </c:pt>
                <c:pt idx="8" formatCode="#,##0.00">
                  <c:v>6802982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3A-4398-8A54-558D299CA61E}"/>
            </c:ext>
          </c:extLst>
        </c:ser>
        <c:ser>
          <c:idx val="1"/>
          <c:order val="1"/>
          <c:tx>
            <c:strRef>
              <c:f>SO!$B$4</c:f>
              <c:strCache>
                <c:ptCount val="1"/>
                <c:pt idx="0">
                  <c:v>Wydatki bieżące na oświatę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SO!$C$2:$K$2</c:f>
              <c:strCache>
                <c:ptCount val="9"/>
                <c:pt idx="0">
                  <c:v>Wykonanie 2015</c:v>
                </c:pt>
                <c:pt idx="1">
                  <c:v>Wykonanie 2016</c:v>
                </c:pt>
                <c:pt idx="2">
                  <c:v>Wykonanie 2017</c:v>
                </c:pt>
                <c:pt idx="3">
                  <c:v>Wykonanie 2018</c:v>
                </c:pt>
                <c:pt idx="4">
                  <c:v>Wykonanie 2019</c:v>
                </c:pt>
                <c:pt idx="5">
                  <c:v>Wykonanie 2020</c:v>
                </c:pt>
                <c:pt idx="6">
                  <c:v>Wykonanie 2021</c:v>
                </c:pt>
                <c:pt idx="7">
                  <c:v>Prognoza 2022</c:v>
                </c:pt>
                <c:pt idx="8">
                  <c:v>Prognoza 2023</c:v>
                </c:pt>
              </c:strCache>
            </c:strRef>
          </c:cat>
          <c:val>
            <c:numRef>
              <c:f>SO!$C$4:$K$4</c:f>
              <c:numCache>
                <c:formatCode>#\ ##0.00\ "zł"</c:formatCode>
                <c:ptCount val="9"/>
                <c:pt idx="0">
                  <c:v>9470988.9600000009</c:v>
                </c:pt>
                <c:pt idx="1">
                  <c:v>8986608.2699999996</c:v>
                </c:pt>
                <c:pt idx="2">
                  <c:v>9494745.7200000007</c:v>
                </c:pt>
                <c:pt idx="3">
                  <c:v>10364583.52</c:v>
                </c:pt>
                <c:pt idx="4">
                  <c:v>11135456.529999999</c:v>
                </c:pt>
                <c:pt idx="5">
                  <c:v>11375184.119999999</c:v>
                </c:pt>
                <c:pt idx="6">
                  <c:v>12994644.18</c:v>
                </c:pt>
                <c:pt idx="7">
                  <c:v>15845432.949999999</c:v>
                </c:pt>
                <c:pt idx="8" formatCode="#,##0.00">
                  <c:v>15169640.75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3A-4398-8A54-558D299CA61E}"/>
            </c:ext>
          </c:extLst>
        </c:ser>
        <c:ser>
          <c:idx val="2"/>
          <c:order val="2"/>
          <c:tx>
            <c:strRef>
              <c:f>SO!$B$5</c:f>
              <c:strCache>
                <c:ptCount val="1"/>
                <c:pt idx="0">
                  <c:v>Wydatki na wynagrodzenia w dziale oświata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SO!$C$2:$K$2</c:f>
              <c:strCache>
                <c:ptCount val="9"/>
                <c:pt idx="0">
                  <c:v>Wykonanie 2015</c:v>
                </c:pt>
                <c:pt idx="1">
                  <c:v>Wykonanie 2016</c:v>
                </c:pt>
                <c:pt idx="2">
                  <c:v>Wykonanie 2017</c:v>
                </c:pt>
                <c:pt idx="3">
                  <c:v>Wykonanie 2018</c:v>
                </c:pt>
                <c:pt idx="4">
                  <c:v>Wykonanie 2019</c:v>
                </c:pt>
                <c:pt idx="5">
                  <c:v>Wykonanie 2020</c:v>
                </c:pt>
                <c:pt idx="6">
                  <c:v>Wykonanie 2021</c:v>
                </c:pt>
                <c:pt idx="7">
                  <c:v>Prognoza 2022</c:v>
                </c:pt>
                <c:pt idx="8">
                  <c:v>Prognoza 2023</c:v>
                </c:pt>
              </c:strCache>
            </c:strRef>
          </c:cat>
          <c:val>
            <c:numRef>
              <c:f>SO!$C$5:$K$5</c:f>
              <c:numCache>
                <c:formatCode>#\ ##0.00\ "zł"</c:formatCode>
                <c:ptCount val="9"/>
                <c:pt idx="0">
                  <c:v>6503884.79</c:v>
                </c:pt>
                <c:pt idx="1">
                  <c:v>6305609.8700000001</c:v>
                </c:pt>
                <c:pt idx="2">
                  <c:v>6374797.9800000004</c:v>
                </c:pt>
                <c:pt idx="3">
                  <c:v>6953978.1600000001</c:v>
                </c:pt>
                <c:pt idx="4">
                  <c:v>7079634.9199999999</c:v>
                </c:pt>
                <c:pt idx="5">
                  <c:v>7257841.0800000001</c:v>
                </c:pt>
                <c:pt idx="6">
                  <c:v>8348121.79</c:v>
                </c:pt>
                <c:pt idx="7">
                  <c:v>9554010.0800000001</c:v>
                </c:pt>
                <c:pt idx="8" formatCode="#,##0.00">
                  <c:v>10147100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3A-4398-8A54-558D299CA6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7571368"/>
        <c:axId val="537571696"/>
      </c:lineChart>
      <c:catAx>
        <c:axId val="537571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7571696"/>
        <c:crosses val="autoZero"/>
        <c:auto val="1"/>
        <c:lblAlgn val="ctr"/>
        <c:lblOffset val="100"/>
        <c:noMultiLvlLbl val="0"/>
      </c:catAx>
      <c:valAx>
        <c:axId val="537571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&quot;zł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7571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SO!$B$6</c:f>
              <c:strCache>
                <c:ptCount val="1"/>
                <c:pt idx="0">
                  <c:v>wkład własny gminy  na wydatki oświatowe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SO!$C$6:$K$6</c:f>
              <c:numCache>
                <c:formatCode>#\ ##0.00\ "zł"</c:formatCode>
                <c:ptCount val="9"/>
                <c:pt idx="0">
                  <c:v>3916885.9600000009</c:v>
                </c:pt>
                <c:pt idx="1">
                  <c:v>3652652.2699999996</c:v>
                </c:pt>
                <c:pt idx="2">
                  <c:v>4282677.7200000007</c:v>
                </c:pt>
                <c:pt idx="3">
                  <c:v>5046430.5199999996</c:v>
                </c:pt>
                <c:pt idx="4">
                  <c:v>5524563.5299999993</c:v>
                </c:pt>
                <c:pt idx="5">
                  <c:v>5615177.1199999992</c:v>
                </c:pt>
                <c:pt idx="6">
                  <c:v>7275735.1799999997</c:v>
                </c:pt>
                <c:pt idx="7">
                  <c:v>10564483.949999999</c:v>
                </c:pt>
                <c:pt idx="8">
                  <c:v>8366658.75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0A1-4F53-884F-552913A8FA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8296520"/>
        <c:axId val="368298488"/>
      </c:lineChart>
      <c:catAx>
        <c:axId val="3682965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298488"/>
        <c:crosses val="autoZero"/>
        <c:auto val="1"/>
        <c:lblAlgn val="ctr"/>
        <c:lblOffset val="100"/>
        <c:noMultiLvlLbl val="0"/>
      </c:catAx>
      <c:valAx>
        <c:axId val="368298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&quot;zł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29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Min.!$B$1</c:f>
              <c:strCache>
                <c:ptCount val="1"/>
                <c:pt idx="0">
                  <c:v>Minimalne wynagrodzenie za pracę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Min.!$A$2:$A$11</c:f>
              <c:strCache>
                <c:ptCount val="10"/>
                <c:pt idx="0">
                  <c:v>01.01.2015</c:v>
                </c:pt>
                <c:pt idx="1">
                  <c:v>01.01.2016</c:v>
                </c:pt>
                <c:pt idx="2">
                  <c:v>01.01.2017</c:v>
                </c:pt>
                <c:pt idx="3">
                  <c:v>01.01.2018</c:v>
                </c:pt>
                <c:pt idx="4">
                  <c:v>01.01.2019</c:v>
                </c:pt>
                <c:pt idx="5">
                  <c:v>01.01.2020</c:v>
                </c:pt>
                <c:pt idx="6">
                  <c:v>01.01.2021</c:v>
                </c:pt>
                <c:pt idx="7">
                  <c:v>01.01.2022</c:v>
                </c:pt>
                <c:pt idx="8">
                  <c:v>01.01.2023</c:v>
                </c:pt>
                <c:pt idx="9">
                  <c:v>01.07.2023</c:v>
                </c:pt>
              </c:strCache>
            </c:strRef>
          </c:cat>
          <c:val>
            <c:numRef>
              <c:f>Min.!$B$2:$B$11</c:f>
              <c:numCache>
                <c:formatCode>#,##0.00</c:formatCode>
                <c:ptCount val="10"/>
                <c:pt idx="0">
                  <c:v>1750</c:v>
                </c:pt>
                <c:pt idx="1">
                  <c:v>1850</c:v>
                </c:pt>
                <c:pt idx="2">
                  <c:v>2000</c:v>
                </c:pt>
                <c:pt idx="3">
                  <c:v>2100</c:v>
                </c:pt>
                <c:pt idx="4">
                  <c:v>2250</c:v>
                </c:pt>
                <c:pt idx="5">
                  <c:v>2600</c:v>
                </c:pt>
                <c:pt idx="6">
                  <c:v>2800</c:v>
                </c:pt>
                <c:pt idx="7">
                  <c:v>3010</c:v>
                </c:pt>
                <c:pt idx="8">
                  <c:v>3490</c:v>
                </c:pt>
                <c:pt idx="9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3C0-4C49-853C-FAA6C730C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1328472"/>
        <c:axId val="531322896"/>
      </c:lineChart>
      <c:catAx>
        <c:axId val="531328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1322896"/>
        <c:crosses val="autoZero"/>
        <c:auto val="1"/>
        <c:lblAlgn val="ctr"/>
        <c:lblOffset val="100"/>
        <c:noMultiLvlLbl val="0"/>
      </c:catAx>
      <c:valAx>
        <c:axId val="53132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132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DO</a:t>
            </a:r>
            <a:r>
              <a:rPr lang="pl-PL" b="1"/>
              <a:t>CHODY GMINY KONIECPOL Z PIT</a:t>
            </a:r>
            <a:endParaRPr lang="en-US" b="1"/>
          </a:p>
        </c:rich>
      </c:tx>
      <c:overlay val="0"/>
      <c:spPr>
        <a:solidFill>
          <a:schemeClr val="accent5">
            <a:lumMod val="60000"/>
            <a:lumOff val="4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PIT!$C$2:$K$2</c:f>
              <c:strCache>
                <c:ptCount val="9"/>
                <c:pt idx="0">
                  <c:v>Wykonanie 2015</c:v>
                </c:pt>
                <c:pt idx="1">
                  <c:v>Wykonanie 2016</c:v>
                </c:pt>
                <c:pt idx="2">
                  <c:v>Wykonanie 2017</c:v>
                </c:pt>
                <c:pt idx="3">
                  <c:v>Wykonanie 2018</c:v>
                </c:pt>
                <c:pt idx="4">
                  <c:v>Wykonanie 2019</c:v>
                </c:pt>
                <c:pt idx="5">
                  <c:v>Wykonanie 2020</c:v>
                </c:pt>
                <c:pt idx="6">
                  <c:v>Wykonanie 2021</c:v>
                </c:pt>
                <c:pt idx="7">
                  <c:v>Prognoza 2022</c:v>
                </c:pt>
                <c:pt idx="8">
                  <c:v>Prognoza 2023</c:v>
                </c:pt>
              </c:strCache>
            </c:strRef>
          </c:cat>
          <c:val>
            <c:numRef>
              <c:f>PIT!$C$3:$K$3</c:f>
              <c:numCache>
                <c:formatCode>#\ ##0.00\ "zł"</c:formatCode>
                <c:ptCount val="9"/>
                <c:pt idx="0">
                  <c:v>4592753</c:v>
                </c:pt>
                <c:pt idx="1">
                  <c:v>5251150</c:v>
                </c:pt>
                <c:pt idx="2">
                  <c:v>5140445</c:v>
                </c:pt>
                <c:pt idx="3">
                  <c:v>6233391</c:v>
                </c:pt>
                <c:pt idx="4">
                  <c:v>6525201</c:v>
                </c:pt>
                <c:pt idx="5">
                  <c:v>6904275</c:v>
                </c:pt>
                <c:pt idx="6">
                  <c:v>9656863</c:v>
                </c:pt>
                <c:pt idx="7">
                  <c:v>11324479.57</c:v>
                </c:pt>
                <c:pt idx="8">
                  <c:v>8107371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D6-45A2-9F80-F24C46FAF6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6529352"/>
        <c:axId val="436524432"/>
      </c:lineChart>
      <c:catAx>
        <c:axId val="436529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6524432"/>
        <c:crosses val="autoZero"/>
        <c:auto val="1"/>
        <c:lblAlgn val="ctr"/>
        <c:lblOffset val="100"/>
        <c:noMultiLvlLbl val="0"/>
      </c:catAx>
      <c:valAx>
        <c:axId val="43652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&quot;zł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6529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GRUNTY</a:t>
            </a:r>
            <a:r>
              <a:rPr lang="pl-PL" baseline="0"/>
              <a:t> związane z prowadzeniem działalności gospodarczej</a:t>
            </a:r>
            <a:endParaRPr lang="pl-PL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 zw z DG'!$B$1:$O$1</c:f>
              <c:strCache>
                <c:ptCount val="14"/>
                <c:pt idx="0">
                  <c:v>Stawki MAX 2023</c:v>
                </c:pt>
                <c:pt idx="1">
                  <c:v>Koniecpol po podwyżce 25%</c:v>
                </c:pt>
                <c:pt idx="2">
                  <c:v>Przyrów</c:v>
                </c:pt>
                <c:pt idx="3">
                  <c:v>Lelów</c:v>
                </c:pt>
                <c:pt idx="4">
                  <c:v>Żarki</c:v>
                </c:pt>
                <c:pt idx="5">
                  <c:v>Blachownia</c:v>
                </c:pt>
                <c:pt idx="6">
                  <c:v>Janów</c:v>
                </c:pt>
                <c:pt idx="7">
                  <c:v>Konopiska</c:v>
                </c:pt>
                <c:pt idx="8">
                  <c:v>Kruszyna</c:v>
                </c:pt>
                <c:pt idx="9">
                  <c:v>Starcza</c:v>
                </c:pt>
                <c:pt idx="10">
                  <c:v>Mstów</c:v>
                </c:pt>
                <c:pt idx="11">
                  <c:v>Rędziny</c:v>
                </c:pt>
                <c:pt idx="12">
                  <c:v>Olsztyn</c:v>
                </c:pt>
                <c:pt idx="13">
                  <c:v>Mykanów</c:v>
                </c:pt>
              </c:strCache>
            </c:strRef>
          </c:cat>
          <c:val>
            <c:numRef>
              <c:f>'G zw z DG'!$B$2:$O$2</c:f>
              <c:numCache>
                <c:formatCode>General</c:formatCode>
                <c:ptCount val="14"/>
                <c:pt idx="0">
                  <c:v>1.1599999999999999</c:v>
                </c:pt>
                <c:pt idx="1">
                  <c:v>1.01</c:v>
                </c:pt>
                <c:pt idx="2" formatCode="0.00">
                  <c:v>1.0080000000000002</c:v>
                </c:pt>
                <c:pt idx="3" formatCode="0.00">
                  <c:v>1.02</c:v>
                </c:pt>
                <c:pt idx="4" formatCode="0.00">
                  <c:v>0.95</c:v>
                </c:pt>
                <c:pt idx="5" formatCode="0.00">
                  <c:v>1.0010000000000001</c:v>
                </c:pt>
                <c:pt idx="6" formatCode="0.00">
                  <c:v>0.95460000000000012</c:v>
                </c:pt>
                <c:pt idx="7" formatCode="0.00">
                  <c:v>1.0056999999999998</c:v>
                </c:pt>
                <c:pt idx="8" formatCode="0.00">
                  <c:v>1.0192000000000001</c:v>
                </c:pt>
                <c:pt idx="9" formatCode="0.00">
                  <c:v>1.1200000000000001</c:v>
                </c:pt>
                <c:pt idx="10">
                  <c:v>1.05</c:v>
                </c:pt>
                <c:pt idx="11" formatCode="0.00">
                  <c:v>1.0080000000000002</c:v>
                </c:pt>
                <c:pt idx="12" formatCode="#,##0.00">
                  <c:v>1.1000000000000001</c:v>
                </c:pt>
                <c:pt idx="13" formatCode="0.00">
                  <c:v>1.0640000000000001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35-477D-B527-AFFC79250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6735872"/>
        <c:axId val="586741120"/>
      </c:barChart>
      <c:catAx>
        <c:axId val="58673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86741120"/>
        <c:crosses val="autoZero"/>
        <c:auto val="1"/>
        <c:lblAlgn val="ctr"/>
        <c:lblOffset val="100"/>
        <c:noMultiLvlLbl val="0"/>
      </c:catAx>
      <c:valAx>
        <c:axId val="586741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86735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Grunty pod wodami powierzchniowymi stojącymi lub wodami powierzchniowymi płynącymi jezior i zbiorników sztucznych od 1 ha powierzchniesu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 pod W'!$A$2:$P$2</c:f>
              <c:strCache>
                <c:ptCount val="16"/>
                <c:pt idx="0">
                  <c:v> grunty pod wodami powierzchniowymi stojącymi lub wodami powierzchniowymi płynącymi jezior i zbiorników sztucznych od 1 ha powierzchni</c:v>
                </c:pt>
                <c:pt idx="2">
                  <c:v>Stawki MAX 2023</c:v>
                </c:pt>
                <c:pt idx="3">
                  <c:v>Koniecpol po podwyżce 25%</c:v>
                </c:pt>
                <c:pt idx="4">
                  <c:v>Przyrów</c:v>
                </c:pt>
                <c:pt idx="5">
                  <c:v>Lelów</c:v>
                </c:pt>
                <c:pt idx="6">
                  <c:v>Żarki</c:v>
                </c:pt>
                <c:pt idx="7">
                  <c:v>Blachownia</c:v>
                </c:pt>
                <c:pt idx="8">
                  <c:v>Janów</c:v>
                </c:pt>
                <c:pt idx="9">
                  <c:v>Konopiska</c:v>
                </c:pt>
                <c:pt idx="10">
                  <c:v>Kruszyna</c:v>
                </c:pt>
                <c:pt idx="11">
                  <c:v>Starcza</c:v>
                </c:pt>
                <c:pt idx="12">
                  <c:v>Mstów</c:v>
                </c:pt>
                <c:pt idx="13">
                  <c:v>Rędziny</c:v>
                </c:pt>
                <c:pt idx="14">
                  <c:v>Olsztyn</c:v>
                </c:pt>
                <c:pt idx="15">
                  <c:v>Mykanów</c:v>
                </c:pt>
              </c:strCache>
            </c:strRef>
          </c:cat>
          <c:val>
            <c:numRef>
              <c:f>'G pod W'!$A$3:$P$3</c:f>
              <c:numCache>
                <c:formatCode>General</c:formatCode>
                <c:ptCount val="16"/>
                <c:pt idx="2">
                  <c:v>5.79</c:v>
                </c:pt>
                <c:pt idx="3">
                  <c:v>5.3</c:v>
                </c:pt>
                <c:pt idx="4" formatCode="0.00">
                  <c:v>5.6870000000000003</c:v>
                </c:pt>
                <c:pt idx="5" formatCode="0.00">
                  <c:v>5.79</c:v>
                </c:pt>
                <c:pt idx="6" formatCode="0.00">
                  <c:v>5.76</c:v>
                </c:pt>
                <c:pt idx="7" formatCode="0.00">
                  <c:v>5.4010000000000007</c:v>
                </c:pt>
                <c:pt idx="8" formatCode="0.00">
                  <c:v>5.7165000000000008</c:v>
                </c:pt>
                <c:pt idx="9" formatCode="0.00">
                  <c:v>5.79</c:v>
                </c:pt>
                <c:pt idx="10" formatCode="0.00">
                  <c:v>5.7904000000000009</c:v>
                </c:pt>
                <c:pt idx="11" formatCode="0.00">
                  <c:v>5.7904000000000009</c:v>
                </c:pt>
                <c:pt idx="12" formatCode="0.00">
                  <c:v>5.5990000000000002</c:v>
                </c:pt>
                <c:pt idx="13" formatCode="0.00">
                  <c:v>5.6000000000000005</c:v>
                </c:pt>
                <c:pt idx="14" formatCode="0.00">
                  <c:v>5.65</c:v>
                </c:pt>
                <c:pt idx="15" formatCode="0.00">
                  <c:v>5.7904000000000009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B3-4E9D-9893-3DA4ECC64B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5817584"/>
        <c:axId val="575824144"/>
      </c:barChart>
      <c:catAx>
        <c:axId val="57581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5824144"/>
        <c:crosses val="autoZero"/>
        <c:auto val="1"/>
        <c:lblAlgn val="ctr"/>
        <c:lblOffset val="100"/>
        <c:noMultiLvlLbl val="0"/>
      </c:catAx>
      <c:valAx>
        <c:axId val="57582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5817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 Grunty pozostałe, w tym zajęte na prowadzenie odpłatnej statutowej działalności pożytku publicznego przez organizacje pożytku publicznego od 1 m²</a:t>
            </a:r>
          </a:p>
        </c:rich>
      </c:tx>
      <c:layout>
        <c:manualLayout>
          <c:xMode val="edge"/>
          <c:yMode val="edge"/>
          <c:x val="0.11050786917854154"/>
          <c:y val="2.89765130531205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 poz'!$A$2:$Q$2</c:f>
              <c:strCache>
                <c:ptCount val="17"/>
                <c:pt idx="0">
                  <c:v> grunty pozostałe, w tym zajęte na prowadzenie odpłatnej statutowej działalności pożytku publicznego przez organizacje pożytku publicznego od 1 m²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Żarki</c:v>
                </c:pt>
                <c:pt idx="8">
                  <c:v>Blachownia</c:v>
                </c:pt>
                <c:pt idx="9">
                  <c:v>Janów</c:v>
                </c:pt>
                <c:pt idx="10">
                  <c:v>Konopiska</c:v>
                </c:pt>
                <c:pt idx="11">
                  <c:v>Kruszyna</c:v>
                </c:pt>
                <c:pt idx="12">
                  <c:v>Starcza</c:v>
                </c:pt>
                <c:pt idx="13">
                  <c:v>Mstów</c:v>
                </c:pt>
                <c:pt idx="14">
                  <c:v>Rędziny</c:v>
                </c:pt>
                <c:pt idx="15">
                  <c:v>Olsztyn</c:v>
                </c:pt>
                <c:pt idx="16">
                  <c:v>Mykanów</c:v>
                </c:pt>
              </c:strCache>
            </c:strRef>
          </c:cat>
          <c:val>
            <c:numRef>
              <c:f>'G poz'!$A$3:$Q$3</c:f>
              <c:numCache>
                <c:formatCode>General</c:formatCode>
                <c:ptCount val="17"/>
                <c:pt idx="3">
                  <c:v>0.61</c:v>
                </c:pt>
                <c:pt idx="4">
                  <c:v>0.23</c:v>
                </c:pt>
                <c:pt idx="5" formatCode="0.00">
                  <c:v>0.33</c:v>
                </c:pt>
                <c:pt idx="6" formatCode="0.00">
                  <c:v>0.23</c:v>
                </c:pt>
                <c:pt idx="7" formatCode="0.00">
                  <c:v>0.28000000000000003</c:v>
                </c:pt>
                <c:pt idx="8" formatCode="0.00">
                  <c:v>0.31900000000000001</c:v>
                </c:pt>
                <c:pt idx="9" formatCode="0.00">
                  <c:v>0.27750000000000002</c:v>
                </c:pt>
                <c:pt idx="10" formatCode="0.00">
                  <c:v>0.40679999999999994</c:v>
                </c:pt>
                <c:pt idx="11" formatCode="0.00">
                  <c:v>0.44800000000000006</c:v>
                </c:pt>
                <c:pt idx="12" formatCode="0.00">
                  <c:v>0.33600000000000002</c:v>
                </c:pt>
                <c:pt idx="13" formatCode="0.00">
                  <c:v>0.27500000000000002</c:v>
                </c:pt>
                <c:pt idx="14" formatCode="0.00">
                  <c:v>0.31360000000000005</c:v>
                </c:pt>
                <c:pt idx="15" formatCode="0.00">
                  <c:v>0.41</c:v>
                </c:pt>
                <c:pt idx="16" formatCode="0.00">
                  <c:v>0.42560000000000003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9-4FC5-A8C1-31970F631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3367328"/>
        <c:axId val="263364376"/>
      </c:barChart>
      <c:catAx>
        <c:axId val="26336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63364376"/>
        <c:crosses val="autoZero"/>
        <c:auto val="1"/>
        <c:lblAlgn val="ctr"/>
        <c:lblOffset val="100"/>
        <c:noMultiLvlLbl val="0"/>
      </c:catAx>
      <c:valAx>
        <c:axId val="263364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6336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 Grunty niezabudowane objęte obszarem rewitalizacji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 niezab rewit'!$B$2:$Q$2</c:f>
              <c:strCache>
                <c:ptCount val="16"/>
                <c:pt idx="0">
                  <c:v> Grunty niezabudowane objęte obszarem rewitalizacji</c:v>
                </c:pt>
                <c:pt idx="3">
                  <c:v>Stawki MAX 2023</c:v>
                </c:pt>
                <c:pt idx="4">
                  <c:v>Koniecpol po podwyżce 25%</c:v>
                </c:pt>
                <c:pt idx="5">
                  <c:v>Przyrów</c:v>
                </c:pt>
                <c:pt idx="6">
                  <c:v>Lelów</c:v>
                </c:pt>
                <c:pt idx="7">
                  <c:v>Blachownia</c:v>
                </c:pt>
                <c:pt idx="8">
                  <c:v>Janów</c:v>
                </c:pt>
                <c:pt idx="9">
                  <c:v>Konopiska</c:v>
                </c:pt>
                <c:pt idx="10">
                  <c:v>Kruszyna</c:v>
                </c:pt>
                <c:pt idx="11">
                  <c:v>Starcza</c:v>
                </c:pt>
                <c:pt idx="12">
                  <c:v>Mstów</c:v>
                </c:pt>
                <c:pt idx="13">
                  <c:v>Rędziny</c:v>
                </c:pt>
                <c:pt idx="14">
                  <c:v>Olsztyn</c:v>
                </c:pt>
                <c:pt idx="15">
                  <c:v>Mykanów</c:v>
                </c:pt>
              </c:strCache>
            </c:strRef>
          </c:cat>
          <c:val>
            <c:numRef>
              <c:f>'G niezab rewit'!$B$3:$Q$3</c:f>
              <c:numCache>
                <c:formatCode>General</c:formatCode>
                <c:ptCount val="16"/>
                <c:pt idx="3">
                  <c:v>3.81</c:v>
                </c:pt>
                <c:pt idx="4">
                  <c:v>3.63</c:v>
                </c:pt>
                <c:pt idx="5" formatCode="0.00">
                  <c:v>3.74</c:v>
                </c:pt>
                <c:pt idx="6" formatCode="0.00">
                  <c:v>3.81</c:v>
                </c:pt>
                <c:pt idx="7" formatCode="0.00">
                  <c:v>3.5420000000000007</c:v>
                </c:pt>
                <c:pt idx="8" formatCode="0.00">
                  <c:v>3.774</c:v>
                </c:pt>
                <c:pt idx="9" formatCode="0.00">
                  <c:v>3.8419999999999996</c:v>
                </c:pt>
                <c:pt idx="10" formatCode="0.00">
                  <c:v>3.8080000000000003</c:v>
                </c:pt>
                <c:pt idx="11" formatCode="0.00">
                  <c:v>3.8080000000000003</c:v>
                </c:pt>
                <c:pt idx="12" formatCode="0.00">
                  <c:v>3.6630000000000003</c:v>
                </c:pt>
                <c:pt idx="13" formatCode="0.00">
                  <c:v>3.3600000000000003</c:v>
                </c:pt>
                <c:pt idx="14" formatCode="0.00">
                  <c:v>3.71</c:v>
                </c:pt>
                <c:pt idx="15" formatCode="0.00">
                  <c:v>3.8080000000000003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7-4EB3-A49D-2D13D3D424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5807088"/>
        <c:axId val="575807416"/>
      </c:barChart>
      <c:catAx>
        <c:axId val="575807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5807416"/>
        <c:crosses val="autoZero"/>
        <c:auto val="1"/>
        <c:lblAlgn val="ctr"/>
        <c:lblOffset val="100"/>
        <c:noMultiLvlLbl val="0"/>
      </c:catAx>
      <c:valAx>
        <c:axId val="575807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580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51F15F-8A01-4F84-8E49-0E09C50B6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4123CB7-5F89-4D2D-9B72-B59D6257DC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A5151E-CA94-4EE1-9EBA-082C9ACA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CFDE60-24F1-4CB8-8F6A-85E167D77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4D1C7AD-66E0-4936-A20C-D5F10DD32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196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C3F7DD-2B84-41C9-B2D3-CE0800C9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91F26F1-1693-4FCE-AF9E-48A15FED35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FE35851-E17B-4FC6-A66F-F66A6601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0C74F-988A-4EA1-A067-9B84B8434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849F3BB-61CF-4ACF-A7C6-67FD9DA6E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4386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05F1C18A-FD28-4AD4-A369-74DE279B1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EEE4556-E5F6-4511-8F11-B02EE5E8D7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EB7A5D-6143-47CF-BDC8-5CB1474FA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CF85558-5A1A-4F3D-8400-07F69413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8F8ECC4-DFC6-4D5E-BB49-E4557262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60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D1DCEC-0DC6-4451-B88D-918528CB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5FEDBD-B946-4BC4-8D09-3293F4CDF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1E3C1B4-C9EC-42C5-98C1-C8CD0299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6392EB6-0E96-4AB3-B8C2-75CDA8098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0E5EC6D-9206-45A4-9883-DB363B92B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1397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E571A6-4317-448F-9264-AE0E995D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52AD19-E573-40AD-9824-7EF1C8AB1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7C2C865-A6A0-4BF2-8628-820A3714D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2FEB2B5-D55E-46A5-9ED4-934B396CD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051FDE8-0B55-473F-9790-6F6305176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305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CA76CF-5A13-458C-9E7C-4163C3F0E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D8AFC07-2439-4735-8844-0620DE46C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D819333-AD3F-4F97-B5A9-1580E7BEE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9B2D301-5F23-4516-8C97-CB9C67302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58CDC6C-2748-4205-87AF-770CAD39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E041629-21F6-4DF9-B766-BF6830342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612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03A3313-D011-4AAB-B89F-5CAE58B98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88A9105-380A-4572-AD04-BC32D9C2D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5FC0CE-28A9-4EEF-B0F5-A71A46B5C2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D33E022-B9B6-407A-BBE6-1516298AF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E1ACA0B-8448-41B6-9B1A-C6FAF8EE8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38027A43-BB7F-4B1C-A97F-7B430955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5533B0D-40E4-4F67-B672-8443B1933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80787ED-5D58-4A3F-B3DC-4210FE4D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51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1F00CF-7D24-468F-AEA3-8380FF0ED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E9F0B15-2E96-41AD-A25C-6963B9607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07E8B6-BDA1-4996-9433-625EA8F83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4451084-76EF-4E11-9201-8B3E2DA4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453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C1735B0-AF38-4374-9C6E-AB4FA47D3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0A7418F-B878-4FF5-8C43-F23948D11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E0010E4-55B6-4C12-96C3-CCB6BA59B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681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37BFFA-DE6D-4E27-9C5E-8F06B0124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360A23-EF46-4127-8ADC-57C87C2D0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0B8B25B-5576-4381-85E6-36937B474C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4F48CB5-4975-4649-95D3-46FD18EDA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99F1412-7396-4472-A714-D92F3C740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8F2C15D-B37C-48E9-BF24-9369814C8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4692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90C6F3F-DB58-452D-9C87-0898D8BCE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4112E6A-BB0E-471E-AAC9-6D010CF4E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2FC9CF0-2190-4F95-8D4D-03EB7A9F2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68D8774-1D67-48D2-AC70-047E854A1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E1F739C-0B8C-4BC5-95C9-EE3F54E9B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6F18929-A1D5-4DEA-8617-A8DD92AFA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41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55D6F2D-26A4-4EE8-85FD-743AD3C3A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34B585F-61CD-451D-BEBF-FBBD81774B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020214D-B482-4B94-9D0A-91DDA9BC79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2F165-2926-41E9-AC7B-6FD9D31D4F24}" type="datetimeFigureOut">
              <a:rPr lang="pl-PL" smtClean="0"/>
              <a:t>24.11.2022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6F5190B-FB73-4DEA-96C2-FC7F4E8C7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229764-BB54-44A6-BD9A-EFE28675A0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8E45B-8DA4-4164-9B8E-339263B4329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265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5A0779-6B5A-4B4B-A15F-1F43DFFF06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Podatki 2023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48E2712-601A-44FD-B71D-34EDD73065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Przyczyny </a:t>
            </a:r>
            <a:r>
              <a:rPr lang="pl-PL"/>
              <a:t>konieczności podwyżki</a:t>
            </a:r>
          </a:p>
        </p:txBody>
      </p:sp>
    </p:spTree>
    <p:extLst>
      <p:ext uri="{BB962C8B-B14F-4D97-AF65-F5344CB8AC3E}">
        <p14:creationId xmlns:p14="http://schemas.microsoft.com/office/powerpoint/2010/main" val="3368722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687F07BC-6A97-4D67-BC08-7F0D337DBA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9142959"/>
              </p:ext>
            </p:extLst>
          </p:nvPr>
        </p:nvGraphicFramePr>
        <p:xfrm>
          <a:off x="1341596" y="949911"/>
          <a:ext cx="9508807" cy="497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0442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88472E46-F525-4FCF-AD40-EA56E3BC5A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954698"/>
              </p:ext>
            </p:extLst>
          </p:nvPr>
        </p:nvGraphicFramePr>
        <p:xfrm>
          <a:off x="914401" y="914400"/>
          <a:ext cx="9709308" cy="4891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7773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2245585C-6CF9-4B08-A729-1CA9FEF851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4272897"/>
              </p:ext>
            </p:extLst>
          </p:nvPr>
        </p:nvGraphicFramePr>
        <p:xfrm>
          <a:off x="1029810" y="861134"/>
          <a:ext cx="9611043" cy="4838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4402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B1EF10AC-0D56-46D2-8FD4-DC703B78A5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652079"/>
              </p:ext>
            </p:extLst>
          </p:nvPr>
        </p:nvGraphicFramePr>
        <p:xfrm>
          <a:off x="687705" y="1444336"/>
          <a:ext cx="10816590" cy="4166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9426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id="{C47F846B-8166-4A5E-B693-0CC5144512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7531105"/>
              </p:ext>
            </p:extLst>
          </p:nvPr>
        </p:nvGraphicFramePr>
        <p:xfrm>
          <a:off x="935182" y="748145"/>
          <a:ext cx="9690431" cy="5465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987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61F94532-0C9F-4826-9A3A-8EF52BB6B8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08882"/>
              </p:ext>
            </p:extLst>
          </p:nvPr>
        </p:nvGraphicFramePr>
        <p:xfrm>
          <a:off x="1673066" y="831274"/>
          <a:ext cx="9434816" cy="509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770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088308F-04D6-464F-B6AB-62D0911D8815}"/>
              </a:ext>
            </a:extLst>
          </p:cNvPr>
          <p:cNvSpPr txBox="1"/>
          <p:nvPr/>
        </p:nvSpPr>
        <p:spPr>
          <a:xfrm>
            <a:off x="2130641" y="2816654"/>
            <a:ext cx="9374820" cy="165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Rekomendacja Śląskiego Związku Gmin i Powiatów do przyjęcia do projektów budżetów miast i gmin na rok 2023 – z uwagi na pogarszającą się sytuację finansową </a:t>
            </a:r>
            <a:r>
              <a:rPr lang="pl-PL" sz="2400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jst</a:t>
            </a:r>
            <a:r>
              <a:rPr lang="pl-PL" sz="24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maksymalnych stawek podatku od nieruchomości we wszystkich obszarach.</a:t>
            </a:r>
          </a:p>
        </p:txBody>
      </p:sp>
    </p:spTree>
    <p:extLst>
      <p:ext uri="{BB962C8B-B14F-4D97-AF65-F5344CB8AC3E}">
        <p14:creationId xmlns:p14="http://schemas.microsoft.com/office/powerpoint/2010/main" val="19969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4CCC9275-1D63-4E20-8CAF-EA18FBE456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5004349"/>
              </p:ext>
            </p:extLst>
          </p:nvPr>
        </p:nvGraphicFramePr>
        <p:xfrm>
          <a:off x="1012055" y="1371798"/>
          <a:ext cx="10271464" cy="430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353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72994232-05F0-434B-9D35-A89847683A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4561889"/>
              </p:ext>
            </p:extLst>
          </p:nvPr>
        </p:nvGraphicFramePr>
        <p:xfrm>
          <a:off x="1145220" y="1087278"/>
          <a:ext cx="10138298" cy="4683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6847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369A5D69-BD60-448D-8031-29CE05D153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7377973"/>
              </p:ext>
            </p:extLst>
          </p:nvPr>
        </p:nvGraphicFramePr>
        <p:xfrm>
          <a:off x="1207363" y="1082040"/>
          <a:ext cx="9179511" cy="4693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8594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0FC649AD-7AD2-4520-B4A5-57CA5DABD9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675516"/>
              </p:ext>
            </p:extLst>
          </p:nvPr>
        </p:nvGraphicFramePr>
        <p:xfrm>
          <a:off x="1597981" y="967666"/>
          <a:ext cx="8717871" cy="417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7141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3E9ADADC-25DC-4692-B75D-00A20CB69B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140063"/>
              </p:ext>
            </p:extLst>
          </p:nvPr>
        </p:nvGraphicFramePr>
        <p:xfrm>
          <a:off x="1171853" y="1062512"/>
          <a:ext cx="9747682" cy="473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0001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2892EB4D-770B-4BFA-BD56-D34AB3945C0D}"/>
              </a:ext>
            </a:extLst>
          </p:cNvPr>
          <p:cNvGraphicFramePr>
            <a:graphicFrameLocks/>
          </p:cNvGraphicFramePr>
          <p:nvPr/>
        </p:nvGraphicFramePr>
        <p:xfrm>
          <a:off x="1220629" y="1610201"/>
          <a:ext cx="9750742" cy="363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496DE73A-5047-4B76-9480-2348D8F34963}"/>
              </a:ext>
            </a:extLst>
          </p:cNvPr>
          <p:cNvGraphicFramePr>
            <a:graphicFrameLocks/>
          </p:cNvGraphicFramePr>
          <p:nvPr/>
        </p:nvGraphicFramePr>
        <p:xfrm>
          <a:off x="415290" y="1366361"/>
          <a:ext cx="11361420" cy="4125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620448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177</Words>
  <Application>Microsoft Office PowerPoint</Application>
  <PresentationFormat>Panoramiczny</PresentationFormat>
  <Paragraphs>16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Motyw pakietu Office</vt:lpstr>
      <vt:lpstr>Podatki 2023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Podatki 2023</dc:title>
  <dc:creator>MonikaStarczewska</dc:creator>
  <cp:lastModifiedBy>MonikaStarczewska</cp:lastModifiedBy>
  <cp:revision>14</cp:revision>
  <cp:lastPrinted>2022-11-24T14:12:13Z</cp:lastPrinted>
  <dcterms:created xsi:type="dcterms:W3CDTF">2022-11-24T13:54:01Z</dcterms:created>
  <dcterms:modified xsi:type="dcterms:W3CDTF">2022-11-24T14:12:19Z</dcterms:modified>
</cp:coreProperties>
</file>