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1"/>
  </p:notesMasterIdLst>
  <p:sldIdLst>
    <p:sldId id="595" r:id="rId2"/>
    <p:sldId id="770" r:id="rId3"/>
    <p:sldId id="842" r:id="rId4"/>
    <p:sldId id="833" r:id="rId5"/>
    <p:sldId id="732" r:id="rId6"/>
    <p:sldId id="827" r:id="rId7"/>
    <p:sldId id="491" r:id="rId8"/>
    <p:sldId id="840" r:id="rId9"/>
    <p:sldId id="841" r:id="rId10"/>
    <p:sldId id="839" r:id="rId11"/>
    <p:sldId id="812" r:id="rId12"/>
    <p:sldId id="836" r:id="rId13"/>
    <p:sldId id="824" r:id="rId14"/>
    <p:sldId id="811" r:id="rId15"/>
    <p:sldId id="810" r:id="rId16"/>
    <p:sldId id="838" r:id="rId17"/>
    <p:sldId id="821" r:id="rId18"/>
    <p:sldId id="845" r:id="rId19"/>
    <p:sldId id="730" r:id="rId20"/>
    <p:sldId id="830" r:id="rId21"/>
    <p:sldId id="843" r:id="rId22"/>
    <p:sldId id="731" r:id="rId23"/>
    <p:sldId id="835" r:id="rId24"/>
    <p:sldId id="834" r:id="rId25"/>
    <p:sldId id="823" r:id="rId26"/>
    <p:sldId id="806" r:id="rId27"/>
    <p:sldId id="777" r:id="rId28"/>
    <p:sldId id="781" r:id="rId29"/>
    <p:sldId id="798" r:id="rId30"/>
    <p:sldId id="829" r:id="rId31"/>
    <p:sldId id="793" r:id="rId32"/>
    <p:sldId id="740" r:id="rId33"/>
    <p:sldId id="844" r:id="rId34"/>
    <p:sldId id="792" r:id="rId35"/>
    <p:sldId id="826" r:id="rId36"/>
    <p:sldId id="822" r:id="rId37"/>
    <p:sldId id="789" r:id="rId38"/>
    <p:sldId id="837" r:id="rId39"/>
    <p:sldId id="572" r:id="rId40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bastian Musiał" initials="SM" lastIdx="1" clrIdx="0">
    <p:extLst>
      <p:ext uri="{19B8F6BF-5375-455C-9EA6-DF929625EA0E}">
        <p15:presenceInfo xmlns:p15="http://schemas.microsoft.com/office/powerpoint/2012/main" userId="ed435b021ccf152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1749" autoAdjust="0"/>
  </p:normalViewPr>
  <p:slideViewPr>
    <p:cSldViewPr snapToGrid="0">
      <p:cViewPr varScale="1">
        <p:scale>
          <a:sx n="105" d="100"/>
          <a:sy n="105" d="100"/>
        </p:scale>
        <p:origin x="7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3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2864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9789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1847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10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60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024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804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811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58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27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629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06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826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669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24.11.2022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884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ebp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rgbClr val="FFFF00"/>
            </a:gs>
            <a:gs pos="24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21110" y="2261879"/>
            <a:ext cx="11198941" cy="138112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5400" b="1" dirty="0">
                <a:latin typeface="+mn-lt"/>
              </a:rPr>
              <a:t>SPRAWOZDANIE MIĘDZYSESYJNE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43391" y="4587056"/>
            <a:ext cx="6267450" cy="895350"/>
          </a:xfrm>
        </p:spPr>
        <p:txBody>
          <a:bodyPr>
            <a:normAutofit fontScale="25000" lnSpcReduction="20000"/>
          </a:bodyPr>
          <a:lstStyle/>
          <a:p>
            <a:r>
              <a:rPr lang="pl-PL" sz="12800" b="1" dirty="0">
                <a:solidFill>
                  <a:schemeClr val="tx1"/>
                </a:solidFill>
              </a:rPr>
              <a:t>Ryszard Suliga</a:t>
            </a:r>
          </a:p>
          <a:p>
            <a:r>
              <a:rPr lang="pl-PL" sz="12800" b="1" dirty="0">
                <a:solidFill>
                  <a:schemeClr val="tx1"/>
                </a:solidFill>
              </a:rPr>
              <a:t>Burmistrz Miasta i Gminy Koniecpol</a:t>
            </a:r>
            <a:endParaRPr lang="pl-PL" sz="12800" b="1" i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r>
              <a:rPr lang="pl-PL" sz="11200" b="1" dirty="0">
                <a:solidFill>
                  <a:schemeClr val="tx1"/>
                </a:solidFill>
              </a:rPr>
              <a:t>Koniecpol, 24.11.2022 r.</a:t>
            </a:r>
            <a:endParaRPr lang="pl-PL" sz="112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8FD4B93-58DC-48C3-8F09-5FDA9FBD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531" y="258711"/>
            <a:ext cx="1600201" cy="1792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632986"/>
            <a:ext cx="1062721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sz="3600" b="1" dirty="0">
                <a:solidFill>
                  <a:srgbClr val="C00000"/>
                </a:solidFill>
              </a:rPr>
              <a:t>Kolejny czujnik jakości powietrza w Koniecpolu (CSK)</a:t>
            </a:r>
            <a:endParaRPr kumimoji="0" lang="pl-PL" altLang="pl-PL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469672A5-E864-2502-A8A0-10F0956AAF9E}"/>
              </a:ext>
            </a:extLst>
          </p:cNvPr>
          <p:cNvSpPr txBox="1"/>
          <p:nvPr/>
        </p:nvSpPr>
        <p:spPr>
          <a:xfrm>
            <a:off x="983562" y="1579017"/>
            <a:ext cx="1055616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l-PL" sz="2400" b="1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Gmina w ramach środków otrzymanych z </a:t>
            </a:r>
            <a:r>
              <a:rPr lang="pl-PL" sz="2400" b="1" kern="150" dirty="0" err="1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WFOŚiGW</a:t>
            </a:r>
            <a:r>
              <a:rPr lang="pl-PL" sz="2400" b="1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w Katowicach  zakupiła czujnik badający jakość powietrza wraz z ekranem LED, który umieszczony został na budynku Centrum Społeczno-Kulturalnego w Koniecpolu, przy ul. Szkolnej 1. </a:t>
            </a:r>
          </a:p>
          <a:p>
            <a:pPr algn="just">
              <a:lnSpc>
                <a:spcPct val="115000"/>
              </a:lnSpc>
            </a:pPr>
            <a:r>
              <a:rPr lang="pl-PL" sz="2400" b="1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Koszt zakupu urządzenia wraz z opłatą abonamentową wyniósł </a:t>
            </a:r>
            <a:r>
              <a:rPr lang="pl-PL" sz="2400" b="1" kern="15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25 558,17 zł</a:t>
            </a:r>
          </a:p>
          <a:p>
            <a:pPr algn="just">
              <a:lnSpc>
                <a:spcPct val="115000"/>
              </a:lnSpc>
            </a:pPr>
            <a:r>
              <a:rPr lang="pl-PL" sz="2400" b="1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Zakupiono również pyłomierz osobisty.</a:t>
            </a:r>
          </a:p>
          <a:p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8D6BC50-3BE3-23EC-170D-C3EC00B18F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94" y="3732024"/>
            <a:ext cx="3323987" cy="249299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30C77FDE-3928-71F4-E89C-21BD45BB94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821" y="3429000"/>
            <a:ext cx="3926988" cy="294524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F2C78CBE-0DDB-C599-6B1E-4C88B65B8C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28" y="3954375"/>
            <a:ext cx="2911650" cy="218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09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604529"/>
            <a:ext cx="1062721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sz="3600" b="1" dirty="0">
                <a:solidFill>
                  <a:srgbClr val="C00000"/>
                </a:solidFill>
              </a:rPr>
              <a:t>Trwa odbudowa bunkra na </a:t>
            </a:r>
            <a:r>
              <a:rPr lang="pl-PL" sz="3600" b="1" dirty="0" err="1">
                <a:solidFill>
                  <a:srgbClr val="C00000"/>
                </a:solidFill>
              </a:rPr>
              <a:t>Pękowcu</a:t>
            </a:r>
            <a:endParaRPr kumimoji="0" lang="pl-PL" altLang="pl-PL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3BDBCC3-D41E-A076-27C2-6B5249509F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94" y="1409731"/>
            <a:ext cx="2779956" cy="386712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724A330-9BF0-6F97-559A-A7324F87BB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5" y="3267076"/>
            <a:ext cx="4848225" cy="290929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469672A5-E864-2502-A8A0-10F0956AAF9E}"/>
              </a:ext>
            </a:extLst>
          </p:cNvPr>
          <p:cNvSpPr txBox="1"/>
          <p:nvPr/>
        </p:nvSpPr>
        <p:spPr>
          <a:xfrm>
            <a:off x="3800475" y="1377849"/>
            <a:ext cx="760913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/>
              <a:t>Powiat włoszczowski, gmina Koniecpol, Stowarzyszenie „</a:t>
            </a:r>
            <a:r>
              <a:rPr lang="pl-PL" sz="2800" b="1" dirty="0" err="1"/>
              <a:t>Pękowiec</a:t>
            </a:r>
            <a:r>
              <a:rPr lang="pl-PL" sz="2800" b="1" dirty="0"/>
              <a:t>" oraz Nadleśnictwo Włoszczowa odbudowują bunkier, w którym kiedyś chronili się partyzanci Armii Krajowej.</a:t>
            </a:r>
          </a:p>
          <a:p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AA48D2B6-0FB5-2464-8379-A48DD672325B}"/>
              </a:ext>
            </a:extLst>
          </p:cNvPr>
          <p:cNvSpPr txBox="1"/>
          <p:nvPr/>
        </p:nvSpPr>
        <p:spPr>
          <a:xfrm>
            <a:off x="604165" y="5435722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Prace renowacyjne wykonane będą do końca roku.</a:t>
            </a:r>
          </a:p>
        </p:txBody>
      </p:sp>
    </p:spTree>
    <p:extLst>
      <p:ext uri="{BB962C8B-B14F-4D97-AF65-F5344CB8AC3E}">
        <p14:creationId xmlns:p14="http://schemas.microsoft.com/office/powerpoint/2010/main" val="4129046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3775" y="781549"/>
            <a:ext cx="8162925" cy="2917722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Nierozstrzygnięte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i unieważnione przetargi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ze względu na cenę ofert</a:t>
            </a:r>
            <a:endParaRPr kumimoji="0" lang="pl-PL" altLang="pl-PL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52" y="680359"/>
            <a:ext cx="2298598" cy="52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328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585479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b="1" dirty="0">
                <a:solidFill>
                  <a:prstClr val="black"/>
                </a:solidFill>
                <a:latin typeface="Calibri"/>
              </a:rPr>
              <a:t>Unieważniony </a:t>
            </a: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przetarg na budowę drogi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2AA469-47EA-CAD5-7BD5-DD20BB7D7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2514599"/>
            <a:ext cx="1206500" cy="1228725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D8BEA01E-E7DC-F8A9-E7E6-9EF91FAA5752}"/>
              </a:ext>
            </a:extLst>
          </p:cNvPr>
          <p:cNvSpPr txBox="1"/>
          <p:nvPr/>
        </p:nvSpPr>
        <p:spPr>
          <a:xfrm>
            <a:off x="926613" y="1576685"/>
            <a:ext cx="10703412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„</a:t>
            </a:r>
            <a:r>
              <a:rPr lang="pl-PL" sz="3200" b="1" dirty="0">
                <a:solidFill>
                  <a:srgbClr val="C00000"/>
                </a:solidFill>
              </a:rPr>
              <a:t>Przebudowa i rozbudowa drogi gminnej – ul. Szkolnej                w Koniecpolu”</a:t>
            </a:r>
          </a:p>
          <a:p>
            <a:pPr algn="ctr"/>
            <a:endParaRPr lang="pl-PL" sz="1200" b="1" dirty="0"/>
          </a:p>
          <a:p>
            <a:pPr algn="ctr"/>
            <a:r>
              <a:rPr lang="pl-PL" sz="3600" b="1" dirty="0"/>
              <a:t>IV postępowanie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Złożono 1 ofertę.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przeznaczona na zadanie: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8 000 000,00 zł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Cena najtańszej oferty: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14 564 574,48 zł </a:t>
            </a:r>
          </a:p>
        </p:txBody>
      </p:sp>
    </p:spTree>
    <p:extLst>
      <p:ext uri="{BB962C8B-B14F-4D97-AF65-F5344CB8AC3E}">
        <p14:creationId xmlns:p14="http://schemas.microsoft.com/office/powerpoint/2010/main" val="3345571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633104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Przetarg na budowę drogi - unieważniony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D8BEA01E-E7DC-F8A9-E7E6-9EF91FAA5752}"/>
              </a:ext>
            </a:extLst>
          </p:cNvPr>
          <p:cNvSpPr txBox="1"/>
          <p:nvPr/>
        </p:nvSpPr>
        <p:spPr>
          <a:xfrm>
            <a:off x="926613" y="1576685"/>
            <a:ext cx="1070341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solidFill>
                  <a:srgbClr val="C00000"/>
                </a:solidFill>
              </a:rPr>
              <a:t>„Przebudowa i rozbudowa ul. Rzecznej w Koniecpolu wraz              z budową parkingu dla obsługi targowiska gminnego i strefy przemysłowej”</a:t>
            </a:r>
          </a:p>
          <a:p>
            <a:pPr algn="ctr"/>
            <a:endParaRPr lang="pl-PL" sz="3200" b="1" dirty="0"/>
          </a:p>
          <a:p>
            <a:pPr algn="ctr"/>
            <a:r>
              <a:rPr lang="pl-PL" sz="3200" b="1" dirty="0"/>
              <a:t>Złożono 2 oferty.</a:t>
            </a:r>
          </a:p>
          <a:p>
            <a:pPr algn="ctr"/>
            <a:r>
              <a:rPr lang="pl-PL" sz="3200" b="1" dirty="0"/>
              <a:t>Kwota przeznaczona na zadanie: </a:t>
            </a:r>
            <a:r>
              <a:rPr lang="pl-PL" sz="3200" b="1" dirty="0">
                <a:solidFill>
                  <a:srgbClr val="FF0000"/>
                </a:solidFill>
              </a:rPr>
              <a:t>6 555 700,00 zł</a:t>
            </a:r>
          </a:p>
          <a:p>
            <a:pPr algn="ctr"/>
            <a:r>
              <a:rPr lang="pl-PL" sz="3200" b="1" dirty="0"/>
              <a:t>Cena najtańszej oferty: </a:t>
            </a:r>
            <a:r>
              <a:rPr lang="pl-PL" sz="3200" b="1" dirty="0">
                <a:solidFill>
                  <a:srgbClr val="FF0000"/>
                </a:solidFill>
              </a:rPr>
              <a:t>9 602 581,45 zł </a:t>
            </a:r>
          </a:p>
        </p:txBody>
      </p:sp>
    </p:spTree>
    <p:extLst>
      <p:ext uri="{BB962C8B-B14F-4D97-AF65-F5344CB8AC3E}">
        <p14:creationId xmlns:p14="http://schemas.microsoft.com/office/powerpoint/2010/main" val="1799061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49EE742-71C0-56EB-4805-7C8C379C2D0B}"/>
              </a:ext>
            </a:extLst>
          </p:cNvPr>
          <p:cNvSpPr txBox="1"/>
          <p:nvPr/>
        </p:nvSpPr>
        <p:spPr>
          <a:xfrm>
            <a:off x="782393" y="2544716"/>
            <a:ext cx="10627211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effectLst/>
              </a:rPr>
              <a:t>Budowa sieci wodociągowej z przyłączami etap III w mieście</a:t>
            </a:r>
            <a:br>
              <a:rPr lang="pl-PL" sz="3200" b="1" dirty="0">
                <a:effectLst/>
              </a:rPr>
            </a:br>
            <a:r>
              <a:rPr lang="pl-PL" sz="3200" b="1" dirty="0">
                <a:effectLst/>
              </a:rPr>
              <a:t> i gminie Koniecpol – </a:t>
            </a:r>
            <a:r>
              <a:rPr lang="pl-PL" sz="3200" b="1" dirty="0">
                <a:solidFill>
                  <a:srgbClr val="C00000"/>
                </a:solidFill>
                <a:effectLst/>
              </a:rPr>
              <a:t>budowa sieci wodociągowej</a:t>
            </a:r>
            <a:br>
              <a:rPr lang="pl-PL" sz="3200" b="1" dirty="0">
                <a:solidFill>
                  <a:srgbClr val="C00000"/>
                </a:solidFill>
                <a:effectLst/>
              </a:rPr>
            </a:br>
            <a:r>
              <a:rPr lang="pl-PL" sz="3200" b="1" dirty="0">
                <a:solidFill>
                  <a:srgbClr val="C00000"/>
                </a:solidFill>
                <a:effectLst/>
              </a:rPr>
              <a:t> z przyłączeniami w miejscowościach: Wąsosz, Kuźnica Wąsowska, Łysaków</a:t>
            </a:r>
          </a:p>
          <a:p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5609ADA-21BA-CCE5-8B46-A545F9D83E1A}"/>
              </a:ext>
            </a:extLst>
          </p:cNvPr>
          <p:cNvSpPr txBox="1"/>
          <p:nvPr/>
        </p:nvSpPr>
        <p:spPr>
          <a:xfrm>
            <a:off x="493777" y="4603260"/>
            <a:ext cx="111648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przeznaczona na zadanie: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5 000 000,00 zł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200" b="1" dirty="0">
                <a:latin typeface="Calibri"/>
              </a:rPr>
              <a:t>8 złożonych ofert  z cenami od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3 374 799,99 zł </a:t>
            </a:r>
            <a:r>
              <a:rPr lang="pl-PL" sz="3200" b="1" dirty="0">
                <a:latin typeface="Calibri"/>
              </a:rPr>
              <a:t>do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6 211 349,94 zł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9DBA2-C7F3-D60B-BB21-2A43374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482615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Inwestycje w sieci wodociągowe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DFEEBAC-549A-3C68-EEFD-29E77B0A2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1" y="1267444"/>
            <a:ext cx="10467337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Postępowanie o udzielenie zamówienia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b="1" dirty="0">
                <a:solidFill>
                  <a:prstClr val="black"/>
                </a:solidFill>
                <a:latin typeface="Calibri"/>
              </a:rPr>
              <a:t>nierozstrzygnięte</a:t>
            </a: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(w trakcie oceny ofert)</a:t>
            </a:r>
          </a:p>
        </p:txBody>
      </p:sp>
    </p:spTree>
    <p:extLst>
      <p:ext uri="{BB962C8B-B14F-4D97-AF65-F5344CB8AC3E}">
        <p14:creationId xmlns:p14="http://schemas.microsoft.com/office/powerpoint/2010/main" val="143318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49EE742-71C0-56EB-4805-7C8C379C2D0B}"/>
              </a:ext>
            </a:extLst>
          </p:cNvPr>
          <p:cNvSpPr txBox="1"/>
          <p:nvPr/>
        </p:nvSpPr>
        <p:spPr>
          <a:xfrm>
            <a:off x="782393" y="2544716"/>
            <a:ext cx="1062721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solidFill>
                  <a:srgbClr val="C00000"/>
                </a:solidFill>
                <a:effectLst/>
              </a:rPr>
              <a:t>Budowa sieci wodociągowej z przyłączami </a:t>
            </a:r>
            <a:r>
              <a:rPr lang="pl-PL" sz="3200" b="1" dirty="0">
                <a:solidFill>
                  <a:srgbClr val="C00000"/>
                </a:solidFill>
              </a:rPr>
              <a:t>w ul. </a:t>
            </a:r>
            <a:r>
              <a:rPr lang="pl-PL" sz="3200" b="1" dirty="0" err="1">
                <a:solidFill>
                  <a:srgbClr val="C00000"/>
                </a:solidFill>
              </a:rPr>
              <a:t>Borkowej</a:t>
            </a:r>
            <a:r>
              <a:rPr lang="pl-PL" sz="3200" b="1" dirty="0">
                <a:solidFill>
                  <a:srgbClr val="C00000"/>
                </a:solidFill>
              </a:rPr>
              <a:t>                  w Radoszewnicy wraz z włączeniem do istniejącego wodociągu w ul. Zielonej w Łysinach gm. Koniecpol  </a:t>
            </a:r>
            <a:endParaRPr lang="pl-PL" sz="3200" b="1" dirty="0">
              <a:solidFill>
                <a:srgbClr val="C00000"/>
              </a:solidFill>
              <a:effectLst/>
            </a:endParaRPr>
          </a:p>
          <a:p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5609ADA-21BA-CCE5-8B46-A545F9D83E1A}"/>
              </a:ext>
            </a:extLst>
          </p:cNvPr>
          <p:cNvSpPr txBox="1"/>
          <p:nvPr/>
        </p:nvSpPr>
        <p:spPr>
          <a:xfrm>
            <a:off x="493777" y="4603260"/>
            <a:ext cx="111648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przeznaczona na zadanie: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370 000,00 zł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200" b="1" dirty="0">
                <a:latin typeface="Calibri"/>
              </a:rPr>
              <a:t>7 złożonych ofert  z cenami od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374 286,00 zł </a:t>
            </a:r>
            <a:r>
              <a:rPr lang="pl-PL" sz="3200" b="1" dirty="0">
                <a:latin typeface="Calibri"/>
              </a:rPr>
              <a:t>do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696 343,44 zł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9DBA2-C7F3-D60B-BB21-2A43374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482615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Inwestycje w sieci wodociągowe cd.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DFEEBAC-549A-3C68-EEFD-29E77B0A2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1" y="1267444"/>
            <a:ext cx="10467337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Postępowanie o udzielenie zamówienia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b="1" dirty="0">
                <a:solidFill>
                  <a:prstClr val="black"/>
                </a:solidFill>
                <a:latin typeface="Calibri"/>
              </a:rPr>
              <a:t>nierozstrzygnięte</a:t>
            </a: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(w trakcie oceny ofert)</a:t>
            </a:r>
          </a:p>
        </p:txBody>
      </p:sp>
    </p:spTree>
    <p:extLst>
      <p:ext uri="{BB962C8B-B14F-4D97-AF65-F5344CB8AC3E}">
        <p14:creationId xmlns:p14="http://schemas.microsoft.com/office/powerpoint/2010/main" val="267563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508013"/>
            <a:ext cx="10962968" cy="138037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Kolejny etap budowy kanalizacji w dzielnicy 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6363113-1379-0D9F-AC2C-88E586D6A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010" y="5370762"/>
            <a:ext cx="2166884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2543790-E159-2CED-2D09-49BC10FC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075" y="5238751"/>
            <a:ext cx="1366766" cy="957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9A11C2-F999-010D-F32F-7C9397B52680}"/>
              </a:ext>
            </a:extLst>
          </p:cNvPr>
          <p:cNvSpPr txBox="1"/>
          <p:nvPr/>
        </p:nvSpPr>
        <p:spPr>
          <a:xfrm>
            <a:off x="609601" y="1441163"/>
            <a:ext cx="1091081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l-PL" sz="3200" b="1" dirty="0"/>
          </a:p>
          <a:p>
            <a:pPr algn="just"/>
            <a:r>
              <a:rPr lang="pl-PL" sz="3200" b="1" dirty="0"/>
              <a:t>Inwestycja w trakcie przygotowania postępowania przetargowego.</a:t>
            </a:r>
          </a:p>
          <a:p>
            <a:pPr algn="just"/>
            <a:endParaRPr lang="pl-PL" sz="3200" dirty="0">
              <a:effectLst/>
            </a:endParaRPr>
          </a:p>
          <a:p>
            <a:pPr algn="just"/>
            <a:r>
              <a:rPr lang="pl-PL" sz="3200" dirty="0">
                <a:effectLst/>
              </a:rPr>
              <a:t>Zakres rzeczowy obejmuje wykonanie 551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sanitarnej grawitacyjnej i tłocznej, przyłączy kanalizacyjnych, przepompowni ścieków, 318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deszczowej oraz odtworzenie nawierzchni drogowych.</a:t>
            </a:r>
            <a:r>
              <a:rPr lang="pl-PL" sz="3200" dirty="0"/>
              <a:t> </a:t>
            </a:r>
          </a:p>
          <a:p>
            <a:pPr algn="just"/>
            <a:endParaRPr lang="pl-PL" sz="3200" i="0" dirty="0">
              <a:solidFill>
                <a:srgbClr val="000000"/>
              </a:solidFill>
              <a:effectLst/>
              <a:latin typeface="tide_sans_cond400_lil_dude"/>
            </a:endParaRPr>
          </a:p>
          <a:p>
            <a:pPr algn="just"/>
            <a:r>
              <a:rPr lang="pl-PL" sz="3200" i="0" dirty="0">
                <a:solidFill>
                  <a:srgbClr val="000000"/>
                </a:solidFill>
                <a:effectLst/>
                <a:latin typeface="tide_sans_cond400_lil_dude"/>
              </a:rPr>
              <a:t>Wartość dotacji: </a:t>
            </a:r>
            <a:r>
              <a:rPr lang="pl-PL" sz="3200" b="1" i="0" dirty="0">
                <a:solidFill>
                  <a:srgbClr val="FF0000"/>
                </a:solidFill>
                <a:effectLst/>
              </a:rPr>
              <a:t>1 470 969,45 </a:t>
            </a:r>
            <a:r>
              <a:rPr lang="pl-PL" sz="3200" b="1" dirty="0">
                <a:solidFill>
                  <a:srgbClr val="FF0000"/>
                </a:solidFill>
                <a:effectLst/>
              </a:rPr>
              <a:t>zł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3893998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508013"/>
            <a:ext cx="10962968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Przebudowa ul. Niwa w Koniecpolu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6363113-1379-0D9F-AC2C-88E586D6A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010" y="5370762"/>
            <a:ext cx="2166884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2543790-E159-2CED-2D09-49BC10FC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075" y="5238751"/>
            <a:ext cx="1366766" cy="957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9A11C2-F999-010D-F32F-7C9397B52680}"/>
              </a:ext>
            </a:extLst>
          </p:cNvPr>
          <p:cNvSpPr txBox="1"/>
          <p:nvPr/>
        </p:nvSpPr>
        <p:spPr>
          <a:xfrm>
            <a:off x="609601" y="1441163"/>
            <a:ext cx="1091081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Inwestycja w trakcie przygotowania postępowania przetargowego.</a:t>
            </a:r>
          </a:p>
          <a:p>
            <a:pPr algn="just"/>
            <a:r>
              <a:rPr lang="pl-PL" sz="3200" dirty="0">
                <a:effectLst/>
              </a:rPr>
              <a:t>Zakres rzeczowy obejmuje </a:t>
            </a:r>
            <a:r>
              <a:rPr lang="pl-PL" sz="3200" dirty="0"/>
              <a:t>kompleksową przebudowę drogi na odcinku o dł. 845</a:t>
            </a:r>
            <a:r>
              <a:rPr lang="pl-PL" sz="3200" dirty="0">
                <a:effectLst/>
              </a:rPr>
              <a:t>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/>
              <a:t>,  w tym poszerzenie jezdni do szerokości 5,0m; budowę jednostronnego chodnika o szer. 2,0m oraz zjazdów na posesje; oczyszczenie rowów przydrożnych wraz                    z wymianą przepustów; wykonanie wpustów deszczowych                    z </a:t>
            </a:r>
            <a:r>
              <a:rPr lang="pl-PL" sz="3200" dirty="0" err="1"/>
              <a:t>przykanalikami</a:t>
            </a:r>
            <a:r>
              <a:rPr lang="pl-PL" sz="3200" dirty="0"/>
              <a:t>. </a:t>
            </a:r>
          </a:p>
          <a:p>
            <a:pPr algn="just"/>
            <a:endParaRPr lang="pl-PL" sz="3200" i="0" dirty="0">
              <a:solidFill>
                <a:srgbClr val="000000"/>
              </a:solidFill>
              <a:effectLst/>
              <a:latin typeface="tide_sans_cond400_lil_dude"/>
            </a:endParaRPr>
          </a:p>
          <a:p>
            <a:pPr algn="just"/>
            <a:r>
              <a:rPr lang="pl-PL" sz="3200" i="0" dirty="0">
                <a:solidFill>
                  <a:srgbClr val="000000"/>
                </a:solidFill>
                <a:effectLst/>
                <a:latin typeface="tide_sans_cond400_lil_dude"/>
              </a:rPr>
              <a:t>Wartość dotacji: </a:t>
            </a:r>
            <a:r>
              <a:rPr lang="pl-PL" sz="3200" b="1" i="0" dirty="0">
                <a:solidFill>
                  <a:srgbClr val="C00000"/>
                </a:solidFill>
                <a:effectLst/>
              </a:rPr>
              <a:t>1 109 811,25 </a:t>
            </a:r>
            <a:r>
              <a:rPr lang="pl-PL" sz="3200" b="1" dirty="0">
                <a:solidFill>
                  <a:srgbClr val="C00000"/>
                </a:solidFill>
                <a:effectLst/>
              </a:rPr>
              <a:t>zł</a:t>
            </a:r>
            <a:endParaRPr lang="pl-PL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430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99" y="678657"/>
            <a:ext cx="3055683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1066300"/>
            <a:ext cx="8269851" cy="2062103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INFORMACJE Z ŻYCIA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214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42220" y="4563818"/>
            <a:ext cx="10058400" cy="1846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14EBF46-23C9-4745-81B1-F87160D7E28C}"/>
              </a:ext>
            </a:extLst>
          </p:cNvPr>
          <p:cNvSpPr txBox="1"/>
          <p:nvPr/>
        </p:nvSpPr>
        <p:spPr>
          <a:xfrm>
            <a:off x="2647950" y="1786350"/>
            <a:ext cx="7000875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6000" b="1" dirty="0"/>
              <a:t>20.10.2022</a:t>
            </a: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406896" y="2917105"/>
            <a:ext cx="1329048" cy="1646714"/>
          </a:xfrm>
          <a:prstGeom prst="downArrow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1091380" y="4701698"/>
            <a:ext cx="10138595" cy="1446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/>
              <a:t>24.11.2022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794" y="630294"/>
            <a:ext cx="11513574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Działalność międzysesyjna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011A65B-D57B-D23F-9AA9-49F0FE384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" y="3725246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6D1880F-0F8F-6756-8391-C1E02032C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518" y="4757066"/>
            <a:ext cx="5742038" cy="2019463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A402A930-58B3-A285-FD5E-A13B8339E994}"/>
              </a:ext>
            </a:extLst>
          </p:cNvPr>
          <p:cNvSpPr txBox="1"/>
          <p:nvPr/>
        </p:nvSpPr>
        <p:spPr>
          <a:xfrm>
            <a:off x="393289" y="1110866"/>
            <a:ext cx="1155290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Wniosek Gminy Koniecpol o </a:t>
            </a:r>
            <a:r>
              <a:rPr lang="pl-PL" sz="3200" b="1" dirty="0">
                <a:effectLst/>
                <a:ea typeface="Times New Roman" panose="02020603050405020304" pitchFamily="18" charset="0"/>
              </a:rPr>
              <a:t>objęcie w roku 2023 dopłatą przewozów autobusowych na 6 liniach otrzymał  dofinansowanie  w kwocie </a:t>
            </a:r>
            <a:r>
              <a:rPr lang="pl-PL" sz="32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974 250,00 zł</a:t>
            </a:r>
            <a:r>
              <a:rPr lang="pl-PL" sz="3200" b="1" dirty="0">
                <a:solidFill>
                  <a:srgbClr val="C00000"/>
                </a:solidFill>
                <a:ea typeface="Times New Roman" panose="02020603050405020304" pitchFamily="18" charset="0"/>
              </a:rPr>
              <a:t>.</a:t>
            </a:r>
            <a:endParaRPr lang="pl-PL" sz="3200" b="1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  <a:p>
            <a:pPr algn="just"/>
            <a:r>
              <a:rPr lang="pl-PL" sz="3200" b="1" dirty="0">
                <a:effectLst/>
              </a:rPr>
              <a:t>Linie komunikacyjne pozostaną niezmienione w stosunku do roku bieżącego – korektą objęto jedynie przebieg tras zgodnie ze zgłaszanymi wnioskami. </a:t>
            </a:r>
          </a:p>
          <a:p>
            <a:pPr algn="just"/>
            <a:r>
              <a:rPr lang="pl-PL" sz="3200" b="1" dirty="0">
                <a:effectLst/>
              </a:rPr>
              <a:t>Będą również kursy w soboty na </a:t>
            </a:r>
            <a:r>
              <a:rPr lang="pl-PL" sz="3200" b="1" dirty="0">
                <a:solidFill>
                  <a:srgbClr val="C00000"/>
                </a:solidFill>
                <a:effectLst/>
              </a:rPr>
              <a:t>linii nr 5 Teresów - Radoszewnica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9274D8BB-45ED-B49C-1543-0F357E588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81" y="239753"/>
            <a:ext cx="10667999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solidFill>
                  <a:srgbClr val="C00000"/>
                </a:solidFill>
                <a:effectLst/>
                <a:latin typeface="+mj-lt"/>
                <a:ea typeface="Times New Roman" panose="02020603050405020304" pitchFamily="18" charset="0"/>
              </a:rPr>
              <a:t>Fundusz rozwoju przewozów autobusowych </a:t>
            </a:r>
            <a:endParaRPr lang="pl-PL" sz="4000" b="1" dirty="0">
              <a:solidFill>
                <a:srgbClr val="C0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8383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168" y="180974"/>
            <a:ext cx="9931159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200" b="1" dirty="0">
                <a:solidFill>
                  <a:srgbClr val="C00000"/>
                </a:solidFill>
                <a:effectLst/>
              </a:rPr>
              <a:t>Przetarg na sprzedaż działki inwestycyjnej</a:t>
            </a:r>
            <a:endParaRPr kumimoji="0" lang="pl-PL" altLang="pl-PL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81" y="1524000"/>
            <a:ext cx="1317601" cy="45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5B3774E-613B-3AD4-4FAE-899DB6A91EB2}"/>
              </a:ext>
            </a:extLst>
          </p:cNvPr>
          <p:cNvSpPr txBox="1"/>
          <p:nvPr/>
        </p:nvSpPr>
        <p:spPr>
          <a:xfrm>
            <a:off x="1726642" y="948344"/>
            <a:ext cx="9794798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800" b="1" dirty="0">
                <a:effectLst/>
                <a:latin typeface="+mj-lt"/>
              </a:rPr>
              <a:t>W dniu 24.11.2022 r. rozstrzygnięty został II ustny przetarg nieograniczony na zbycie działki nr 1853/5 o powierzchni </a:t>
            </a:r>
            <a:br>
              <a:rPr lang="pl-PL" sz="2800" b="1" dirty="0">
                <a:effectLst/>
                <a:latin typeface="+mj-lt"/>
              </a:rPr>
            </a:br>
            <a:r>
              <a:rPr lang="pl-PL" sz="2800" b="1" dirty="0">
                <a:effectLst/>
                <a:latin typeface="+mj-lt"/>
              </a:rPr>
              <a:t>0,6372 ha, przeznaczonej pod usługi i handel (market)</a:t>
            </a:r>
          </a:p>
          <a:p>
            <a:pPr algn="l"/>
            <a:r>
              <a:rPr lang="pl-PL" sz="2800" b="1" dirty="0">
                <a:effectLst/>
                <a:latin typeface="+mj-lt"/>
              </a:rPr>
              <a:t>Wylicytowana kwota sprzedaży wynosi brutto: </a:t>
            </a:r>
            <a:r>
              <a:rPr lang="pl-PL" sz="3200" b="1" dirty="0">
                <a:solidFill>
                  <a:srgbClr val="C00000"/>
                </a:solidFill>
                <a:effectLst/>
                <a:latin typeface="+mj-lt"/>
              </a:rPr>
              <a:t>1 053 470,40 zł 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2F207E-3985-6A62-6265-B99136A1B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43" y="3008376"/>
            <a:ext cx="7067513" cy="376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33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353" y="180974"/>
            <a:ext cx="9705974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200" b="1" dirty="0">
                <a:solidFill>
                  <a:srgbClr val="C00000"/>
                </a:solidFill>
                <a:effectLst/>
              </a:rPr>
              <a:t>Dotacja celowa na zakup sprzętu do przeprowadzania zawodów sportowo-pożarniczych</a:t>
            </a:r>
            <a:endParaRPr kumimoji="0" lang="pl-PL" altLang="pl-PL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80974"/>
            <a:ext cx="1388378" cy="474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5B3774E-613B-3AD4-4FAE-899DB6A91EB2}"/>
              </a:ext>
            </a:extLst>
          </p:cNvPr>
          <p:cNvSpPr txBox="1"/>
          <p:nvPr/>
        </p:nvSpPr>
        <p:spPr>
          <a:xfrm>
            <a:off x="1569353" y="1375412"/>
            <a:ext cx="98762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effectLst/>
                <a:latin typeface="+mj-lt"/>
              </a:rPr>
              <a:t>28 października </a:t>
            </a:r>
            <a:r>
              <a:rPr lang="pl-PL" sz="2400" b="1" dirty="0">
                <a:solidFill>
                  <a:srgbClr val="C00000"/>
                </a:solidFill>
                <a:effectLst/>
                <a:latin typeface="+mj-lt"/>
              </a:rPr>
              <a:t>Młodzieżowa Drużyna Pożarnicza z OSP Stary Koniecpol </a:t>
            </a:r>
            <a:r>
              <a:rPr lang="pl-PL" sz="2400" b="1" dirty="0">
                <a:effectLst/>
                <a:latin typeface="+mj-lt"/>
              </a:rPr>
              <a:t>pod dowództwem prezesa Jarosława Dusia otrzymała promesę dotacji celowej na zakup sprzętu do przeprowadzania zawodów sportowo-pożarniczych, umundurowania, wyposażenia osobistego oraz sprzętu teleinformatycznego do wykorzystania w procesie szkolenia.</a:t>
            </a:r>
          </a:p>
          <a:p>
            <a:pPr algn="l"/>
            <a:r>
              <a:rPr lang="pl-PL" sz="2400" b="1" dirty="0">
                <a:effectLst/>
                <a:latin typeface="+mj-lt"/>
              </a:rPr>
              <a:t>Środki zostały przyznane przez Ministra Spraw Wewnętrznych i Administracji w ramach dotacji na zadanie publiczne pn. „Przygotowanie jednostek Ochotniczych Straży Pożarnych do działań ratowniczo – gaśniczych”.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872BF0F-B54E-8560-DCC4-6FE2F00D34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588" y="4422400"/>
            <a:ext cx="2972448" cy="231247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C9AA279-10CF-9E54-979C-D4C757D529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77" y="4449005"/>
            <a:ext cx="3533775" cy="237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6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723900" y="709878"/>
            <a:ext cx="7083620" cy="2988447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6 listopada w niedzielę odbył się dzień otwarty w Urzędzie Miasta i Gminy Koniecpol. </a:t>
            </a:r>
            <a:endParaRPr lang="pl-PL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Do godz. 19:00 można było składać wnioski w sprawie zakupu węgla po preferencyjnej cenie.</a:t>
            </a:r>
            <a:endParaRPr lang="pl-PL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Zainteresowanie było bardzo duże. </a:t>
            </a:r>
            <a:endParaRPr lang="pl-PL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8BA929F-4124-30D8-87D8-764FA1B681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27" y="3841229"/>
            <a:ext cx="3316224" cy="248716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B262D1A-5046-7E47-C036-6308CD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5" y="1398037"/>
            <a:ext cx="3495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0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29E9DBA2-C7F3-D60B-BB21-2A43374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711" y="172849"/>
            <a:ext cx="11348578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Pasowanie na ucznia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48FE0D0-E87F-9482-9E67-48C0541E975F}"/>
              </a:ext>
            </a:extLst>
          </p:cNvPr>
          <p:cNvSpPr txBox="1"/>
          <p:nvPr/>
        </p:nvSpPr>
        <p:spPr>
          <a:xfrm>
            <a:off x="672458" y="1183065"/>
            <a:ext cx="106749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800" b="1" dirty="0">
                <a:effectLst/>
              </a:rPr>
              <a:t>W październiku w szkołach podstawowych miało miejsce ważne wydarzenie. Uczniowie klas pierwszych zostali pasowani na ucznia.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CD218E2-719D-49F3-1130-9FEE5A0B04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94" y="2711471"/>
            <a:ext cx="4902521" cy="324802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02AA140-E87E-DAA5-1EFA-451E477C64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617" y="2516208"/>
            <a:ext cx="4902521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40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52494" y="5060787"/>
            <a:ext cx="10664435" cy="14481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dirty="0">
              <a:solidFill>
                <a:srgbClr val="FF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898821" y="449630"/>
            <a:ext cx="9895245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Obchody 104 rocznicy odzyskania Niepodległości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02FED9E-5BF1-C29D-57DE-011BEE23D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72" y="1266824"/>
            <a:ext cx="5453328" cy="359092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6C8770D-7025-E93D-021C-9754B69B58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62212"/>
            <a:ext cx="5068529" cy="359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660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6" y="241461"/>
            <a:ext cx="11649074" cy="111120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Obchody Święta Odzyskania Niepodległości w koniecpolskich szkołach i przedszkolach </a:t>
            </a:r>
            <a:endParaRPr lang="pl-PL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F5D1C93-B163-BDE0-28BA-85A257B49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05" y="1621631"/>
            <a:ext cx="4405313" cy="277653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3FE3AEF-2540-EDC5-520A-9E875EC76D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952" y="1585912"/>
            <a:ext cx="3325481" cy="218122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266798E6-1D4C-27B1-E766-C23D0CD479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233" y="4235290"/>
            <a:ext cx="4160042" cy="249876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52BFD5F5-03FE-852D-5E87-6B49E7093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67" y="1585912"/>
            <a:ext cx="3752850" cy="2938463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97DF7E23-86C6-B944-E0BA-544F5F43F0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196" y="3957517"/>
            <a:ext cx="4681803" cy="277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579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1999" y="1533526"/>
            <a:ext cx="10667999" cy="32194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34181"/>
            <a:ext cx="10667999" cy="279878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Święto Niepodległości Polski w Koniecpola można było uczcić też aktywnie.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dirty="0">
                <a:solidFill>
                  <a:srgbClr val="C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11 listopada odbył się Koniecpolski Bieg Niepodległości</a:t>
            </a:r>
            <a:r>
              <a:rPr lang="pl-PL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pl-PL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Zawodnicy rywalizowali w trzech kategoriach: kobiety, mężczyźni i dzieci. Trasa dla kobiet wynosiła 2 km, dla mężczyzn 4 km, a dla dzieci 600 m. Tradycyjnie wydarzeniu towarzyszyła niezwykła atmosfera, duch zdrowej rywalizacji i wielkie emocje. W tym roku uczestnikom sprzyjała także piękna pogoda. </a:t>
            </a:r>
            <a:endParaRPr lang="pl-PL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E4E9F08-E008-44C8-BD3D-2FF2B8C130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62" y="3514725"/>
            <a:ext cx="4843464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2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619125" y="511264"/>
            <a:ext cx="10953750" cy="258218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 hali sportowej przy Szkole Podstawowej nr 2 - </a:t>
            </a:r>
            <a:r>
              <a:rPr lang="pl-PL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13 listopada </a:t>
            </a: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odbył się </a:t>
            </a:r>
            <a:r>
              <a:rPr lang="pl-PL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Turniej Piłki Siatkowej z okazji Święta Odzyskania Niepodległości</a:t>
            </a: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Do rywalizacji sportowej zgłosiło się 5 drużyn: 3 zespoły, w skład których weszli mieszkańcy Koniecpola, drużyna Nadleśnictwa Koniecpol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 zaprzyjaźniony zespół siatkarzy z powiatu radomszczańskiego. </a:t>
            </a:r>
            <a:endParaRPr lang="pl-PL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942AD8D2-2F27-4CF8-6597-077B5C3D4A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70" y="3456230"/>
            <a:ext cx="3550709" cy="2573338"/>
          </a:xfr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B7B1E1B1-0A5B-5893-E3B1-0A523BA15A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849" y="3300984"/>
            <a:ext cx="4810125" cy="288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81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16" y="168161"/>
            <a:ext cx="11170367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Obchody Dnia Seniora w Koniecpolu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23BB89E-E371-8FE3-3C80-BCA7C09D9341}"/>
              </a:ext>
            </a:extLst>
          </p:cNvPr>
          <p:cNvSpPr txBox="1"/>
          <p:nvPr/>
        </p:nvSpPr>
        <p:spPr>
          <a:xfrm>
            <a:off x="180975" y="1120676"/>
            <a:ext cx="1183004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C00000"/>
                </a:solidFill>
              </a:rPr>
              <a:t>13 listopada</a:t>
            </a:r>
            <a:r>
              <a:rPr lang="pl-PL" sz="2400" b="1" dirty="0"/>
              <a:t> w Centrum Społeczno-Kulturalnym </a:t>
            </a:r>
            <a:r>
              <a:rPr lang="pl-PL" sz="2400" b="1" dirty="0">
                <a:solidFill>
                  <a:srgbClr val="C00000"/>
                </a:solidFill>
              </a:rPr>
              <a:t>świętowano</a:t>
            </a:r>
            <a:r>
              <a:rPr lang="pl-PL" sz="2400" b="1" dirty="0"/>
              <a:t> </a:t>
            </a:r>
            <a:r>
              <a:rPr lang="pl-PL" sz="2400" b="1" dirty="0">
                <a:solidFill>
                  <a:srgbClr val="C00000"/>
                </a:solidFill>
              </a:rPr>
              <a:t>Ogólnopolski Dzień Seniora</a:t>
            </a:r>
            <a:r>
              <a:rPr lang="pl-PL" sz="2400" b="1" dirty="0"/>
              <a:t>, który przypada 14 listopada. Licznie zgromadzeni goście wysłuchali utwory muzyki filmowej i rozrywkowej, które zagrała </a:t>
            </a:r>
            <a:r>
              <a:rPr lang="pl-PL" sz="2400" b="1" dirty="0" err="1"/>
              <a:t>Halyna</a:t>
            </a:r>
            <a:r>
              <a:rPr lang="pl-PL" sz="2400" b="1" dirty="0"/>
              <a:t> </a:t>
            </a:r>
            <a:r>
              <a:rPr lang="pl-PL" sz="2400" b="1" dirty="0" err="1"/>
              <a:t>Karielova</a:t>
            </a:r>
            <a:r>
              <a:rPr lang="pl-PL" sz="2400" b="1" dirty="0"/>
              <a:t>. Monodram „Być jak Shirley” na podstawie tekstu W. Russella pt. „Shirley </a:t>
            </a:r>
            <a:r>
              <a:rPr lang="pl-PL" sz="2400" b="1" dirty="0" err="1"/>
              <a:t>Valentine</a:t>
            </a:r>
            <a:r>
              <a:rPr lang="pl-PL" sz="2400" b="1" dirty="0"/>
              <a:t>” przedstawiła aktorka Agnieszka Kowalczyk. Wieczór zakończył się biesiadą muzyczną, podczas której seniorzy świetnie się bawili.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C9AC072-35D5-8E30-803C-B28929D9C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4" y="3181350"/>
            <a:ext cx="5224728" cy="3429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27D730A-BBD4-3083-ED25-8B48B8E5A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2" y="3290447"/>
            <a:ext cx="5014644" cy="297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34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524" y="4515349"/>
            <a:ext cx="6699149" cy="92333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sz="5400" b="1" dirty="0"/>
              <a:t>INWESTYCJE </a:t>
            </a:r>
            <a:endParaRPr kumimoji="0" lang="pl-PL" altLang="pl-PL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52" y="680359"/>
            <a:ext cx="3403498" cy="52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3874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447" y="800100"/>
            <a:ext cx="10205105" cy="3236207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Wczoraj w Centrum </a:t>
            </a:r>
            <a:r>
              <a:rPr lang="pl-PL" sz="24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Społeczno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Kulturalnym odbyły się warsztaty, w których udział wzięło Stowarzyszenie Uniwersytet III Wieku. Tematem przewodnim było „</a:t>
            </a:r>
            <a:r>
              <a:rPr lang="pl-PL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Kształtowanie samooceny, zwalczanie barier komunikacyjnych, mocne i słabe strony, oraz przygotowanie do autoprezentacji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". Warsztaty miały na celu przedstawienie podstawowych technik za pomocą których, tworzymy poczucie własnej wartości, oraz kreujemy swoją osobowość. Aktywność grupy pozwoliła na kreatywne przedstawienie sytuacji z życia codziennego, w których możemy wykorzystywać przedstawione techniki i sposoby budowania samooceny.</a:t>
            </a:r>
            <a:r>
              <a:rPr lang="pl-PL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559D076-D162-35C9-5F2E-E8C3CB548E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219575"/>
            <a:ext cx="35052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3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INNE </a:t>
            </a:r>
            <a:r>
              <a:rPr lang="pl-PL" sz="5200" b="1" dirty="0"/>
              <a:t>WAŻNE SPRAWY I OGŁOSZENIA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8051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B2628575-CFA3-F36E-AFCE-B31C7BBF5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6" y="69839"/>
            <a:ext cx="11830048" cy="67710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800" b="1" dirty="0">
                <a:solidFill>
                  <a:srgbClr val="C00000"/>
                </a:solidFill>
              </a:rPr>
              <a:t>Obowiązkowa redukcja zużycia energii elektrycznej o 10%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A315D9E-BDCC-7241-D910-FE080B2B7CDE}"/>
              </a:ext>
            </a:extLst>
          </p:cNvPr>
          <p:cNvSpPr txBox="1"/>
          <p:nvPr/>
        </p:nvSpPr>
        <p:spPr>
          <a:xfrm>
            <a:off x="180975" y="928367"/>
            <a:ext cx="11830049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dirty="0"/>
              <a:t>Zgodnie z art. 37 ustawy z dnia 7 października 2022 r. </a:t>
            </a:r>
            <a:r>
              <a:rPr lang="pl-PL" sz="2800" i="0" dirty="0">
                <a:effectLst/>
              </a:rPr>
              <a:t>o szczególnych rozwiązaniach służących ochronie odbiorców energii elektrycznej w 2023 roku              w związku z sytuacją na rynku energii elektrycznej (Dz. U. poz. 2127 z </a:t>
            </a:r>
            <a:r>
              <a:rPr lang="pl-PL" sz="2800" i="0" dirty="0" err="1">
                <a:effectLst/>
              </a:rPr>
              <a:t>późn</a:t>
            </a:r>
            <a:r>
              <a:rPr lang="pl-PL" sz="2800" i="0" dirty="0">
                <a:effectLst/>
              </a:rPr>
              <a:t>. zm.),</a:t>
            </a:r>
            <a:r>
              <a:rPr lang="pl-PL" sz="2800" dirty="0"/>
              <a:t>  </a:t>
            </a:r>
          </a:p>
          <a:p>
            <a:pPr algn="ctr"/>
            <a:r>
              <a:rPr lang="pl-PL" sz="2800" i="0" dirty="0">
                <a:effectLst/>
              </a:rPr>
              <a:t>Kierownicy jednostek sektora finansów publicznych, od dnia </a:t>
            </a:r>
            <a:r>
              <a:rPr lang="pl-PL" sz="2800" b="1" i="0" dirty="0">
                <a:effectLst/>
              </a:rPr>
              <a:t>1 grudnia 2022 r. do dnia 31 grudnia 2022 r.</a:t>
            </a:r>
            <a:r>
              <a:rPr lang="pl-PL" sz="2800" i="0" dirty="0">
                <a:effectLst/>
              </a:rPr>
              <a:t> podejmują działania w celu realizacji </a:t>
            </a:r>
            <a:r>
              <a:rPr lang="pl-PL" sz="2800" i="0" u="sng" dirty="0">
                <a:effectLst/>
              </a:rPr>
              <a:t>obowiązkowego</a:t>
            </a:r>
            <a:r>
              <a:rPr lang="pl-PL" sz="2800" i="0" dirty="0">
                <a:effectLst/>
              </a:rPr>
              <a:t> zmniejszenia całkowitego zużycia energii elektrycznej w zajmowanych budynkach lub częściach budynków oraz przez wykorzystywane urządzenia techniczne, instalacje i pojazdy, w stosunku do średniorocznego zużycia energii elektrycznej w latach 2018-2019.</a:t>
            </a:r>
          </a:p>
          <a:p>
            <a:pPr algn="ctr"/>
            <a:r>
              <a:rPr lang="pl-PL" sz="2800" dirty="0"/>
              <a:t>oraz w okresie  o</a:t>
            </a:r>
            <a:r>
              <a:rPr lang="pl-PL" sz="2800" i="0" dirty="0">
                <a:effectLst/>
              </a:rPr>
              <a:t>d dnia </a:t>
            </a:r>
            <a:r>
              <a:rPr lang="pl-PL" sz="2800" b="1" i="0" dirty="0">
                <a:effectLst/>
              </a:rPr>
              <a:t>1 stycznia 2023 r. do 31 grudnia 2023 r. </a:t>
            </a:r>
          </a:p>
          <a:p>
            <a:pPr algn="ctr"/>
            <a:r>
              <a:rPr lang="pl-PL" sz="2800" dirty="0"/>
              <a:t>w odniesieniu do zużycia z roku 2022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D22A10-3948-8B18-BCFE-4B8B62CADBB9}"/>
              </a:ext>
            </a:extLst>
          </p:cNvPr>
          <p:cNvSpPr txBox="1"/>
          <p:nvPr/>
        </p:nvSpPr>
        <p:spPr>
          <a:xfrm>
            <a:off x="830594" y="5929633"/>
            <a:ext cx="105308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BRAK REALIZACJI OBOWIĄZKU – KARA do </a:t>
            </a:r>
            <a:r>
              <a:rPr lang="pl-PL" sz="4000" b="1" dirty="0">
                <a:solidFill>
                  <a:srgbClr val="FF0000"/>
                </a:solidFill>
              </a:rPr>
              <a:t>20 000,00 zł !!!</a:t>
            </a:r>
          </a:p>
        </p:txBody>
      </p:sp>
    </p:spTree>
    <p:extLst>
      <p:ext uri="{BB962C8B-B14F-4D97-AF65-F5344CB8AC3E}">
        <p14:creationId xmlns:p14="http://schemas.microsoft.com/office/powerpoint/2010/main" val="37793957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BD78332D-31F9-1583-7446-57432020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502" y="90486"/>
            <a:ext cx="4591050" cy="6677025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0F8BFF4-84C4-5C20-5F6C-863B9E28CCE8}"/>
              </a:ext>
            </a:extLst>
          </p:cNvPr>
          <p:cNvSpPr txBox="1"/>
          <p:nvPr/>
        </p:nvSpPr>
        <p:spPr>
          <a:xfrm>
            <a:off x="523874" y="2028614"/>
            <a:ext cx="695020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dirty="0">
                <a:solidFill>
                  <a:srgbClr val="C00000"/>
                </a:solidFill>
                <a:latin typeface="+mj-lt"/>
              </a:rPr>
              <a:t>„Koniecpol dla </a:t>
            </a:r>
            <a:r>
              <a:rPr lang="pl-PL" sz="4400" b="1" dirty="0" err="1">
                <a:solidFill>
                  <a:srgbClr val="C00000"/>
                </a:solidFill>
                <a:latin typeface="+mj-lt"/>
              </a:rPr>
              <a:t>Oliwierka</a:t>
            </a:r>
            <a:r>
              <a:rPr lang="pl-PL" sz="4400" b="1" dirty="0">
                <a:solidFill>
                  <a:srgbClr val="C00000"/>
                </a:solidFill>
                <a:latin typeface="+mj-lt"/>
              </a:rPr>
              <a:t>” </a:t>
            </a:r>
          </a:p>
          <a:p>
            <a:r>
              <a:rPr lang="pl-PL" sz="4400" b="1" dirty="0">
                <a:solidFill>
                  <a:srgbClr val="C00000"/>
                </a:solidFill>
                <a:latin typeface="+mj-lt"/>
              </a:rPr>
              <a:t> 27 listopada od godz. 10.00</a:t>
            </a:r>
          </a:p>
          <a:p>
            <a:r>
              <a:rPr lang="pl-PL" sz="4400" b="1" dirty="0">
                <a:solidFill>
                  <a:srgbClr val="C00000"/>
                </a:solidFill>
                <a:latin typeface="+mj-lt"/>
              </a:rPr>
              <a:t>w Centrum </a:t>
            </a:r>
          </a:p>
          <a:p>
            <a:r>
              <a:rPr lang="pl-PL" sz="4400" b="1" dirty="0">
                <a:solidFill>
                  <a:srgbClr val="C00000"/>
                </a:solidFill>
                <a:latin typeface="+mj-lt"/>
              </a:rPr>
              <a:t>Społeczno-Kulturalnym 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5CBC1D5-69F8-7567-947E-F90CF3D57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4" y="676275"/>
            <a:ext cx="676275" cy="67627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D9FE764-8D9A-CEDA-E96B-86AFE3CF7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624927"/>
            <a:ext cx="6762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7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7"/>
            <a:ext cx="9108504" cy="38332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ZAPROSZENIE NA </a:t>
            </a:r>
            <a:r>
              <a:rPr lang="pl-PL" sz="14800" b="1" dirty="0"/>
              <a:t>NAJBLIŻSZE WYDARZENIE SPORTOWE I KULTURALNE</a:t>
            </a:r>
            <a:endParaRPr lang="pl-PL" sz="148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prośbą o poinformowanie mieszkańców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9016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E01C48BC-3645-DF0F-A9F9-B79C84C39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440" y="195262"/>
            <a:ext cx="4848820" cy="6467475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B3765C9F-41AE-48B4-32DD-676536563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" y="2259776"/>
            <a:ext cx="539115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</a:rPr>
              <a:t>Mikołajkowy Turniej Szachowy o Puchar Burmistrza Koniecpola – Dom Kultury przyjmuje zapisy        </a:t>
            </a:r>
          </a:p>
        </p:txBody>
      </p:sp>
      <p:pic>
        <p:nvPicPr>
          <p:cNvPr id="1026" name="Picture 2" descr="❗️">
            <a:extLst>
              <a:ext uri="{FF2B5EF4-FFF2-40B4-BE49-F238E27FC236}">
                <a16:creationId xmlns:a16="http://schemas.microsoft.com/office/drawing/2014/main" id="{AAD3A170-1F93-6F51-9252-18F689C99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986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179A0F5C-8BF0-41B5-B491-AFB6BB03E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954" y="85505"/>
            <a:ext cx="11601448" cy="1323952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grudnia 2022r. w Centrum Społeczno-Kulturalnym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odbędą się warsztaty zdobienia pierników 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7AE7BAD9-B100-D0E3-DC34-106639F8F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54" y="2247899"/>
            <a:ext cx="4212086" cy="305752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0F50038-3704-3723-C71E-F9748B012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552575"/>
            <a:ext cx="5381625" cy="268229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274DF4B6-022D-506D-A3A3-64D01A1500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934" y="3964275"/>
            <a:ext cx="4329112" cy="268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198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20001" y="6424071"/>
            <a:ext cx="4457699" cy="2812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9F09E53-80FF-4717-BC6B-C585102F2FC6}"/>
              </a:ext>
            </a:extLst>
          </p:cNvPr>
          <p:cNvSpPr txBox="1"/>
          <p:nvPr/>
        </p:nvSpPr>
        <p:spPr>
          <a:xfrm>
            <a:off x="114300" y="314737"/>
            <a:ext cx="8753475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Mikołajki 2022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F3A447C-C195-470E-E220-D6A1CD61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1350834"/>
            <a:ext cx="9010649" cy="45339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31E110-2F07-399A-FD22-EB0068CDF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4337" y="6058946"/>
            <a:ext cx="50015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</a:rPr>
              <a:t>6 grudnia od godz. 18.00</a:t>
            </a:r>
          </a:p>
        </p:txBody>
      </p:sp>
    </p:spTree>
    <p:extLst>
      <p:ext uri="{BB962C8B-B14F-4D97-AF65-F5344CB8AC3E}">
        <p14:creationId xmlns:p14="http://schemas.microsoft.com/office/powerpoint/2010/main" val="16154790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80968"/>
            <a:ext cx="10934700" cy="7375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jeszcze jedna informacja z życia regionu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31D4EE9-C907-1D37-2DEC-1A504763302C}"/>
              </a:ext>
            </a:extLst>
          </p:cNvPr>
          <p:cNvSpPr txBox="1"/>
          <p:nvPr/>
        </p:nvSpPr>
        <p:spPr>
          <a:xfrm>
            <a:off x="383458" y="1229227"/>
            <a:ext cx="11425084" cy="4675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pl-PL" sz="2800" b="1" dirty="0">
                <a:effectLst/>
              </a:rPr>
              <a:t>Listopadowa, 50. w aktualnej kadencji sesja Sejmiku Województwa Śląskiego przyniosła kluczowe zmiany personalne.</a:t>
            </a:r>
          </a:p>
          <a:p>
            <a:pPr algn="ctr">
              <a:lnSpc>
                <a:spcPts val="4000"/>
              </a:lnSpc>
            </a:pPr>
            <a:r>
              <a:rPr lang="pl-PL" sz="2800" b="1" dirty="0">
                <a:effectLst/>
              </a:rPr>
              <a:t>Szeregi Prawa i Sprawiedliwości opuścił marszałek województwa </a:t>
            </a:r>
            <a:br>
              <a:rPr lang="pl-PL" sz="2800" b="1" dirty="0">
                <a:effectLst/>
              </a:rPr>
            </a:br>
            <a:r>
              <a:rPr lang="pl-PL" sz="2800" b="1" dirty="0">
                <a:effectLst/>
              </a:rPr>
              <a:t>Jakub Chełstowski przystępując do Ruchu Samorządowego „Tak! Dla Polski”. </a:t>
            </a:r>
          </a:p>
          <a:p>
            <a:pPr algn="ctr">
              <a:lnSpc>
                <a:spcPts val="4000"/>
              </a:lnSpc>
            </a:pPr>
            <a:r>
              <a:rPr lang="pl-PL" sz="2800" b="1" dirty="0">
                <a:effectLst/>
              </a:rPr>
              <a:t>Na stanowisku przewodniczącego Sejmiku Jana Kawuloka zastąpił prof. Marek Gzik. W zarządzie województwa nie ma już wicemarszałków </a:t>
            </a:r>
            <a:br>
              <a:rPr lang="pl-PL" sz="2800" b="1" dirty="0">
                <a:effectLst/>
              </a:rPr>
            </a:br>
            <a:r>
              <a:rPr lang="pl-PL" sz="2800" b="1" dirty="0">
                <a:effectLst/>
              </a:rPr>
              <a:t>Dariusza </a:t>
            </a:r>
            <a:r>
              <a:rPr lang="pl-PL" sz="2800" b="1" dirty="0" err="1">
                <a:effectLst/>
              </a:rPr>
              <a:t>Starzyckiego</a:t>
            </a:r>
            <a:r>
              <a:rPr lang="pl-PL" sz="2800" b="1" dirty="0">
                <a:effectLst/>
              </a:rPr>
              <a:t> i Wojciecha Kałuży oraz członków zarządu – </a:t>
            </a:r>
            <a:br>
              <a:rPr lang="pl-PL" sz="2800" b="1" dirty="0">
                <a:effectLst/>
              </a:rPr>
            </a:br>
            <a:r>
              <a:rPr lang="pl-PL" sz="2800" b="1" dirty="0">
                <a:effectLst/>
              </a:rPr>
              <a:t>Beaty Białowąs i Izabeli Domogały. Nowymi wicemarszałkami zostali: </a:t>
            </a:r>
            <a:br>
              <a:rPr lang="pl-PL" sz="2800" b="1" dirty="0">
                <a:effectLst/>
              </a:rPr>
            </a:br>
            <a:r>
              <a:rPr lang="pl-PL" sz="2800" b="1" dirty="0">
                <a:effectLst/>
              </a:rPr>
              <a:t>Anna Jedynak i Łukasz Czopik, a członkiem zarządu Krzysztof </a:t>
            </a:r>
            <a:r>
              <a:rPr lang="pl-PL" sz="2800" b="1" dirty="0" err="1">
                <a:effectLst/>
              </a:rPr>
              <a:t>Klimosz</a:t>
            </a:r>
            <a:r>
              <a:rPr lang="pl-PL" sz="2800" b="1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37171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71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111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6775" y="349626"/>
            <a:ext cx="6953248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Rozpoczęła się przebudowa DW 786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FDE8B0F-1C4F-3A3E-DC97-4767FC02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503806"/>
            <a:ext cx="4057650" cy="5850387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0F4B7EDE-4663-A13F-7E0E-BE7F9A1B973C}"/>
              </a:ext>
            </a:extLst>
          </p:cNvPr>
          <p:cNvSpPr txBox="1"/>
          <p:nvPr/>
        </p:nvSpPr>
        <p:spPr>
          <a:xfrm>
            <a:off x="4676775" y="1272808"/>
            <a:ext cx="726757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effectLst/>
              </a:rPr>
              <a:t>Generalny wykonawca wprowadził tymczasową organizację ruchu. Zmiana polega na wprowadzeniu ruchu wahadłowego na odcinku w km ok. 9+100 - 9+700, która została wprowadzona od dnia 03.11.2022 r. Na tym odcinku trwają prace przy budowie kanalizacji deszczowej.</a:t>
            </a:r>
          </a:p>
          <a:p>
            <a:pPr algn="just"/>
            <a:r>
              <a:rPr lang="pl-PL" sz="2800" b="1" dirty="0">
                <a:effectLst/>
              </a:rPr>
              <a:t>Tymczasowa organizacja ruchu wprowadzona jest na podstawie "Projektu uproszczonego zmiany organizacji ruchu" zatwierdzonego dla Zarządu Dróg Wojewódzkich w Katowicach. </a:t>
            </a:r>
          </a:p>
        </p:txBody>
      </p:sp>
    </p:spTree>
    <p:extLst>
      <p:ext uri="{BB962C8B-B14F-4D97-AF65-F5344CB8AC3E}">
        <p14:creationId xmlns:p14="http://schemas.microsoft.com/office/powerpoint/2010/main" val="3234698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" y="224831"/>
            <a:ext cx="10820400" cy="2419124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600" b="1" dirty="0">
                <a:effectLst/>
                <a:latin typeface="+mn-lt"/>
              </a:rPr>
              <a:t>Ogłoszone postępowanie o udzielenie zamówienia publicznego na zadanie pn.: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3600" b="1" dirty="0">
                <a:solidFill>
                  <a:srgbClr val="C00000"/>
                </a:solidFill>
                <a:effectLst/>
                <a:latin typeface="+mn-lt"/>
              </a:rPr>
              <a:t>Przebudowa zespołu sportowego w Koniecpolu – zaplecze sportowe z zagospodarowaniem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1EB872F-79FB-F57A-EAFF-781F0FFC7D12}"/>
              </a:ext>
            </a:extLst>
          </p:cNvPr>
          <p:cNvSpPr txBox="1"/>
          <p:nvPr/>
        </p:nvSpPr>
        <p:spPr>
          <a:xfrm>
            <a:off x="2924175" y="284422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b="1" dirty="0">
                <a:effectLst/>
              </a:rPr>
              <a:t>Termin składania ofert: </a:t>
            </a:r>
            <a:r>
              <a:rPr lang="pl-PL" sz="3200" b="1" dirty="0">
                <a:solidFill>
                  <a:srgbClr val="C00000"/>
                </a:solidFill>
                <a:effectLst/>
              </a:rPr>
              <a:t>2022-11-29</a:t>
            </a:r>
            <a:endParaRPr lang="pl-PL" sz="3200" b="1" dirty="0">
              <a:solidFill>
                <a:srgbClr val="C00000"/>
              </a:solidFill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ED9EDCEB-A93A-B03A-F599-204B2C090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167" y="6154147"/>
            <a:ext cx="1341438" cy="469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38BFD093-E757-526B-5E92-35E056B8F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6028734"/>
            <a:ext cx="95567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55CA6DB-D776-24D0-8E28-302674B11930}"/>
              </a:ext>
            </a:extLst>
          </p:cNvPr>
          <p:cNvSpPr txBox="1"/>
          <p:nvPr/>
        </p:nvSpPr>
        <p:spPr>
          <a:xfrm>
            <a:off x="7479793" y="4517335"/>
            <a:ext cx="4528566" cy="132343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l-PL" sz="4000" b="1" i="0" dirty="0">
                <a:solidFill>
                  <a:srgbClr val="FF0000"/>
                </a:solidFill>
                <a:effectLst/>
                <a:latin typeface="+mj-lt"/>
              </a:rPr>
              <a:t>4 442 400,00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Rządowy Fundusz Polski Ład: Program Inwestycji Strategicznych Edycja 2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81E6D19-BFB7-BFF8-2ED9-529624A0C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" y="3429000"/>
            <a:ext cx="6096000" cy="306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82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714716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546822" y="1076229"/>
            <a:ext cx="10982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Łączna wartość robót budowlanych: </a:t>
            </a:r>
            <a:r>
              <a:rPr lang="pl-PL" sz="3200" b="1" dirty="0"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</a:rPr>
              <a:t>15 006 000,00 </a:t>
            </a:r>
            <a:r>
              <a:rPr lang="pl-PL" sz="3200" b="1" dirty="0">
                <a:solidFill>
                  <a:srgbClr val="FF0000"/>
                </a:solidFill>
              </a:rPr>
              <a:t>zł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75394"/>
            <a:ext cx="11472291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Trwa budowa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zespołu przedszkolno-żłobkowego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5C77F16-994B-EC5F-D10B-71074F2EF229}"/>
              </a:ext>
            </a:extLst>
          </p:cNvPr>
          <p:cNvSpPr txBox="1"/>
          <p:nvPr/>
        </p:nvSpPr>
        <p:spPr>
          <a:xfrm>
            <a:off x="7334250" y="5459167"/>
            <a:ext cx="4528566" cy="132343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l-PL" sz="4000" b="1" i="0" dirty="0">
                <a:solidFill>
                  <a:srgbClr val="FF0000"/>
                </a:solidFill>
                <a:effectLst/>
                <a:latin typeface="+mj-lt"/>
              </a:rPr>
              <a:t>9 017 475,75 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Rządowy Fundusz Polski Ład: Program Inwestycji Strategicznych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46B165B-F12D-600F-19A4-7AFD15BED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560" y="5905144"/>
            <a:ext cx="614363" cy="723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EC6CE3C-AB45-8CD6-61F4-7EFF3F468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35" y="5927369"/>
            <a:ext cx="1020763" cy="633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458FCF4-589B-9620-362F-FD2D6E8F2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835" y="6014681"/>
            <a:ext cx="1341438" cy="469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00390F56-2FFF-1727-0792-BA3C63A2B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85" y="5905144"/>
            <a:ext cx="95567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6FCCF5FF-0095-36F6-E496-FAB8CC694C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936" y="1579075"/>
            <a:ext cx="5078627" cy="380897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27AB57C-BA5D-EBCB-A2AD-048B28811D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37" y="1686901"/>
            <a:ext cx="5361859" cy="402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51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7400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440245" y="819733"/>
            <a:ext cx="109823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Zadanie inwestycyjne w trakcie realizacji. </a:t>
            </a:r>
          </a:p>
          <a:p>
            <a:pPr algn="just"/>
            <a:r>
              <a:rPr lang="pl-PL" sz="3200" b="1" dirty="0"/>
              <a:t>Łączna wartość robót budowlanych: </a:t>
            </a:r>
            <a:r>
              <a:rPr lang="pl-PL" sz="3200" b="1" dirty="0">
                <a:solidFill>
                  <a:srgbClr val="FF0000"/>
                </a:solidFill>
              </a:rPr>
              <a:t>1 660 269,77 zł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75394"/>
            <a:ext cx="11472291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kanalizacji w dzielnicy „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5C77F16-994B-EC5F-D10B-71074F2EF229}"/>
              </a:ext>
            </a:extLst>
          </p:cNvPr>
          <p:cNvSpPr txBox="1"/>
          <p:nvPr/>
        </p:nvSpPr>
        <p:spPr>
          <a:xfrm>
            <a:off x="8076732" y="6088983"/>
            <a:ext cx="4050670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1 170 000,00 zł (RFIL)</a:t>
            </a:r>
          </a:p>
        </p:txBody>
      </p:sp>
      <p:pic>
        <p:nvPicPr>
          <p:cNvPr id="26" name="Obraz 25">
            <a:extLst>
              <a:ext uri="{FF2B5EF4-FFF2-40B4-BE49-F238E27FC236}">
                <a16:creationId xmlns:a16="http://schemas.microsoft.com/office/drawing/2014/main" id="{9D4B2D11-AA96-9D7B-FF0A-F26F43E037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78" y="2434556"/>
            <a:ext cx="3524865" cy="3603711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215F81AE-5A42-0825-28F8-953A0C15A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04" y="4757135"/>
            <a:ext cx="3180204" cy="202547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51E35CF-79BF-7CFA-4DE5-57AAE56AB1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70489" y="2393597"/>
            <a:ext cx="3973177" cy="297988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25DF7BD-59EA-B37B-EF85-E1CA5C66C9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124" y="2027066"/>
            <a:ext cx="3754565" cy="281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41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7400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301066" y="1068771"/>
            <a:ext cx="873397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Zadanie inwestycyjne w trakcie realizacji</a:t>
            </a:r>
          </a:p>
          <a:p>
            <a:pPr algn="just"/>
            <a:r>
              <a:rPr lang="pl-PL" sz="3200" b="1" dirty="0"/>
              <a:t>Łączna wartość robót budowlanych: </a:t>
            </a:r>
            <a:r>
              <a:rPr lang="pl-PL" sz="3600" b="1" dirty="0">
                <a:solidFill>
                  <a:srgbClr val="C00000"/>
                </a:solidFill>
              </a:rPr>
              <a:t>53 074,50 zł</a:t>
            </a: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Zadanie obejmuje budowę linii kablowej </a:t>
            </a: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 ul. Kolejowej w kierunku </a:t>
            </a: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ul. Robotniczej na dł. ok. 170 </a:t>
            </a:r>
            <a:r>
              <a:rPr lang="pl-PL" sz="3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montaż 5 szt. słupów stalowych</a:t>
            </a: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wysięgnikami i oprawami LED. </a:t>
            </a:r>
          </a:p>
          <a:p>
            <a:pPr algn="just"/>
            <a:endParaRPr lang="pl-PL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Termin zakończenia: </a:t>
            </a:r>
            <a:r>
              <a:rPr lang="pl-PL" sz="32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15.12.2022 r.</a:t>
            </a:r>
            <a:endParaRPr lang="pl-PL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896" y="165621"/>
            <a:ext cx="11551920" cy="65883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</a:t>
            </a:r>
            <a:r>
              <a:rPr lang="pl-PL" sz="3600" b="1" dirty="0">
                <a:solidFill>
                  <a:srgbClr val="C00000"/>
                </a:solidFill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oświetlenia ulicznego ul. Zamkowa w Koniecpolu</a:t>
            </a:r>
            <a:endParaRPr kumimoji="0" lang="pl-PL" sz="36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CA273FD-68E7-1342-6CD5-CC810B359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75212" y="2263194"/>
            <a:ext cx="3757262" cy="2817946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377C7A8A-CFC6-8E8C-BF52-57DA01AE4D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42052" y="3480916"/>
            <a:ext cx="3856591" cy="289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4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7400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310895" y="991544"/>
            <a:ext cx="11551919" cy="6271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Gmina w porozumieniu z powiatem częstochowskim realizuje projekt pn. „Poprawa bezpieczeństwa pieszych na przejściach w obrębię skrzyżowania DP nr 1091S (ul. Żeromskiego) z ul. Szkolną w Koniecpolu” </a:t>
            </a:r>
            <a:r>
              <a:rPr lang="pl-PL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współfinansowany przez WORD w Częstochowie w ramach Marszałkowskiego Programu poprawy bezpieczeństwa na drogach województwa śląskiego</a:t>
            </a:r>
            <a:endParaRPr lang="pl-PL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obejmuje trzy skrzyżowania, </a:t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których wykonane zostanie doświetlenie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oraz elementy BRD.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Dofinansowanie wynosi </a:t>
            </a:r>
            <a:r>
              <a:rPr lang="pl-PL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50 000,00 zł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Wkład finansowy powiatu: 28 500,00 zł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rodki własne gminy Koniecpol: 26 615,80 zł</a:t>
            </a:r>
          </a:p>
          <a:p>
            <a:pPr algn="just"/>
            <a:endParaRPr lang="pl-PL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896" y="165621"/>
            <a:ext cx="11551920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4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Poprawa bezpieczeństwa pieszych na przejściach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0C06745-D9A3-6E83-1B0F-9CA61FD8E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503" y="3474428"/>
            <a:ext cx="4290601" cy="32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27118"/>
      </p:ext>
    </p:extLst>
  </p:cSld>
  <p:clrMapOvr>
    <a:masterClrMapping/>
  </p:clrMapOvr>
</p:sld>
</file>

<file path=ppt/theme/theme1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5332</TotalTime>
  <Words>1635</Words>
  <Application>Microsoft Office PowerPoint</Application>
  <PresentationFormat>Panoramiczny</PresentationFormat>
  <Paragraphs>157</Paragraphs>
  <Slides>39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5" baseType="lpstr">
      <vt:lpstr>Arial</vt:lpstr>
      <vt:lpstr>Calibri</vt:lpstr>
      <vt:lpstr>Novecennto wide Normal</vt:lpstr>
      <vt:lpstr>tide_sans_cond400_lil_dude</vt:lpstr>
      <vt:lpstr>Wingdings</vt:lpstr>
      <vt:lpstr>1_Motyw pakietu Office</vt:lpstr>
      <vt:lpstr>SPRAWOZDANIE MIĘDZYSESYJNE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 Musiał</cp:lastModifiedBy>
  <cp:revision>616</cp:revision>
  <cp:lastPrinted>2022-11-24T12:33:05Z</cp:lastPrinted>
  <dcterms:created xsi:type="dcterms:W3CDTF">2017-03-19T17:31:59Z</dcterms:created>
  <dcterms:modified xsi:type="dcterms:W3CDTF">2022-11-24T13:46:54Z</dcterms:modified>
</cp:coreProperties>
</file>