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7"/>
  </p:notesMasterIdLst>
  <p:sldIdLst>
    <p:sldId id="848" r:id="rId2"/>
    <p:sldId id="770" r:id="rId3"/>
    <p:sldId id="880" r:id="rId4"/>
    <p:sldId id="879" r:id="rId5"/>
    <p:sldId id="849" r:id="rId6"/>
    <p:sldId id="850" r:id="rId7"/>
    <p:sldId id="852" r:id="rId8"/>
    <p:sldId id="851" r:id="rId9"/>
    <p:sldId id="857" r:id="rId10"/>
    <p:sldId id="853" r:id="rId11"/>
    <p:sldId id="854" r:id="rId12"/>
    <p:sldId id="855" r:id="rId13"/>
    <p:sldId id="856" r:id="rId14"/>
    <p:sldId id="821" r:id="rId15"/>
    <p:sldId id="873" r:id="rId16"/>
    <p:sldId id="874" r:id="rId17"/>
    <p:sldId id="886" r:id="rId18"/>
    <p:sldId id="858" r:id="rId19"/>
    <p:sldId id="881" r:id="rId20"/>
    <p:sldId id="864" r:id="rId21"/>
    <p:sldId id="860" r:id="rId22"/>
    <p:sldId id="883" r:id="rId23"/>
    <p:sldId id="884" r:id="rId24"/>
    <p:sldId id="863" r:id="rId25"/>
    <p:sldId id="861" r:id="rId26"/>
    <p:sldId id="862" r:id="rId27"/>
    <p:sldId id="867" r:id="rId28"/>
    <p:sldId id="866" r:id="rId29"/>
    <p:sldId id="868" r:id="rId30"/>
    <p:sldId id="878" r:id="rId31"/>
    <p:sldId id="859" r:id="rId32"/>
    <p:sldId id="885" r:id="rId33"/>
    <p:sldId id="871" r:id="rId34"/>
    <p:sldId id="869" r:id="rId35"/>
    <p:sldId id="870" r:id="rId36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bastian Musiał" initials="SM" lastIdx="1" clrIdx="0">
    <p:extLst>
      <p:ext uri="{19B8F6BF-5375-455C-9EA6-DF929625EA0E}">
        <p15:presenceInfo xmlns:p15="http://schemas.microsoft.com/office/powerpoint/2012/main" userId="ed435b021ccf152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1" autoAdjust="0"/>
    <p:restoredTop sz="92365" autoAdjust="0"/>
  </p:normalViewPr>
  <p:slideViewPr>
    <p:cSldViewPr snapToGrid="0">
      <p:cViewPr varScale="1">
        <p:scale>
          <a:sx n="67" d="100"/>
          <a:sy n="67" d="100"/>
        </p:scale>
        <p:origin x="8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28.12.2022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3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5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55923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752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905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2864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871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259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868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394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3184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6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1647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068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4292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724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617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170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6994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862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1771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48656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539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8424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4025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6113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2005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35647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3614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03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773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286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502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917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271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10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60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024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804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811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58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27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629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06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826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669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28.12.2022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884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jpeg"/><Relationship Id="rId10" Type="http://schemas.openxmlformats.org/officeDocument/2006/relationships/image" Target="../media/image18.jpeg"/><Relationship Id="rId4" Type="http://schemas.microsoft.com/office/2007/relationships/hdphoto" Target="../media/hdphoto1.wdp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9.jpeg"/><Relationship Id="rId10" Type="http://schemas.openxmlformats.org/officeDocument/2006/relationships/image" Target="../media/image22.jpeg"/><Relationship Id="rId4" Type="http://schemas.microsoft.com/office/2007/relationships/hdphoto" Target="../media/hdphoto1.wdp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ebp"/><Relationship Id="rId3" Type="http://schemas.openxmlformats.org/officeDocument/2006/relationships/image" Target="../media/image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37.web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1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41.jpg"/><Relationship Id="rId4" Type="http://schemas.microsoft.com/office/2007/relationships/hdphoto" Target="../media/hdphoto1.wdp"/><Relationship Id="rId9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pn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1.pn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1.png"/><Relationship Id="rId7" Type="http://schemas.openxmlformats.org/officeDocument/2006/relationships/image" Target="../media/image5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9.web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0950" y="1597793"/>
            <a:ext cx="7615239" cy="1831207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5400" b="1" dirty="0">
                <a:solidFill>
                  <a:srgbClr val="002060"/>
                </a:solidFill>
                <a:latin typeface="+mn-lt"/>
              </a:rPr>
              <a:t>SPRAWOZDANIE MIĘDZYSESYJNE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31A6D7C-9B62-34B1-942D-52A90EB5A8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173" y="242522"/>
            <a:ext cx="1087285" cy="1223125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F1FE3C9D-0DF5-E3A6-B992-3E53D17FF7DA}"/>
              </a:ext>
            </a:extLst>
          </p:cNvPr>
          <p:cNvSpPr txBox="1"/>
          <p:nvPr/>
        </p:nvSpPr>
        <p:spPr>
          <a:xfrm>
            <a:off x="4366495" y="3854476"/>
            <a:ext cx="7019926" cy="1634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Ryszard Suliga</a:t>
            </a:r>
            <a:endParaRPr lang="pl-PL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Burmistrz Miasta i Gminy Koniecpol</a:t>
            </a:r>
            <a:endParaRPr lang="pl-PL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3DDCE9EA-B9D1-812E-0A06-43FB57116AE8}"/>
              </a:ext>
            </a:extLst>
          </p:cNvPr>
          <p:cNvSpPr txBox="1"/>
          <p:nvPr/>
        </p:nvSpPr>
        <p:spPr>
          <a:xfrm>
            <a:off x="6315075" y="5822466"/>
            <a:ext cx="3705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002060"/>
                </a:solidFill>
              </a:rPr>
              <a:t>Koniecpol, 28.12.2022 r.</a:t>
            </a:r>
            <a:endParaRPr lang="pl-PL" sz="2400" dirty="0">
              <a:solidFill>
                <a:srgbClr val="002060"/>
              </a:solidFill>
            </a:endParaRPr>
          </a:p>
        </p:txBody>
      </p:sp>
      <p:pic>
        <p:nvPicPr>
          <p:cNvPr id="23" name="Obraz 22">
            <a:extLst>
              <a:ext uri="{FF2B5EF4-FFF2-40B4-BE49-F238E27FC236}">
                <a16:creationId xmlns:a16="http://schemas.microsoft.com/office/drawing/2014/main" id="{944CA375-332B-3682-8674-868EABBE6B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194" y="1290536"/>
            <a:ext cx="4026694" cy="512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6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" y="305882"/>
            <a:ext cx="10877550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zespołu przedszkolno-żłobkowego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C6EAF6D-3212-A535-793F-F3696A5A2CE3}"/>
              </a:ext>
            </a:extLst>
          </p:cNvPr>
          <p:cNvSpPr txBox="1"/>
          <p:nvPr/>
        </p:nvSpPr>
        <p:spPr>
          <a:xfrm>
            <a:off x="3514725" y="5343825"/>
            <a:ext cx="80200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rgbClr val="002060"/>
                </a:solidFill>
              </a:rPr>
              <a:t>Prace budowlane w toku.</a:t>
            </a:r>
          </a:p>
          <a:p>
            <a:pPr algn="just"/>
            <a:r>
              <a:rPr lang="pl-PL" sz="3200" b="1" dirty="0">
                <a:solidFill>
                  <a:srgbClr val="002060"/>
                </a:solidFill>
              </a:rPr>
              <a:t>Całkowita wartość inwestycji: </a:t>
            </a:r>
            <a:r>
              <a:rPr lang="pl-PL" sz="3200" b="1" dirty="0"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</a:rPr>
              <a:t>15 006 000,00 </a:t>
            </a:r>
            <a:r>
              <a:rPr lang="pl-PL" sz="3200" b="1" dirty="0">
                <a:solidFill>
                  <a:srgbClr val="FF0000"/>
                </a:solidFill>
              </a:rPr>
              <a:t>zł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0BCDFAB3-1018-5BCF-3D33-8F12E95C36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2" y="1219199"/>
            <a:ext cx="5553078" cy="398075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636CBD5-E592-8D34-1F06-11BB095ED6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36" y="1219199"/>
            <a:ext cx="5553078" cy="398075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A5A3D3D-57E6-A503-70B0-E878017D7DE4}"/>
              </a:ext>
            </a:extLst>
          </p:cNvPr>
          <p:cNvSpPr txBox="1"/>
          <p:nvPr/>
        </p:nvSpPr>
        <p:spPr>
          <a:xfrm>
            <a:off x="354803" y="4657717"/>
            <a:ext cx="2962276" cy="800219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l-PL" b="1" i="0" dirty="0">
                <a:solidFill>
                  <a:srgbClr val="FF0000"/>
                </a:solidFill>
                <a:effectLst/>
                <a:latin typeface="+mj-lt"/>
              </a:rPr>
              <a:t>9 017 475,75 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Rządowy Fundusz Polski Ład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Program Inwestycji Strategicznych</a:t>
            </a:r>
            <a:endParaRPr kumimoji="0" lang="pl-P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EB8C626D-F2A1-C545-E581-CFC1665DCD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37" y="5882434"/>
            <a:ext cx="714375" cy="80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7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8D6D6334-4857-12FE-D76B-31DA3292A9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818" y="1138769"/>
            <a:ext cx="4179132" cy="3134349"/>
          </a:xfrm>
          <a:prstGeom prst="rect">
            <a:avLst/>
          </a:prstGeom>
        </p:spPr>
      </p:pic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843" y="301774"/>
            <a:ext cx="10882313" cy="70788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kanalizacji w dzielnicy „</a:t>
            </a:r>
            <a:r>
              <a:rPr kumimoji="0" lang="pl-PL" altLang="pl-PL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Magdasz</a:t>
            </a:r>
            <a:r>
              <a:rPr kumimoji="0" lang="pl-PL" alt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” – I etap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99408"/>
            <a:ext cx="744017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rgbClr val="002060"/>
                </a:solidFill>
              </a:rPr>
              <a:t>W dniu 22.12.2022 r. rozpoczęto czynności </a:t>
            </a:r>
          </a:p>
          <a:p>
            <a:pPr algn="just"/>
            <a:r>
              <a:rPr lang="pl-PL" sz="3200" b="1" dirty="0">
                <a:solidFill>
                  <a:srgbClr val="002060"/>
                </a:solidFill>
              </a:rPr>
              <a:t>odbiorowe, ostateczny termin odbioru ustalono na 29.12.2022 r.  </a:t>
            </a:r>
          </a:p>
          <a:p>
            <a:pPr algn="just"/>
            <a:r>
              <a:rPr lang="pl-PL" sz="3200" b="1" dirty="0">
                <a:solidFill>
                  <a:srgbClr val="002060"/>
                </a:solidFill>
              </a:rPr>
              <a:t>Koszt inwestycji wynosi </a:t>
            </a:r>
            <a:r>
              <a:rPr lang="pl-PL" sz="3200" b="1" dirty="0">
                <a:solidFill>
                  <a:srgbClr val="FF0000"/>
                </a:solidFill>
              </a:rPr>
              <a:t>1 660 269,77 zł.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403CDE9-D244-49C6-C65B-4BA77E4FF1B0}"/>
              </a:ext>
            </a:extLst>
          </p:cNvPr>
          <p:cNvSpPr txBox="1"/>
          <p:nvPr/>
        </p:nvSpPr>
        <p:spPr>
          <a:xfrm>
            <a:off x="8841812" y="5848340"/>
            <a:ext cx="2733676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1 181 163,07 zł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B538FE41-7FDB-8667-B950-5C464A4850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62429" y="132497"/>
            <a:ext cx="714375" cy="70788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FB304ADC-20AB-1B79-DFED-FEDB602D73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744" y="4285941"/>
            <a:ext cx="2380105" cy="1562399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30F510DB-8B31-B2C1-01CB-80E977F7C9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22" y="1138768"/>
            <a:ext cx="4179132" cy="3134349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8BB5070A-F290-14D8-A48E-BFEA2AF447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612" y="1138768"/>
            <a:ext cx="4179132" cy="31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00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4B8C565F-E757-5983-2519-73CEB85498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5221" y="1435194"/>
            <a:ext cx="2799735" cy="2099802"/>
          </a:xfrm>
          <a:prstGeom prst="rect">
            <a:avLst/>
          </a:prstGeom>
        </p:spPr>
      </p:pic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oświetlenia ulicznego na ul. Zamkowej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E966CC1-D3F1-DCB8-9E26-4000C0CD5312}"/>
              </a:ext>
            </a:extLst>
          </p:cNvPr>
          <p:cNvSpPr txBox="1"/>
          <p:nvPr/>
        </p:nvSpPr>
        <p:spPr>
          <a:xfrm>
            <a:off x="581023" y="3837437"/>
            <a:ext cx="110966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Zadanie obejmowało budowę linii kablowej na długości 170 </a:t>
            </a:r>
            <a:r>
              <a:rPr lang="pl-PL" sz="28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oraz </a:t>
            </a:r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montaż 5 szt. słupów stalowych z wysięgnikami i oprawami LED. </a:t>
            </a:r>
            <a:r>
              <a:rPr lang="pl-PL" sz="2800" b="1" dirty="0">
                <a:solidFill>
                  <a:srgbClr val="002060"/>
                </a:solidFill>
              </a:rPr>
              <a:t>Łączna wartość robót budowlanych: </a:t>
            </a:r>
            <a:r>
              <a:rPr lang="pl-PL" sz="2800" b="1" dirty="0">
                <a:solidFill>
                  <a:srgbClr val="FF0000"/>
                </a:solidFill>
              </a:rPr>
              <a:t>53 074,50 zł.</a:t>
            </a:r>
          </a:p>
          <a:p>
            <a:pPr algn="just"/>
            <a:r>
              <a:rPr lang="pl-P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Ponadto TAURON Nowe Technologie dokonał wymiany 6 słupów betonowych na nowe - stalowe. Z tego tytułu Gmina nie poniosła żadnych kosztów. </a:t>
            </a:r>
            <a:endParaRPr lang="pl-PL" sz="2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3E2F7E3-AE17-F1D7-DE13-DA350FDDEE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94" y="680245"/>
            <a:ext cx="1235945" cy="112395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A9590DA-3516-DACC-C226-3A0F5ACF8B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054" y="2929267"/>
            <a:ext cx="931067" cy="77515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AC990C4-6077-3893-53AC-79BE8E244E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33" y="5977738"/>
            <a:ext cx="931067" cy="77515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35F5D9B-5E7F-DBEB-7DC1-27FB374713F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8765" y="564634"/>
            <a:ext cx="931067" cy="77515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87C08AE2-FE1A-34B6-909B-64894D9038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45231" y="1417155"/>
            <a:ext cx="2799736" cy="2099802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E88762A4-2099-1522-B9E8-2ADB066D6B1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61664" y="1435193"/>
            <a:ext cx="2799736" cy="2099802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4F689D1F-8EDF-798A-4441-892AC723344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0601" y="1437000"/>
            <a:ext cx="2799736" cy="209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7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Poprawa bezpieczeństwa pieszych na przejściach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4916129" y="1346894"/>
            <a:ext cx="672818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Gmina w porozumieniu z powiatem częstochowskim zrealizowała projekt pn. „Poprawa bezpieczeństwa pieszych na przejściach w obrębie skrzyżowania DP nr 1091S (ul. Żeromskiego) z ul. Szkolną                             w Koniecpolu”, współfinansowany przez WORD w Częstochowie w ramach „Marszałkowskiego programu poprawy bezpieczeństwa na drogach województwa śląskiego”.</a:t>
            </a:r>
          </a:p>
          <a:p>
            <a:pPr algn="just"/>
            <a:r>
              <a:rPr lang="pl-PL" sz="2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Dofinansowanie: </a:t>
            </a:r>
            <a:r>
              <a:rPr lang="pl-PL" sz="2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50 000,00 zł</a:t>
            </a:r>
          </a:p>
          <a:p>
            <a:pPr algn="just"/>
            <a:r>
              <a:rPr lang="pl-PL" sz="2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Wkład finansowy powiatu: </a:t>
            </a:r>
            <a:r>
              <a:rPr lang="pl-PL" sz="2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28 500,00 zł </a:t>
            </a:r>
          </a:p>
          <a:p>
            <a:pPr algn="just">
              <a:spcAft>
                <a:spcPts val="800"/>
              </a:spcAft>
            </a:pPr>
            <a:r>
              <a:rPr lang="pl-PL" sz="2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</a:t>
            </a:r>
            <a:r>
              <a:rPr lang="pl-PL" sz="2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rodki własne gminy Koniecpol: </a:t>
            </a:r>
            <a:r>
              <a:rPr lang="pl-PL" sz="2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27 907,30 zł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A188648-7DD5-0F4D-070C-DACF2517A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47" y="1799303"/>
            <a:ext cx="4235772" cy="3805084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5E71A19-4ED4-6A35-16D2-2C8F761208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686" y="629047"/>
            <a:ext cx="926306" cy="94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26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515" y="332531"/>
            <a:ext cx="10962968" cy="65883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6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kanalizacji w dzielnicy </a:t>
            </a:r>
            <a:r>
              <a:rPr kumimoji="0" lang="pl-PL" sz="3600" b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r>
              <a:rPr kumimoji="0" lang="pl-PL" sz="36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– kolejny </a:t>
            </a:r>
            <a:r>
              <a:rPr lang="pl-PL" sz="3600" b="1" dirty="0">
                <a:solidFill>
                  <a:srgbClr val="C00000"/>
                </a:solidFill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etap</a:t>
            </a:r>
            <a:endParaRPr kumimoji="0" lang="pl-PL" sz="36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6363113-1379-0D9F-AC2C-88E586D6A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7" y="5224009"/>
            <a:ext cx="1913090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2543790-E159-2CED-2D09-49BC10FC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4" y="4150682"/>
            <a:ext cx="1719191" cy="12187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9A11C2-F999-010D-F32F-7C9397B52680}"/>
              </a:ext>
            </a:extLst>
          </p:cNvPr>
          <p:cNvSpPr txBox="1"/>
          <p:nvPr/>
        </p:nvSpPr>
        <p:spPr>
          <a:xfrm>
            <a:off x="552602" y="1108366"/>
            <a:ext cx="1108679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rgbClr val="002060"/>
                </a:solidFill>
                <a:effectLst/>
              </a:rPr>
              <a:t>Zakres rzeczowy obejmuje wykonanie 551 </a:t>
            </a:r>
            <a:r>
              <a:rPr lang="pl-PL" sz="3200" b="1" dirty="0" err="1">
                <a:solidFill>
                  <a:srgbClr val="002060"/>
                </a:solidFill>
                <a:effectLst/>
              </a:rPr>
              <a:t>mb</a:t>
            </a:r>
            <a:r>
              <a:rPr lang="pl-PL" sz="3200" b="1" dirty="0">
                <a:solidFill>
                  <a:srgbClr val="002060"/>
                </a:solidFill>
                <a:effectLst/>
              </a:rPr>
              <a:t> kanalizacji sanitarnej grawitacyjnej i tłocznej, przyłączy kanalizacyjnych, przepompowni ścieków, 318 </a:t>
            </a:r>
            <a:r>
              <a:rPr lang="pl-PL" sz="3200" b="1" dirty="0" err="1">
                <a:solidFill>
                  <a:srgbClr val="002060"/>
                </a:solidFill>
                <a:effectLst/>
              </a:rPr>
              <a:t>mb</a:t>
            </a:r>
            <a:r>
              <a:rPr lang="pl-PL" sz="3200" b="1" dirty="0">
                <a:solidFill>
                  <a:srgbClr val="002060"/>
                </a:solidFill>
                <a:effectLst/>
              </a:rPr>
              <a:t> kanalizacji deszczowej oraz odtworzenie nawierzchni </a:t>
            </a:r>
            <a:r>
              <a:rPr lang="pl-PL" sz="3200" b="1" dirty="0">
                <a:solidFill>
                  <a:schemeClr val="tx2">
                    <a:lumMod val="75000"/>
                  </a:schemeClr>
                </a:solidFill>
                <a:effectLst/>
              </a:rPr>
              <a:t>drogowych.</a:t>
            </a:r>
            <a:r>
              <a:rPr lang="pl-PL" sz="3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just"/>
            <a:r>
              <a:rPr lang="pl-PL" sz="3200" b="1" i="0" dirty="0">
                <a:solidFill>
                  <a:srgbClr val="002060"/>
                </a:solidFill>
                <a:effectLst/>
              </a:rPr>
              <a:t>Wartość dotacji:</a:t>
            </a:r>
            <a:r>
              <a:rPr lang="pl-PL" sz="3200" i="0" dirty="0">
                <a:solidFill>
                  <a:srgbClr val="002060"/>
                </a:solidFill>
                <a:effectLst/>
              </a:rPr>
              <a:t> </a:t>
            </a:r>
            <a:r>
              <a:rPr lang="pl-PL" sz="3200" b="1" i="0" dirty="0">
                <a:solidFill>
                  <a:srgbClr val="FF0000"/>
                </a:solidFill>
                <a:effectLst/>
              </a:rPr>
              <a:t>1 470 969,45 </a:t>
            </a:r>
            <a:r>
              <a:rPr lang="pl-PL" sz="3200" b="1" dirty="0">
                <a:solidFill>
                  <a:srgbClr val="FF0000"/>
                </a:solidFill>
                <a:effectLst/>
              </a:rPr>
              <a:t>zł</a:t>
            </a:r>
          </a:p>
          <a:p>
            <a:pPr algn="just"/>
            <a:endParaRPr lang="pl-PL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pl-PL" sz="3200" b="1" dirty="0">
                <a:solidFill>
                  <a:schemeClr val="tx2">
                    <a:lumMod val="75000"/>
                  </a:schemeClr>
                </a:solidFill>
              </a:rPr>
              <a:t>Realizacja w roku 2023</a:t>
            </a:r>
            <a:endParaRPr lang="pl-PL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16F763A-8E91-A0A1-A508-4139D4718A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23831" y="5723416"/>
            <a:ext cx="968169" cy="100936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78213A0-DC0A-3B21-D640-EA947FA257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63" y="521519"/>
            <a:ext cx="794619" cy="76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98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00FD324D-02BF-7F90-66F6-7EB78A3EC6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6" y="428625"/>
            <a:ext cx="11149014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48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Nowy przystanek kolejowy - „Koniecpol Centrum” 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14421FC-BBB5-4F55-896D-21955876F5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0" y="1091649"/>
            <a:ext cx="3048000" cy="1231106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E33DA057-3708-9E77-CCAB-D73759A8798C}"/>
              </a:ext>
            </a:extLst>
          </p:cNvPr>
          <p:cNvSpPr txBox="1"/>
          <p:nvPr/>
        </p:nvSpPr>
        <p:spPr>
          <a:xfrm>
            <a:off x="547686" y="2327496"/>
            <a:ext cx="11149014" cy="4331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Przystanek powstanie na linii kolejowej nr 61: Kielce – </a:t>
            </a:r>
            <a:r>
              <a:rPr lang="pl-PL" sz="24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Fosowskie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między przystankiem „Koniecpol </a:t>
            </a:r>
            <a:r>
              <a:rPr lang="pl-PL" sz="24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”, a stacją „Koniecpol”. </a:t>
            </a:r>
            <a:endParaRPr lang="pl-PL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Nowy, dwukrawędziowy peron zostanie wyposażony w wiaty i oświetlenie. Będzie oznakowanie i nagłośnienie. Osoby niepełnosprawne skorzystają z pochylni. Przewidziano też ścieżki naprowadzające z wypukłą fakturą. Dla bezpieczeństwa planowany jest montaż monitoringu.</a:t>
            </a:r>
            <a:endParaRPr lang="pl-PL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 ul. Mickiewicza powstaną też miejsca parkingowe dla obsługi podróżnych, którymi będzie zarządzać Gmina. </a:t>
            </a:r>
            <a:r>
              <a:rPr lang="pl-PL" sz="24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Obecnie podpisywane jest porozumienie w sprawie przejęcia w zarządzanie infrastruktury parkingowej wybudowanej w </a:t>
            </a:r>
            <a:r>
              <a:rPr lang="pl-PL" sz="2400" b="1" u="sng" dirty="0">
                <a:solidFill>
                  <a:schemeClr val="tx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ramach</a:t>
            </a:r>
            <a:r>
              <a:rPr lang="pl-PL" sz="24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b="1" u="sng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tego zadania pomiędzy PKP Polskie Linie Kolejowe S.A., a Gminą Koniecpol</a:t>
            </a:r>
            <a:r>
              <a:rPr lang="pl-PL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sz="24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6A22537-E702-E89F-89E7-F2951A0515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550" y="873033"/>
            <a:ext cx="954087" cy="93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83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BF66302A-B2DC-346A-5C2F-58A295EEE4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04" y="2544296"/>
            <a:ext cx="6214973" cy="2490957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Grudniowy „atak zimy”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21493" y="4547490"/>
            <a:ext cx="11149014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Przypominam, że z</a:t>
            </a:r>
            <a:r>
              <a:rPr lang="pl-PL" sz="2800" b="1" dirty="0">
                <a:solidFill>
                  <a:srgbClr val="C00000"/>
                </a:solidFill>
              </a:rPr>
              <a:t>godnie z art. 5 ust. 1 pkt 4 ustawy o utrzymaniu czystości i porządku w gminach, u</a:t>
            </a:r>
            <a:r>
              <a:rPr lang="pl-PL" sz="2800" b="1" i="0" dirty="0">
                <a:solidFill>
                  <a:srgbClr val="C00000"/>
                </a:solidFill>
                <a:effectLst/>
              </a:rPr>
              <a:t>przątnięcie błota, śniegu, lodu i innych zanieczyszczeń z chodników bezpośrednio przylegających do granicy nieruchomości spoczywa na </a:t>
            </a:r>
            <a:r>
              <a:rPr lang="pl-PL" sz="3200" b="1" i="0" u="sng" dirty="0">
                <a:solidFill>
                  <a:srgbClr val="C00000"/>
                </a:solidFill>
                <a:effectLst/>
              </a:rPr>
              <a:t>właścicielach tych nieruchomości </a:t>
            </a:r>
            <a:r>
              <a:rPr lang="pl-PL" sz="3200" b="1" i="0" dirty="0">
                <a:solidFill>
                  <a:srgbClr val="C00000"/>
                </a:solidFill>
                <a:effectLst/>
              </a:rPr>
              <a:t>!!!  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33DA057-3708-9E77-CCAB-D73759A8798C}"/>
              </a:ext>
            </a:extLst>
          </p:cNvPr>
          <p:cNvSpPr txBox="1"/>
          <p:nvPr/>
        </p:nvSpPr>
        <p:spPr>
          <a:xfrm>
            <a:off x="547686" y="1154622"/>
            <a:ext cx="11149014" cy="1807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drugiej dekadzie grudnia nastąpiły obfite opady </a:t>
            </a:r>
            <a:r>
              <a:rPr lang="pl-PL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</a:t>
            </a:r>
            <a:r>
              <a:rPr lang="pl-PL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niegu, które spowodowały bardzo trudne warunki na drogach, chodnikach i placach.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Koszt </a:t>
            </a:r>
            <a:r>
              <a:rPr lang="pl-PL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jednego dnia zimowego utrzymania dróg gminnych w tym czasie wyniósł blisko </a:t>
            </a:r>
            <a:r>
              <a:rPr lang="pl-PL" sz="28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tys. zł</a:t>
            </a:r>
            <a:endParaRPr lang="pl-PL" sz="2800" b="1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6A22537-E702-E89F-89E7-F2951A0515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215" y="773861"/>
            <a:ext cx="954087" cy="93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32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07CC3EF-B60E-66B3-F6EF-E42A01C720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493" y="404812"/>
            <a:ext cx="11201400" cy="6048375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39EA584-63DE-AE14-48A7-BA47EC26A615}"/>
              </a:ext>
            </a:extLst>
          </p:cNvPr>
          <p:cNvSpPr txBox="1"/>
          <p:nvPr/>
        </p:nvSpPr>
        <p:spPr>
          <a:xfrm>
            <a:off x="1993900" y="3005197"/>
            <a:ext cx="8877300" cy="84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MINIONE WYDARZENIA GMINNE</a:t>
            </a:r>
          </a:p>
        </p:txBody>
      </p:sp>
    </p:spTree>
    <p:extLst>
      <p:ext uri="{BB962C8B-B14F-4D97-AF65-F5344CB8AC3E}">
        <p14:creationId xmlns:p14="http://schemas.microsoft.com/office/powerpoint/2010/main" val="2303726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037" y="858332"/>
            <a:ext cx="10829925" cy="463511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 ostatnim czasie w Koniecpolu odbyło się wiele wydarzeń sportowych o znaczeniu ponadregionalnym</a:t>
            </a:r>
            <a:b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 udziałem drużyn nie tylko lokalnych, ale z innych gmin województwa śląskiego i województw ościennych.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Na hali sportowej przy Szkole Podstawowej nr 2 można było zobaczyć rywalizację sportową w wielu dyscyplinach – 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piłce nożnej, siatkówce, tenisie stołowym.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A66F7F1-49F2-441B-1B50-4FB9BF171B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94" y="5694646"/>
            <a:ext cx="897731" cy="92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40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42220" y="4563818"/>
            <a:ext cx="10058400" cy="1846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3888849" y="1980646"/>
            <a:ext cx="873651" cy="2349068"/>
          </a:xfrm>
          <a:prstGeom prst="downArrow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32B9B860-AD5D-523C-4C3B-784F363DF8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3615" y="447675"/>
            <a:ext cx="1011185" cy="104775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543EF68-B23A-FDDA-0D5C-480AA8F59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95" y="5698539"/>
            <a:ext cx="1011185" cy="104775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1D0D3EF3-3A97-9B56-0191-694AB0FADDE2}"/>
              </a:ext>
            </a:extLst>
          </p:cNvPr>
          <p:cNvSpPr txBox="1"/>
          <p:nvPr/>
        </p:nvSpPr>
        <p:spPr>
          <a:xfrm>
            <a:off x="1580381" y="756675"/>
            <a:ext cx="7000875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6000" b="1" dirty="0">
                <a:solidFill>
                  <a:srgbClr val="002060"/>
                </a:solidFill>
              </a:rPr>
              <a:t>25.11.2022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3228207" y="4763796"/>
            <a:ext cx="8001000" cy="14465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>
                <a:solidFill>
                  <a:srgbClr val="002060"/>
                </a:solidFill>
              </a:rPr>
              <a:t>28.12.2022</a:t>
            </a:r>
          </a:p>
        </p:txBody>
      </p:sp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Turniej PILICA CUP 2022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464342" y="4943478"/>
            <a:ext cx="113299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</a:rPr>
              <a:t>11 grudnia zakończył się turniej PILICA CUP 2022. Zwyciężył zespół 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Warty Poraj pokonując w finale </a:t>
            </a:r>
            <a:r>
              <a:rPr lang="pl-PL" sz="2800" b="1" dirty="0" err="1">
                <a:solidFill>
                  <a:srgbClr val="002060"/>
                </a:solidFill>
              </a:rPr>
              <a:t>Józefkę</a:t>
            </a:r>
            <a:r>
              <a:rPr lang="pl-PL" sz="2800" b="1" dirty="0">
                <a:solidFill>
                  <a:srgbClr val="002060"/>
                </a:solidFill>
              </a:rPr>
              <a:t> Chorzów. 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19FE094-F648-D1DD-BF26-EEDDACA72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09" y="1066422"/>
            <a:ext cx="5169408" cy="387705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7FBE498-CE35-9078-DAC6-2B43F44F61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706" y="1385746"/>
            <a:ext cx="4338636" cy="312419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4808A64-06F5-97CA-D24D-1CB6323828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150" y="5781390"/>
            <a:ext cx="749300" cy="82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92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Turniej Piłki Siatkowej im. Wojciecha Nowaka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ADD4FDF-B571-7C62-8CB4-072BD85CC7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7112" y="686128"/>
            <a:ext cx="714375" cy="72503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75EA1A4-9F16-22CE-57D2-800D4319389B}"/>
              </a:ext>
            </a:extLst>
          </p:cNvPr>
          <p:cNvSpPr txBox="1"/>
          <p:nvPr/>
        </p:nvSpPr>
        <p:spPr>
          <a:xfrm>
            <a:off x="547686" y="4384007"/>
            <a:ext cx="1114901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W grudniu w koniecpolskiej hali sportowej rozegrano Turniej Piłki Siatkowej im. Wojciecha Nowaka. Zawody poświęcone były pamięci koniecpolskiego propagatora sportu i działacza sportowego.</a:t>
            </a:r>
          </a:p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Wygrała drużyna z Secemina, która okazała się lepsza od drużyn</a:t>
            </a:r>
            <a:br>
              <a:rPr lang="pl-PL" sz="2800" b="1" dirty="0">
                <a:solidFill>
                  <a:srgbClr val="002060"/>
                </a:solidFill>
                <a:effectLst/>
              </a:rPr>
            </a:br>
            <a:r>
              <a:rPr lang="pl-PL" sz="2800" b="1" dirty="0">
                <a:solidFill>
                  <a:srgbClr val="002060"/>
                </a:solidFill>
                <a:effectLst/>
              </a:rPr>
              <a:t>z Włoszczowy i Koniecpola.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6A431742-394D-383B-8FAF-AD31E817E5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851" y="1030727"/>
            <a:ext cx="7604645" cy="342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3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954107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 grudnia w Centrum Społeczno-Kulturalnym odbył się Mikołajkowy Turniej Szachowy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24E7EF3-8868-D7CE-1929-E037DEED2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25" y="1400176"/>
            <a:ext cx="9963150" cy="493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58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Mikołajki w Centrum Społeczno-Kulturalnym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7CDB062-5DED-F44E-D050-490AE721CF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1" y="1144107"/>
            <a:ext cx="5594429" cy="372427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841C7B8-9CD6-97F2-EB6D-C23B564B06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86125"/>
            <a:ext cx="5448300" cy="308497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D1BF6EFE-3A64-F3C8-81E4-2CD2F5B060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331" y="5026116"/>
            <a:ext cx="3629025" cy="134325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60F3D3B3-E381-021F-2B45-14C1FB18F5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150" y="1053475"/>
            <a:ext cx="21145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7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186512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Pierniczkowe szaleństwo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- warsztaty zdobienia świątecznych pierniczków dla dzieci i dorosłych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Centrum Społeczno-Kulturalnym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F1AB465-B37E-5163-C9A2-7EE76F76F8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44" y="6047245"/>
            <a:ext cx="714375" cy="6477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EBA85E4-EF43-9D36-3EE3-06459C44D1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085095"/>
            <a:ext cx="3657600" cy="2286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C9710F8-87D2-CB29-BB5F-D55DC6C516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0" y="3990975"/>
            <a:ext cx="3448050" cy="2286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085B007-7182-A3A1-E6CF-BDEC54C6F4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025" y="2284225"/>
            <a:ext cx="3743328" cy="284797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EEFA6794-0780-218F-1673-70CA3A4BC1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9569" y="2342803"/>
            <a:ext cx="714375" cy="706279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4620CE09-7E34-195E-4114-50A2DC11E2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2284225"/>
            <a:ext cx="2857500" cy="2706875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DBF2DCDC-BC08-A8FE-0E83-A1213EC147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5100" y="1923184"/>
            <a:ext cx="1184275" cy="121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2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197592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Koncert "Wspólne Kolędowanie"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 Centrum Społeczno-Kulturalnym przygotowany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przez Szkołę Podstawową nr 2 – 16.12.2022r.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1B73125-6239-BA6A-CC75-D1D80A1495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44" y="6047245"/>
            <a:ext cx="714375" cy="6477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52DB26B-17B1-8BD7-650E-C0C0FC382A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2434954"/>
            <a:ext cx="4038600" cy="269902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173C3DF-81D2-1C65-1DBE-77308ABFE2C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21" y="2447989"/>
            <a:ext cx="4737179" cy="323843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BD8DA3A-15DD-E496-94CA-F0FDE30B95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586" y="4227746"/>
            <a:ext cx="3396535" cy="211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Jarmark Bożonarodzeniowy na Rynku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8A66F7F1-49F2-441B-1B50-4FB9BF171B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44" y="6047245"/>
            <a:ext cx="714375" cy="6477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F93E5C4-5195-D6A8-E737-8F232DBAA7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63" y="3137476"/>
            <a:ext cx="4757737" cy="3187123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2B7EDE4-A7D8-29B1-0E20-B45FA2F4E7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50" y="1067768"/>
            <a:ext cx="5991225" cy="30861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FA5493B-3237-E019-FA1D-12E3BF2B60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860511"/>
            <a:ext cx="4162425" cy="246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273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186512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8 grudnia rodzice dzieci z grupy IV Starszaków „Żabki”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Przedszkolu nr 1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mieli możliwość wziąć udział</a:t>
            </a:r>
            <a:b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świątecznych zajęciach otwartych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E41C81C-A0BE-3A98-B596-E722565B75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44" y="6047245"/>
            <a:ext cx="714375" cy="6477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65B8CA8-1376-F890-5186-8B11FFBA97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6" y="2524179"/>
            <a:ext cx="5345784" cy="3237371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37C3A09-BA0A-A178-83E9-CFC7A4AC13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025" y="2524179"/>
            <a:ext cx="4654550" cy="323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18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131112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Wyjątkowe Jasełka w wykonaniu dzieci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z Przedszkola nr 1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0E957B1-A1AC-2D10-456F-139499CD1A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7525" y="484677"/>
            <a:ext cx="1127123" cy="1026731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883C8E90-CFED-DEDC-8732-E351A4C96AEC}"/>
              </a:ext>
            </a:extLst>
          </p:cNvPr>
          <p:cNvSpPr txBox="1"/>
          <p:nvPr/>
        </p:nvSpPr>
        <p:spPr>
          <a:xfrm>
            <a:off x="495300" y="3874462"/>
            <a:ext cx="111490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C00000"/>
                </a:solidFill>
              </a:rPr>
              <a:t>15 i 16 grudnia dzieci z grupy "Pszczółki" i „Żabki” </a:t>
            </a:r>
            <a:r>
              <a:rPr lang="pl-PL" sz="2800" b="1" dirty="0">
                <a:solidFill>
                  <a:srgbClr val="002060"/>
                </a:solidFill>
              </a:rPr>
              <a:t>wprowadziły rodziców, zaproszonych gości i całą społeczność przedszkolną w świąteczny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i magiczny czas. Świąteczny nastrój podkreślały piękne stroje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i bożonarodzeniowa dekoracja. Mali aktorzy z wielkim przejęciem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i zaangażowaniem wygłaszali swoje role i z radością śpiewali kolędy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002060"/>
                </a:solidFill>
              </a:rPr>
              <a:t> i pastorałki.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6BB7FF6F-45C0-60BE-E141-70DE02B2EF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0" y="1780738"/>
            <a:ext cx="3819525" cy="212203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26975BC-C865-F080-68DF-A7885C94D22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726" y="1752431"/>
            <a:ext cx="3819525" cy="212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46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131112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Przedstawienie jasełkowe Przedszkola nr 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 Centrum Społeczno-Kulturalnym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930A639-9131-C451-1694-A6DDBDDD54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1819" y="5580519"/>
            <a:ext cx="714375" cy="715505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11484DC-E8B2-4893-4E58-15C320571D3E}"/>
              </a:ext>
            </a:extLst>
          </p:cNvPr>
          <p:cNvSpPr txBox="1"/>
          <p:nvPr/>
        </p:nvSpPr>
        <p:spPr>
          <a:xfrm>
            <a:off x="547686" y="4568329"/>
            <a:ext cx="11096628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Przedszkolaki świetnie zaprezentowały swoje talenty artystyczne. Wykazały się nie tylko dużymi zdolnościami aktorskimi i wokalnymi, ale również opanowaniem i profesjonalizmem. 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2338455C-CCE4-3AEC-289A-83273B85A9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793273"/>
            <a:ext cx="3714750" cy="232221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92A5263E-EEA1-96F4-A858-C448964677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550" y="1793273"/>
            <a:ext cx="3714750" cy="228967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C3952ADC-29BB-B68E-5910-405A38D27C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8175" y="3618896"/>
            <a:ext cx="714375" cy="715505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8987B7C3-DF58-1D49-9471-B20655A83D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686" y="1347389"/>
            <a:ext cx="714375" cy="71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52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86" y="3634621"/>
            <a:ext cx="10775828" cy="1130887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BUDŻET GMINY NA 2023 ROK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A98096D-3E77-0D0A-010D-FEBBB1F109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111" y="5294313"/>
            <a:ext cx="2412878" cy="1130887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42B2F0D4-C441-A751-3066-C69AE3BDC3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7711" y="598488"/>
            <a:ext cx="2412878" cy="113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17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Święty Mikołaj w Łysinach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496111" y="5269554"/>
            <a:ext cx="11157625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Wyjątkowy i magiczny dzień spędzili uczniowie Szkoły Podstawowej im. Jana Pawła II w Łysinach. 6 grudnia odwiedził ich gość prosto z Laponii.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C2007BC-D7D7-6E36-BBAD-20F794F0A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0437" y="594520"/>
            <a:ext cx="714375" cy="71871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660B779D-0DAF-4917-E7CD-44E1BCDF1E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57" y="1132723"/>
            <a:ext cx="7304327" cy="395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678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7156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Spotkanie wigilijne w </a:t>
            </a:r>
            <a:r>
              <a:rPr kumimoji="0" lang="pl-PL" altLang="pl-PL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Bogumiłku</a:t>
            </a: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C2007BC-D7D7-6E36-BBAD-20F794F0A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7112" y="5723395"/>
            <a:ext cx="714375" cy="64770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E76283EF-8FD1-7204-2459-0220D95E2EAD}"/>
              </a:ext>
            </a:extLst>
          </p:cNvPr>
          <p:cNvSpPr txBox="1"/>
          <p:nvPr/>
        </p:nvSpPr>
        <p:spPr>
          <a:xfrm>
            <a:off x="516731" y="3693439"/>
            <a:ext cx="1106805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9 grudnia przedstawiciele gminy Koniecpol wraz z Dyrekcją, Gronem Pedagogicznym, zaproszonymi gośćmi oraz Wychowankami Specjalnego Ośrodka Szkolno- Wychowawczego w </a:t>
            </a:r>
            <a:r>
              <a:rPr lang="pl-PL" sz="2800" b="1" dirty="0" err="1">
                <a:solidFill>
                  <a:srgbClr val="002060"/>
                </a:solidFill>
                <a:effectLst/>
              </a:rPr>
              <a:t>Bogumiłku</a:t>
            </a:r>
            <a:r>
              <a:rPr lang="pl-PL" sz="2800" b="1" dirty="0">
                <a:solidFill>
                  <a:srgbClr val="002060"/>
                </a:solidFill>
                <a:effectLst/>
              </a:rPr>
              <a:t> uczestniczyli </a:t>
            </a:r>
            <a:br>
              <a:rPr lang="pl-PL" sz="2800" b="1" dirty="0">
                <a:solidFill>
                  <a:srgbClr val="002060"/>
                </a:solidFill>
                <a:effectLst/>
              </a:rPr>
            </a:br>
            <a:r>
              <a:rPr lang="pl-PL" sz="2800" b="1" dirty="0">
                <a:solidFill>
                  <a:srgbClr val="002060"/>
                </a:solidFill>
                <a:effectLst/>
              </a:rPr>
              <a:t>w uroczystym spotkaniu wigilijnym. </a:t>
            </a:r>
          </a:p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Główną częścią programu było przedstawienie Jasełkowe przygotowane przez opiekunów i wychowanków Ośrodka.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1A26086-D210-6239-4E91-1EE8C7B949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724" y="1058405"/>
            <a:ext cx="4467225" cy="263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75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305882"/>
            <a:ext cx="10829925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Kampania „Mała książka – wielki człowiek” w Bibliotece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98540" y="1052308"/>
            <a:ext cx="5600700" cy="5252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pl-PL" sz="1800" kern="150" dirty="0">
                <a:effectLst/>
                <a:latin typeface="Calibri" panose="020F050202020403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  <a:t> </a:t>
            </a:r>
            <a:r>
              <a:rPr lang="pl-PL" sz="2400" b="1" kern="15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  <a:t>Jak działa projekt?</a:t>
            </a:r>
            <a:endParaRPr lang="pl-PL" sz="2400" b="1" kern="150" dirty="0">
              <a:solidFill>
                <a:srgbClr val="002060"/>
              </a:solidFill>
              <a:effectLst/>
              <a:latin typeface="Liberation Serif"/>
              <a:ea typeface="NSimSun" panose="02010609030101010101" pitchFamily="49" charset="-122"/>
              <a:cs typeface="Lucida Sans" panose="020B0602030504020204" pitchFamily="34" charset="0"/>
            </a:endParaRPr>
          </a:p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pl-PL" sz="2400" b="1" kern="15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  <a:t>Każde dziecko w wieku przedszkolnym, które odwiedzi jedną z koniecpolskich bibliotek, otrzyma nieodpłatnie Wyprawkę Czytelniczą oraz Kartę Małego Czytelnika. Za każdą wizytę w bibliotece, zakończoną wypożyczeniem minimum jednej książki</a:t>
            </a:r>
            <a:br>
              <a:rPr lang="pl-PL" sz="2400" b="1" kern="15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</a:br>
            <a:r>
              <a:rPr lang="pl-PL" sz="2400" b="1" kern="15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NSimSun" panose="02010609030101010101" pitchFamily="49" charset="-122"/>
                <a:cs typeface="Lucida Sans" panose="020B0602030504020204" pitchFamily="34" charset="0"/>
              </a:rPr>
              <a:t>z księgozbioru dziecięcego, przedszkolak otrzyma naklejkę, a po zebraniu dziesięciu zostanie uhonorowany imiennym dyplomem potwierdzającym jego czytelnicze zainteresowania.</a:t>
            </a:r>
            <a:endParaRPr lang="pl-PL" sz="2400" b="1" kern="150" dirty="0">
              <a:solidFill>
                <a:srgbClr val="002060"/>
              </a:solidFill>
              <a:effectLst/>
              <a:latin typeface="Liberation Serif"/>
              <a:ea typeface="NSimSun" panose="02010609030101010101" pitchFamily="49" charset="-122"/>
              <a:cs typeface="Lucida Sans" panose="020B0602030504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6A07FAF-EDC5-D722-625A-308AEA6B5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240" y="1066497"/>
            <a:ext cx="5448300" cy="520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6627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970" y="1329198"/>
            <a:ext cx="9701059" cy="103643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Dziękuję za uwagę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9EE23429-B1B3-2E31-CDCE-70C6F456BB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561" y="3133725"/>
            <a:ext cx="9007476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957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E9E332CB-C25E-3E7D-54E3-AB72869150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6" y="389438"/>
            <a:ext cx="11178980" cy="6079124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64D83A09-C4DE-A9C8-52C0-BEF057C926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825" y="1868324"/>
            <a:ext cx="10940375" cy="5504539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FFBF284A-EDA8-65E1-D6AA-3311E91912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6" y="307597"/>
            <a:ext cx="1235945" cy="112395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B02B5521-4342-51AD-6715-D9D5ACAF55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0" y="37758"/>
            <a:ext cx="1574223" cy="1530676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871E4838-9659-67AF-A495-F5B9E3930A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4" y="5556041"/>
            <a:ext cx="1506905" cy="1231107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8379031E-6BC8-4522-7A02-42C68378637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72" y="4396390"/>
            <a:ext cx="1235945" cy="112395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4F8756D1-90E2-E77E-2A27-77D0A63B66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27" y="5634185"/>
            <a:ext cx="1235945" cy="1123950"/>
          </a:xfrm>
          <a:prstGeom prst="rect">
            <a:avLst/>
          </a:prstGeom>
        </p:spPr>
      </p:pic>
      <p:pic>
        <p:nvPicPr>
          <p:cNvPr id="36" name="Obraz 35">
            <a:extLst>
              <a:ext uri="{FF2B5EF4-FFF2-40B4-BE49-F238E27FC236}">
                <a16:creationId xmlns:a16="http://schemas.microsoft.com/office/drawing/2014/main" id="{6EDBBE20-3A48-F1F4-4721-7A4A96C404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343817"/>
            <a:ext cx="808745" cy="684558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68F9942B-4323-C6A2-C517-F9323CCE58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722" y="661840"/>
            <a:ext cx="787977" cy="6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41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48A0656F-E901-44F9-4B6A-0F4EAF3CCF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49" y="304800"/>
            <a:ext cx="11191874" cy="610552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B483A32-EAF2-387C-029E-C94696FD750F}"/>
              </a:ext>
            </a:extLst>
          </p:cNvPr>
          <p:cNvSpPr txBox="1"/>
          <p:nvPr/>
        </p:nvSpPr>
        <p:spPr>
          <a:xfrm>
            <a:off x="590549" y="874455"/>
            <a:ext cx="822007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pl-PL" sz="4400" b="1" dirty="0">
                <a:solidFill>
                  <a:srgbClr val="002060"/>
                </a:solidFill>
              </a:rPr>
              <a:t>Szczęśliwego Nowego 2023 Roku!</a:t>
            </a:r>
          </a:p>
          <a:p>
            <a:pPr marL="0" indent="0" algn="ctr">
              <a:buNone/>
            </a:pPr>
            <a:endParaRPr lang="pl-PL" sz="4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pl-PL" sz="4400" b="1" dirty="0">
                <a:solidFill>
                  <a:srgbClr val="002060"/>
                </a:solidFill>
              </a:rPr>
              <a:t>Niech będzie to Rok obfitujący</a:t>
            </a:r>
          </a:p>
          <a:p>
            <a:pPr marL="0" indent="0" algn="ctr">
              <a:buNone/>
            </a:pPr>
            <a:r>
              <a:rPr lang="pl-PL" sz="4400" b="1" dirty="0">
                <a:solidFill>
                  <a:srgbClr val="002060"/>
                </a:solidFill>
              </a:rPr>
              <a:t> w wiele sukcesów</a:t>
            </a:r>
          </a:p>
          <a:p>
            <a:pPr marL="0" indent="0" algn="ctr">
              <a:buNone/>
            </a:pPr>
            <a:r>
              <a:rPr lang="pl-PL" sz="4400" b="1" dirty="0">
                <a:solidFill>
                  <a:srgbClr val="002060"/>
                </a:solidFill>
              </a:rPr>
              <a:t> i pomyślnych wydarzeń,</a:t>
            </a:r>
            <a:br>
              <a:rPr lang="pl-PL" sz="4400" b="1" dirty="0">
                <a:solidFill>
                  <a:srgbClr val="002060"/>
                </a:solidFill>
              </a:rPr>
            </a:br>
            <a:r>
              <a:rPr lang="pl-PL" sz="4400" b="1" dirty="0">
                <a:solidFill>
                  <a:srgbClr val="002060"/>
                </a:solidFill>
              </a:rPr>
              <a:t>a marzenia staną się rzeczywistością!</a:t>
            </a:r>
          </a:p>
        </p:txBody>
      </p:sp>
    </p:spTree>
    <p:extLst>
      <p:ext uri="{BB962C8B-B14F-4D97-AF65-F5344CB8AC3E}">
        <p14:creationId xmlns:p14="http://schemas.microsoft.com/office/powerpoint/2010/main" val="35474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C2007BC-D7D7-6E36-BBAD-20F794F0A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44" y="6047245"/>
            <a:ext cx="714375" cy="6477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DC33255D-C10D-4D4B-00E8-6BB57268F0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132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2074" y="2320171"/>
            <a:ext cx="9896476" cy="221765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6600" b="1" dirty="0">
                <a:solidFill>
                  <a:srgbClr val="002060"/>
                </a:solidFill>
              </a:rPr>
              <a:t>INWESTYCJE I POZOSTAŁE PRZEDSIĘWZIĘCIA</a:t>
            </a:r>
            <a:endParaRPr kumimoji="0" lang="pl-PL" sz="6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A98096D-3E77-0D0A-010D-FEBBB1F109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797" y="5227638"/>
            <a:ext cx="2412878" cy="113088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0C39E58-7B0A-D838-9D0E-02715DBBA7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80815" y="0"/>
            <a:ext cx="101118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7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05882"/>
            <a:ext cx="10667999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Trwa przebudowa DW 786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7FEC058-6F95-C94A-CAE8-6D61F76741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732" y="1261050"/>
            <a:ext cx="11158536" cy="286327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142E678B-BFCA-A3B0-3A33-F72562F56054}"/>
              </a:ext>
            </a:extLst>
          </p:cNvPr>
          <p:cNvSpPr txBox="1"/>
          <p:nvPr/>
        </p:nvSpPr>
        <p:spPr>
          <a:xfrm>
            <a:off x="516732" y="4124326"/>
            <a:ext cx="1115853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Generalny wykonawca wprowadził tymczasową organizację ruchu. Zmiana polega na wprowadzeniu na dwóch odcinkach ruchu wahadłowego, na których prowadzone są prace związane z  budową kanalizacji deszczowej</a:t>
            </a:r>
            <a:br>
              <a:rPr lang="pl-PL" sz="2800" b="1" dirty="0">
                <a:solidFill>
                  <a:srgbClr val="002060"/>
                </a:solidFill>
                <a:effectLst/>
              </a:rPr>
            </a:br>
            <a:r>
              <a:rPr lang="pl-PL" sz="2800" b="1" dirty="0">
                <a:solidFill>
                  <a:srgbClr val="002060"/>
                </a:solidFill>
                <a:effectLst/>
              </a:rPr>
              <a:t> i układaniem nowej nawierzchni jezdni wraz z podbudową. </a:t>
            </a:r>
          </a:p>
          <a:p>
            <a:pPr algn="ctr"/>
            <a:r>
              <a:rPr lang="pl-PL" sz="2800" b="1" dirty="0">
                <a:solidFill>
                  <a:srgbClr val="002060"/>
                </a:solidFill>
                <a:effectLst/>
              </a:rPr>
              <a:t>Planowany termin zakończenia inwestycji – wr</a:t>
            </a:r>
            <a:r>
              <a:rPr lang="pl-PL" sz="2800" b="1" dirty="0">
                <a:solidFill>
                  <a:srgbClr val="002060"/>
                </a:solidFill>
              </a:rPr>
              <a:t>zesień 2024 r.</a:t>
            </a:r>
            <a:endParaRPr lang="pl-PL" sz="2800" dirty="0">
              <a:solidFill>
                <a:srgbClr val="002060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00672B8D-C830-4C40-DA37-634D49F2EC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241" y="5734050"/>
            <a:ext cx="123594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0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05882"/>
            <a:ext cx="10667999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4400" b="1" dirty="0">
                <a:solidFill>
                  <a:srgbClr val="C00000"/>
                </a:solidFill>
                <a:effectLst/>
                <a:latin typeface="+mn-lt"/>
              </a:rPr>
              <a:t>Przebudowa ulicy Niwa w Koniecpolu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21493" y="4182160"/>
            <a:ext cx="1114901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  <a:effectLst/>
                <a:latin typeface="+mn-lt"/>
              </a:rPr>
              <a:t>Otwarto oferty w postępowaniu o udzielenie zamówienia publicznego: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- złożono 5 ofert: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l-PL" sz="2800" b="1" dirty="0">
                <a:solidFill>
                  <a:srgbClr val="002060"/>
                </a:solidFill>
              </a:rPr>
              <a:t>oferta z najniższą ceną: 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1 854 767,47 zł,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najwyższa zaproponowana cena: 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2 667 870,00 zł.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Kwota przeznaczona na sfinansowanie zamówienia: </a:t>
            </a:r>
            <a:r>
              <a:rPr lang="pl-PL" sz="2800" b="1" dirty="0">
                <a:solidFill>
                  <a:srgbClr val="FF0000"/>
                </a:solidFill>
              </a:rPr>
              <a:t>1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 465 000,00 zł</a:t>
            </a:r>
            <a:r>
              <a:rPr lang="pl-PL" sz="2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pl-PL" sz="2800" b="1" dirty="0">
              <a:solidFill>
                <a:srgbClr val="FF000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7DE562A-67DB-8A96-87C2-5BB67E2ED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699" y="1316400"/>
            <a:ext cx="10925176" cy="2558007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6B2F565F-C41D-2864-D265-4A5361A6ED5A}"/>
              </a:ext>
            </a:extLst>
          </p:cNvPr>
          <p:cNvSpPr txBox="1"/>
          <p:nvPr/>
        </p:nvSpPr>
        <p:spPr>
          <a:xfrm>
            <a:off x="7985380" y="3315265"/>
            <a:ext cx="2739770" cy="800219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r>
              <a:rPr lang="pl-PL" b="1" i="0" dirty="0">
                <a:solidFill>
                  <a:srgbClr val="FF0000"/>
                </a:solidFill>
                <a:effectLst/>
                <a:latin typeface="+mj-lt"/>
              </a:rPr>
              <a:t> 109 811,25 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Rządowy Fundusz Polski Ład Program Inwestycji Strategicznych</a:t>
            </a:r>
            <a:endParaRPr kumimoji="0" lang="pl-PL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137616B-0A70-E0EC-E778-FC0FDD00A7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25" y="15875"/>
            <a:ext cx="714375" cy="76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73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05882"/>
            <a:ext cx="10667999" cy="117570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C00000"/>
                </a:solidFill>
                <a:effectLst/>
                <a:latin typeface="+mn-lt"/>
              </a:rPr>
              <a:t>Przebudowa zespołu sportowego w Koniecpolu</a:t>
            </a:r>
          </a:p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b="1" dirty="0">
                <a:solidFill>
                  <a:srgbClr val="C00000"/>
                </a:solidFill>
                <a:effectLst/>
                <a:latin typeface="+mn-lt"/>
              </a:rPr>
              <a:t> – zaplecze sportowe z zagospodarowaniem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3ACD70B-8D61-6AE9-C316-2E9620C98D0D}"/>
              </a:ext>
            </a:extLst>
          </p:cNvPr>
          <p:cNvSpPr txBox="1"/>
          <p:nvPr/>
        </p:nvSpPr>
        <p:spPr>
          <a:xfrm>
            <a:off x="590549" y="3938069"/>
            <a:ext cx="11010900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>
                <a:solidFill>
                  <a:srgbClr val="002060"/>
                </a:solidFill>
                <a:effectLst/>
                <a:latin typeface="+mn-lt"/>
              </a:rPr>
              <a:t>Otwarto oferty w postępowaniu o udzielenie zamówienia publicznego: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- złożono 5 ofert: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l-PL" sz="28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oferta z najwyższą ceną: 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10 375 169,06 zł,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l-PL" sz="2800" b="1" dirty="0">
                <a:solidFill>
                  <a:srgbClr val="002060"/>
                </a:solidFill>
              </a:rPr>
              <a:t>oferta z najniższą ceną: 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6 642 000,00 zł.</a:t>
            </a:r>
            <a:endParaRPr lang="pl-PL" sz="2800" b="1" dirty="0">
              <a:effectLst/>
              <a:ea typeface="Times New Roman" panose="02020603050405020304" pitchFamily="18" charset="0"/>
            </a:endParaRPr>
          </a:p>
          <a:p>
            <a:r>
              <a:rPr lang="pl-PL" sz="2800" b="1" dirty="0">
                <a:solidFill>
                  <a:srgbClr val="002060"/>
                </a:solidFill>
              </a:rPr>
              <a:t>Kwota przeznaczona na sfinansowanie zamówienia: </a:t>
            </a:r>
            <a:r>
              <a:rPr lang="pl-PL" sz="28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4 936 000,00 zł</a:t>
            </a:r>
            <a:r>
              <a:rPr lang="pl-PL" sz="2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pl-PL" sz="2800" b="1" dirty="0">
              <a:solidFill>
                <a:srgbClr val="FF0000"/>
              </a:solidFill>
            </a:endParaRPr>
          </a:p>
          <a:p>
            <a:endParaRPr lang="pl-PL" sz="1800" b="1" dirty="0">
              <a:effectLst/>
              <a:latin typeface="+mn-lt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CCB1DD1-7668-217A-961C-E6F0229B66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6851" y="1614592"/>
            <a:ext cx="6296024" cy="2190473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0EB01F18-A74B-CA0F-8C17-A1E0D215505B}"/>
              </a:ext>
            </a:extLst>
          </p:cNvPr>
          <p:cNvSpPr txBox="1"/>
          <p:nvPr/>
        </p:nvSpPr>
        <p:spPr>
          <a:xfrm>
            <a:off x="7042151" y="3076295"/>
            <a:ext cx="3752849" cy="861774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l-PL" b="1" i="0" dirty="0">
                <a:solidFill>
                  <a:srgbClr val="FF0000"/>
                </a:solidFill>
                <a:effectLst/>
                <a:latin typeface="+mj-lt"/>
              </a:rPr>
              <a:t>4 442 400,00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Rz</a:t>
            </a:r>
            <a:r>
              <a:rPr lang="pl-PL" sz="16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ądowy</a:t>
            </a:r>
            <a:r>
              <a:rPr lang="pl-PL" sz="1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Fundusz Polski Ład Program Inwestycji Strategicznych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2C3797E-D753-A45E-0787-43203BBBBA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53800" y="172878"/>
            <a:ext cx="754009" cy="82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52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037" y="277307"/>
            <a:ext cx="10829925" cy="131112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Budowa wodociągów z przyłączami w miejscowościach: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Wąsosz, Kuźnica Wąsowska, Łysaków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449E10B-A342-9F70-0805-778B90658F3F}"/>
              </a:ext>
            </a:extLst>
          </p:cNvPr>
          <p:cNvSpPr txBox="1"/>
          <p:nvPr/>
        </p:nvSpPr>
        <p:spPr>
          <a:xfrm>
            <a:off x="547686" y="4115485"/>
            <a:ext cx="1114901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9E006EC-02D6-92A4-7445-AFE620AECB8D}"/>
              </a:ext>
            </a:extLst>
          </p:cNvPr>
          <p:cNvSpPr txBox="1"/>
          <p:nvPr/>
        </p:nvSpPr>
        <p:spPr>
          <a:xfrm>
            <a:off x="542922" y="3548336"/>
            <a:ext cx="11149014" cy="2777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Postępowanie o udzielenie zamówienia w trakcie oceny ofert: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złożono 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8 z cenami od </a:t>
            </a:r>
            <a:r>
              <a:rPr lang="pl-PL" sz="2800" b="1" dirty="0">
                <a:solidFill>
                  <a:srgbClr val="FF0000"/>
                </a:solidFill>
                <a:latin typeface="Calibri"/>
              </a:rPr>
              <a:t>3 374 799,99 zł 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do </a:t>
            </a:r>
            <a:r>
              <a:rPr lang="pl-PL" sz="2800" b="1" dirty="0">
                <a:solidFill>
                  <a:srgbClr val="FF0000"/>
                </a:solidFill>
                <a:latin typeface="Calibri"/>
              </a:rPr>
              <a:t>6 211 349,94 zł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Wniosek o dofinansowanie ze środków UE w ramach Programu Rozwoju Obszarów Wiejskich na lata 2014-2020 do 100% kosztów kwalifikowanych – nie więcej jednak niż 5 mln PLN pozostaje w trakcie oceny merytorycznej  przed podpisaniem umowy o dofinansowanie.</a:t>
            </a:r>
            <a:endParaRPr lang="pl-PL" sz="28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0887832-9F2F-1328-E740-7634D60F0F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1" y="1737371"/>
            <a:ext cx="3152774" cy="1691629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A487A82-94F2-C640-B758-25E6506913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09721" y="5934807"/>
            <a:ext cx="802481" cy="83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65002"/>
      </p:ext>
    </p:extLst>
  </p:cSld>
  <p:clrMapOvr>
    <a:masterClrMapping/>
  </p:clrMapOvr>
</p:sld>
</file>

<file path=ppt/theme/theme1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5998</TotalTime>
  <Words>1271</Words>
  <Application>Microsoft Office PowerPoint</Application>
  <PresentationFormat>Panoramiczny</PresentationFormat>
  <Paragraphs>167</Paragraphs>
  <Slides>35</Slides>
  <Notes>34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35</vt:i4>
      </vt:variant>
    </vt:vector>
  </HeadingPairs>
  <TitlesOfParts>
    <vt:vector size="40" baseType="lpstr">
      <vt:lpstr>Arial</vt:lpstr>
      <vt:lpstr>Calibri</vt:lpstr>
      <vt:lpstr>Liberation Serif</vt:lpstr>
      <vt:lpstr>Wingdings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RadaMiejska</cp:lastModifiedBy>
  <cp:revision>676</cp:revision>
  <cp:lastPrinted>2022-12-28T09:38:33Z</cp:lastPrinted>
  <dcterms:created xsi:type="dcterms:W3CDTF">2017-03-19T17:31:59Z</dcterms:created>
  <dcterms:modified xsi:type="dcterms:W3CDTF">2022-12-28T13:56:10Z</dcterms:modified>
</cp:coreProperties>
</file>