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697" r:id="rId2"/>
  </p:sldMasterIdLst>
  <p:notesMasterIdLst>
    <p:notesMasterId r:id="rId49"/>
  </p:notesMasterIdLst>
  <p:sldIdLst>
    <p:sldId id="853" r:id="rId3"/>
    <p:sldId id="770" r:id="rId4"/>
    <p:sldId id="894" r:id="rId5"/>
    <p:sldId id="932" r:id="rId6"/>
    <p:sldId id="1074" r:id="rId7"/>
    <p:sldId id="1086" r:id="rId8"/>
    <p:sldId id="1087" r:id="rId9"/>
    <p:sldId id="1096" r:id="rId10"/>
    <p:sldId id="1042" r:id="rId11"/>
    <p:sldId id="1088" r:id="rId12"/>
    <p:sldId id="1070" r:id="rId13"/>
    <p:sldId id="1068" r:id="rId14"/>
    <p:sldId id="1069" r:id="rId15"/>
    <p:sldId id="1089" r:id="rId16"/>
    <p:sldId id="1090" r:id="rId17"/>
    <p:sldId id="1091" r:id="rId18"/>
    <p:sldId id="1092" r:id="rId19"/>
    <p:sldId id="1093" r:id="rId20"/>
    <p:sldId id="1067" r:id="rId21"/>
    <p:sldId id="1094" r:id="rId22"/>
    <p:sldId id="1044" r:id="rId23"/>
    <p:sldId id="1046" r:id="rId24"/>
    <p:sldId id="851" r:id="rId25"/>
    <p:sldId id="1047" r:id="rId26"/>
    <p:sldId id="1041" r:id="rId27"/>
    <p:sldId id="1045" r:id="rId28"/>
    <p:sldId id="990" r:id="rId29"/>
    <p:sldId id="1095" r:id="rId30"/>
    <p:sldId id="991" r:id="rId31"/>
    <p:sldId id="993" r:id="rId32"/>
    <p:sldId id="1055" r:id="rId33"/>
    <p:sldId id="1085" r:id="rId34"/>
    <p:sldId id="1083" r:id="rId35"/>
    <p:sldId id="1081" r:id="rId36"/>
    <p:sldId id="1071" r:id="rId37"/>
    <p:sldId id="1054" r:id="rId38"/>
    <p:sldId id="1075" r:id="rId39"/>
    <p:sldId id="1076" r:id="rId40"/>
    <p:sldId id="1097" r:id="rId41"/>
    <p:sldId id="1079" r:id="rId42"/>
    <p:sldId id="1080" r:id="rId43"/>
    <p:sldId id="1082" r:id="rId44"/>
    <p:sldId id="1013" r:id="rId45"/>
    <p:sldId id="1072" r:id="rId46"/>
    <p:sldId id="1073" r:id="rId47"/>
    <p:sldId id="911" r:id="rId48"/>
  </p:sldIdLst>
  <p:sldSz cx="12192000" cy="6858000"/>
  <p:notesSz cx="6799263" cy="9929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3CF3D451-183C-4262-9463-514D0B39201F}">
          <p14:sldIdLst>
            <p14:sldId id="853"/>
            <p14:sldId id="770"/>
            <p14:sldId id="894"/>
            <p14:sldId id="932"/>
            <p14:sldId id="1074"/>
            <p14:sldId id="1086"/>
            <p14:sldId id="1087"/>
            <p14:sldId id="1096"/>
            <p14:sldId id="1042"/>
            <p14:sldId id="1088"/>
            <p14:sldId id="1070"/>
            <p14:sldId id="1068"/>
            <p14:sldId id="1069"/>
            <p14:sldId id="1089"/>
            <p14:sldId id="1090"/>
            <p14:sldId id="1091"/>
            <p14:sldId id="1092"/>
            <p14:sldId id="1093"/>
            <p14:sldId id="1067"/>
            <p14:sldId id="1094"/>
            <p14:sldId id="1044"/>
            <p14:sldId id="1046"/>
            <p14:sldId id="851"/>
            <p14:sldId id="1047"/>
            <p14:sldId id="1041"/>
            <p14:sldId id="1045"/>
            <p14:sldId id="990"/>
            <p14:sldId id="1095"/>
            <p14:sldId id="991"/>
            <p14:sldId id="993"/>
            <p14:sldId id="1055"/>
            <p14:sldId id="1085"/>
            <p14:sldId id="1083"/>
            <p14:sldId id="1081"/>
            <p14:sldId id="1071"/>
            <p14:sldId id="1054"/>
            <p14:sldId id="1075"/>
            <p14:sldId id="1076"/>
            <p14:sldId id="1097"/>
            <p14:sldId id="1079"/>
            <p14:sldId id="1080"/>
            <p14:sldId id="1082"/>
            <p14:sldId id="1013"/>
            <p14:sldId id="1072"/>
            <p14:sldId id="1073"/>
            <p14:sldId id="911"/>
          </p14:sldIdLst>
        </p14:section>
        <p14:section name="Sekcja bez tytułu" id="{66BEC04A-5CA3-4303-B276-EA9DFF77DD19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Styl z motywem 1 — Ak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12" autoAdjust="0"/>
    <p:restoredTop sz="90995" autoAdjust="0"/>
  </p:normalViewPr>
  <p:slideViewPr>
    <p:cSldViewPr snapToGrid="0">
      <p:cViewPr varScale="1">
        <p:scale>
          <a:sx n="95" d="100"/>
          <a:sy n="95" d="100"/>
        </p:scale>
        <p:origin x="96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6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6347" cy="498215"/>
          </a:xfrm>
          <a:prstGeom prst="rect">
            <a:avLst/>
          </a:prstGeom>
        </p:spPr>
        <p:txBody>
          <a:bodyPr vert="horz" lIns="91413" tIns="45705" rIns="91413" bIns="45705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1345" y="0"/>
            <a:ext cx="2946347" cy="498215"/>
          </a:xfrm>
          <a:prstGeom prst="rect">
            <a:avLst/>
          </a:prstGeom>
        </p:spPr>
        <p:txBody>
          <a:bodyPr vert="horz" lIns="91413" tIns="45705" rIns="91413" bIns="45705" rtlCol="0"/>
          <a:lstStyle>
            <a:lvl1pPr algn="r">
              <a:defRPr sz="1200"/>
            </a:lvl1pPr>
          </a:lstStyle>
          <a:p>
            <a:fld id="{2A2B650B-4318-4B97-B8C3-668A8DB91B2F}" type="datetimeFigureOut">
              <a:rPr lang="pl-PL" smtClean="0"/>
              <a:t>19.12.2024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3" tIns="45705" rIns="91413" bIns="45705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13" tIns="45705" rIns="91413" bIns="45705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3" y="9431600"/>
            <a:ext cx="2946347" cy="498214"/>
          </a:xfrm>
          <a:prstGeom prst="rect">
            <a:avLst/>
          </a:prstGeom>
        </p:spPr>
        <p:txBody>
          <a:bodyPr vert="horz" lIns="91413" tIns="45705" rIns="91413" bIns="45705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1345" y="9431600"/>
            <a:ext cx="2946347" cy="498214"/>
          </a:xfrm>
          <a:prstGeom prst="rect">
            <a:avLst/>
          </a:prstGeom>
        </p:spPr>
        <p:txBody>
          <a:bodyPr vert="horz" lIns="91413" tIns="45705" rIns="91413" bIns="45705" rtlCol="0" anchor="b"/>
          <a:lstStyle>
            <a:lvl1pPr algn="r">
              <a:defRPr sz="1200"/>
            </a:lvl1pPr>
          </a:lstStyle>
          <a:p>
            <a:fld id="{27CAEBC6-A685-44CE-9DDB-2B4E901991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4010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1">
              <a:defRPr/>
            </a:pPr>
            <a:fld id="{27CAEBC6-A685-44CE-9DDB-2B4E901991FD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14401">
                <a:defRPr/>
              </a:pPr>
              <a:t>1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84593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977729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022440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681263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456483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339978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13744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854149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05926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42151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896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1">
              <a:defRPr/>
            </a:pPr>
            <a:fld id="{27CAEBC6-A685-44CE-9DDB-2B4E901991FD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14401">
                <a:defRPr/>
              </a:pPr>
              <a:t>3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0157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1">
              <a:defRPr/>
            </a:pPr>
            <a:fld id="{27CAEBC6-A685-44CE-9DDB-2B4E901991FD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14401">
                <a:defRPr/>
              </a:pPr>
              <a:t>4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514346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8657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1">
              <a:defRPr/>
            </a:pPr>
            <a:fld id="{27CAEBC6-A685-44CE-9DDB-2B4E901991FD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14401">
                <a:defRPr/>
              </a:pPr>
              <a:t>6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01578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1">
              <a:defRPr/>
            </a:pPr>
            <a:fld id="{27CAEBC6-A685-44CE-9DDB-2B4E901991FD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14401">
                <a:defRPr/>
              </a:pPr>
              <a:t>7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189998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1">
              <a:defRPr/>
            </a:pPr>
            <a:fld id="{27CAEBC6-A685-44CE-9DDB-2B4E901991FD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14401">
                <a:defRPr/>
              </a:pPr>
              <a:t>8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33428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97696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7186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416E902-43B8-38FB-C977-00E3C3F626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7681988-EA22-B85F-23F8-356F1F0EB3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9AE2714-288B-DFF9-AE4B-300C4BF40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862B371-975C-EA8A-4C33-8B59DD8F9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88654AD-C561-E24A-C13A-C24F9684F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93376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0B9FEAA-0C16-208C-3B08-637FC26E4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66EBE8A-4152-58DE-2C98-3AA486FBDE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0B9661F-C7AE-0A2B-BAFE-D2CA86D34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34ED1AC-CA98-A24E-592B-1F794B82F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C945416-2E1D-7671-8A85-1F39F89C3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6114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E513FF97-FC0E-A5BD-DD6D-D60D51DB84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3D89483D-91E1-36C9-023F-5BAD66ED14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D737C03-CAD8-8237-B4C0-1F2C21CE5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F2A468-66E3-14B8-8041-296E789D9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9D43C56-3E77-BD8D-A23F-7C68D07F4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366161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720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3394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60526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52838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077864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413269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04876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62994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064BF9-B1D0-AC4E-4F94-BFBB40B1A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4ACA6B9-C1D6-F0AD-8672-AD881856A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E21B7B5-9C44-816A-7FB9-BB90965A7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00A9E68-2E3A-07C9-C291-6B7C0F984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99D66AD-F3C7-C66E-9D71-61B337C9F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975835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516142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20249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7429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F6AEF4A-C274-D609-88AC-25D8F9E36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6578BEB-AD55-088F-3048-3D6A58D41D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2FB98F8-112B-A2E1-2E14-446D363EF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2DBDF35-DC96-9BE0-8B9A-6EF43BFB2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0347A4B-9ED0-8001-FE1B-AF35966AF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69013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79A21B2-D62B-B300-F1B1-C6B5B04FA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E15E43E-6482-DFA0-9437-1341922FC3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51FFBAF-5879-D497-BE1A-50F6C6EF15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0FB6603A-F72C-54A9-391D-7E00C5B5C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40F4EDC-F991-E6DA-2A8E-6B88DB521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F4BE308-50A7-9543-C956-E5950735A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7877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986037A-0287-30FE-5A97-DCB5A62B8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D1D63C0-4CAE-21F2-DD66-0B123E172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1D071DA-8E10-677E-58EF-B9DFFA8C9B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C01023E5-E33E-EC9C-FB8C-A061011F57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E6C460FB-2BE5-1424-580A-1D05D64684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4CD3162-8091-C76F-3E38-0C3EA7FD6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9CFA2155-EA96-A231-B046-4146258F1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C31F48C-551F-644D-7CE4-3251A8B29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2086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AB2D-C073-FF76-502A-976E8A192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ACB42356-FE51-E52A-A905-F9A03D95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14E23B84-49A9-4D3D-72A7-78783C9DB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A8427D4C-83BC-8A62-9226-72F2C3302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41477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5A0ED031-71EE-8C3A-E937-2301B0905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7807C9C4-BBDA-5AD7-C84E-EF831E896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44FC708-E41D-4EFD-6FCC-E2A650896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32320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5270B3-4E98-9ACF-4196-7F26EF185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090F8A4-6E2F-24E5-D1EF-948CF3753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7C9F542-972E-C080-88C5-9893B9A6A0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11C20F-E271-CF0C-4ED5-92BD9B397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B7B8B4D-2C18-B14D-F78A-2D0A6A31E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83CA6B78-F640-263C-92B6-982C85EAA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717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E10FF60-6CA8-884D-CF49-9B49D9154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E464DE05-B358-3E4E-A004-22AEF79A60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4BFDF0E-36D6-DDC6-7BBC-6A01664B97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EC800FC-E1F2-A1E5-A9B8-A2B698185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A1E8D579-2ECE-9D26-EE14-99C9A6C04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06945E5-F70D-D174-DF2A-BD6DFF922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67856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accent2">
                <a:lumMod val="60000"/>
                <a:lumOff val="40000"/>
              </a:schemeClr>
            </a:gs>
            <a:gs pos="30000">
              <a:schemeClr val="accent6">
                <a:lumMod val="20000"/>
                <a:lumOff val="80000"/>
              </a:schemeClr>
            </a:gs>
            <a:gs pos="6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F1F42B5-5D29-FD1C-B141-8A5A5EAE4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BEFA48D7-D03E-BE3E-5685-E7C64862D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E94F16A-EB6A-7D7F-C3B3-C354039AB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96B19F-D6BD-F138-0AA4-3F449CD7FE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7FB671B-DEAF-02A7-2D52-4EF89A28D4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50540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accent2">
                <a:lumMod val="60000"/>
                <a:lumOff val="40000"/>
              </a:schemeClr>
            </a:gs>
            <a:gs pos="30000">
              <a:schemeClr val="accent6">
                <a:lumMod val="20000"/>
                <a:lumOff val="80000"/>
              </a:schemeClr>
            </a:gs>
            <a:gs pos="6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19.12.2024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4697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g"/><Relationship Id="rId5" Type="http://schemas.openxmlformats.org/officeDocument/2006/relationships/image" Target="../media/image27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14.png"/><Relationship Id="rId7" Type="http://schemas.openxmlformats.org/officeDocument/2006/relationships/image" Target="../media/image3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3.png"/><Relationship Id="rId4" Type="http://schemas.openxmlformats.org/officeDocument/2006/relationships/image" Target="../media/image78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g"/><Relationship Id="rId5" Type="http://schemas.openxmlformats.org/officeDocument/2006/relationships/image" Target="../media/image82.jp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7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D6408C8F-3082-B938-F0EE-A13F49D764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47" y="740255"/>
            <a:ext cx="10059834" cy="721736"/>
          </a:xfrm>
          <a:prstGeom prst="rect">
            <a:avLst/>
          </a:prstGeom>
          <a:solidFill>
            <a:schemeClr val="bg2"/>
          </a:solidFill>
          <a:ln w="76200" cmpd="thickThin">
            <a:solidFill>
              <a:srgbClr val="C00000">
                <a:alpha val="25000"/>
              </a:srgb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Calibri" panose="020F0502020204030204" pitchFamily="34" charset="0"/>
              </a:rPr>
              <a:t>SPRAWOZDANIE MIĘDZYSESYJNE</a:t>
            </a:r>
            <a:endParaRPr kumimoji="0" lang="pl-PL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931A6D7C-9B62-34B1-942D-52A90EB5A8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208" y="242745"/>
            <a:ext cx="906510" cy="995019"/>
          </a:xfrm>
          <a:prstGeom prst="rect">
            <a:avLst/>
          </a:prstGeom>
        </p:spPr>
      </p:pic>
      <p:sp>
        <p:nvSpPr>
          <p:cNvPr id="19" name="pole tekstowe 18">
            <a:extLst>
              <a:ext uri="{FF2B5EF4-FFF2-40B4-BE49-F238E27FC236}">
                <a16:creationId xmlns:a16="http://schemas.microsoft.com/office/drawing/2014/main" id="{F1FE3C9D-0DF5-E3A6-B992-3E53D17FF7DA}"/>
              </a:ext>
            </a:extLst>
          </p:cNvPr>
          <p:cNvSpPr txBox="1"/>
          <p:nvPr/>
        </p:nvSpPr>
        <p:spPr>
          <a:xfrm>
            <a:off x="2586037" y="5329267"/>
            <a:ext cx="7019926" cy="1502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Ryszard Suliga</a:t>
            </a: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Burmistrz Miasta i Gminy Koniecpol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3DDCE9EA-B9D1-812E-0A06-43FB57116AE8}"/>
              </a:ext>
            </a:extLst>
          </p:cNvPr>
          <p:cNvSpPr txBox="1"/>
          <p:nvPr/>
        </p:nvSpPr>
        <p:spPr>
          <a:xfrm>
            <a:off x="4349375" y="6409311"/>
            <a:ext cx="48220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Koniecpol, 19.12.2024 r.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83164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838200" y="2561139"/>
            <a:ext cx="3131651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Wartość zakupu: </a:t>
            </a:r>
            <a:r>
              <a:rPr lang="pl-PL" sz="3200" b="1" dirty="0">
                <a:solidFill>
                  <a:srgbClr val="C00000"/>
                </a:solidFill>
              </a:rPr>
              <a:t>198 952,50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PLN</a:t>
            </a:r>
          </a:p>
          <a:p>
            <a:pPr lvl="0">
              <a:defRPr/>
            </a:pPr>
            <a:endParaRPr lang="pl-PL" sz="3200" b="1" baseline="0" dirty="0">
              <a:solidFill>
                <a:srgbClr val="C00000"/>
              </a:solidFill>
              <a:latin typeface="Calibri"/>
            </a:endParaRPr>
          </a:p>
          <a:p>
            <a:pPr lvl="0">
              <a:defRPr/>
            </a:pP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Data odbioru: </a:t>
            </a:r>
            <a:r>
              <a:rPr lang="pl-PL" sz="3200" b="1" noProof="0" dirty="0">
                <a:solidFill>
                  <a:srgbClr val="C00000"/>
                </a:solidFill>
                <a:latin typeface="Calibri"/>
              </a:rPr>
              <a:t>30</a:t>
            </a:r>
            <a:r>
              <a:rPr lang="pl-PL" sz="3200" b="1" dirty="0">
                <a:solidFill>
                  <a:srgbClr val="C00000"/>
                </a:solidFill>
                <a:latin typeface="Calibri"/>
              </a:rPr>
              <a:t>.04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.2024 r. 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lang="pl-PL" b="1" dirty="0">
                <a:solidFill>
                  <a:srgbClr val="002060"/>
                </a:solidFill>
              </a:rPr>
              <a:t>Zakup i dostawa fabrycznie nowego samochodu dostawczego</a:t>
            </a:r>
            <a:br>
              <a:rPr lang="pl-PL" b="1" dirty="0">
                <a:solidFill>
                  <a:srgbClr val="002060"/>
                </a:solidFill>
              </a:rPr>
            </a:br>
            <a:r>
              <a:rPr lang="pl-PL" b="1" dirty="0">
                <a:solidFill>
                  <a:srgbClr val="002060"/>
                </a:solidFill>
              </a:rPr>
              <a:t>z wywrotką dla Centrum Integracji Społecznej w Koniecpolu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334" y="1442343"/>
            <a:ext cx="6960198" cy="522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518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927" y="2361371"/>
            <a:ext cx="5856035" cy="4399442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373602" y="2266552"/>
            <a:ext cx="572239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W</a:t>
            </a:r>
            <a:r>
              <a:rPr kumimoji="0" lang="pl-PL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artość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robót: </a:t>
            </a:r>
            <a:r>
              <a:rPr lang="pl-PL" sz="3200" b="1" dirty="0">
                <a:solidFill>
                  <a:srgbClr val="C00000"/>
                </a:solidFill>
              </a:rPr>
              <a:t>746 100,20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PLN</a:t>
            </a:r>
          </a:p>
          <a:p>
            <a:pPr lvl="0" algn="just">
              <a:defRPr/>
            </a:pPr>
            <a:r>
              <a:rPr lang="pl-PL" sz="3200" b="1" baseline="0" dirty="0">
                <a:solidFill>
                  <a:srgbClr val="002060"/>
                </a:solidFill>
              </a:rPr>
              <a:t>Dofinasowanie:</a:t>
            </a:r>
            <a:r>
              <a:rPr lang="pl-PL" sz="3200" b="1" dirty="0">
                <a:solidFill>
                  <a:srgbClr val="002060"/>
                </a:solidFill>
              </a:rPr>
              <a:t> </a:t>
            </a:r>
            <a:r>
              <a:rPr lang="pl-PL" sz="3200" b="1" dirty="0">
                <a:solidFill>
                  <a:srgbClr val="C00000"/>
                </a:solidFill>
              </a:rPr>
              <a:t>668 132,73 </a:t>
            </a:r>
            <a:r>
              <a:rPr lang="pl-PL" sz="3200" b="1" baseline="0" dirty="0">
                <a:solidFill>
                  <a:srgbClr val="C00000"/>
                </a:solidFill>
              </a:rPr>
              <a:t>PLN</a:t>
            </a:r>
          </a:p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Data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odbioru: </a:t>
            </a:r>
            <a:r>
              <a:rPr lang="pl-PL" sz="3200" b="1" dirty="0">
                <a:solidFill>
                  <a:srgbClr val="C00000"/>
                </a:solidFill>
                <a:latin typeface="Calibri"/>
              </a:rPr>
              <a:t>08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.05.2024 r. 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206210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lang="pl-PL" b="1" dirty="0">
                <a:solidFill>
                  <a:srgbClr val="002060"/>
                </a:solidFill>
              </a:rPr>
              <a:t>Przebudowa ulicy Chrząstowskiej („Więzy”), w ramach inwestycji pn.: Rewitalizacja rynku w Koniecpolu wraz z przyległym otoczeniem do pełnienia nowych funkcji społecznych, gospodarczych i kulturowych z droga dojazdową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0583FB-8196-5E74-0DE1-7D21A004B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183" y="6302319"/>
            <a:ext cx="1212568" cy="45849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1049721-9AAC-5017-7612-34EBFADD4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161" y="5122606"/>
            <a:ext cx="1334590" cy="95992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67" y="3833844"/>
            <a:ext cx="3902625" cy="292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7663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193034" y="1931191"/>
            <a:ext cx="76766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Wartość robót: </a:t>
            </a:r>
            <a:r>
              <a:rPr lang="pl-PL" sz="3200" b="1" dirty="0">
                <a:solidFill>
                  <a:srgbClr val="C00000"/>
                </a:solidFill>
              </a:rPr>
              <a:t>3 947 779,91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PLN</a:t>
            </a:r>
          </a:p>
          <a:p>
            <a:pPr lvl="0" algn="just">
              <a:defRPr/>
            </a:pPr>
            <a:r>
              <a:rPr lang="pl-PL" sz="3200" b="1" baseline="0" dirty="0">
                <a:solidFill>
                  <a:srgbClr val="002060"/>
                </a:solidFill>
                <a:latin typeface="Calibri"/>
              </a:rPr>
              <a:t>Dofinasowanie: </a:t>
            </a:r>
            <a:r>
              <a:rPr lang="pl-PL" sz="3200" b="1" dirty="0">
                <a:solidFill>
                  <a:srgbClr val="C00000"/>
                </a:solidFill>
              </a:rPr>
              <a:t>3 049 535,00 </a:t>
            </a:r>
            <a:r>
              <a:rPr lang="pl-PL" sz="3200" b="1" baseline="0" dirty="0">
                <a:solidFill>
                  <a:srgbClr val="C00000"/>
                </a:solidFill>
                <a:latin typeface="Calibri"/>
              </a:rPr>
              <a:t>PLN</a:t>
            </a:r>
          </a:p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Data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odbioru końcowego: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10.05.2024 r. 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lang="pl-PL" b="1" dirty="0">
                <a:solidFill>
                  <a:srgbClr val="002060"/>
                </a:solidFill>
              </a:rPr>
              <a:t>Budowa sieci wodociągowej z przyłączami etap III w mieście</a:t>
            </a:r>
            <a:br>
              <a:rPr lang="pl-PL" b="1" dirty="0">
                <a:solidFill>
                  <a:srgbClr val="002060"/>
                </a:solidFill>
              </a:rPr>
            </a:br>
            <a:r>
              <a:rPr lang="pl-PL" b="1" dirty="0">
                <a:solidFill>
                  <a:srgbClr val="002060"/>
                </a:solidFill>
              </a:rPr>
              <a:t> i gminie Koniecpol – budowa sieci wodociągowej z przyłączeniami           w miejscowościach: Wąsosz, Kużnica Wąsowska, Łysaków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890" y="2475518"/>
            <a:ext cx="4867072" cy="3650304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4D12556A-7A6E-3A84-8E4F-61C6E4FC2F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36" y="3695554"/>
            <a:ext cx="3740117" cy="2805088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0B75ADF1-3CCA-57C0-9B28-408845F7F4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356" y="3824470"/>
            <a:ext cx="3396343" cy="254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5099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300038" y="1762661"/>
            <a:ext cx="114706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W</a:t>
            </a:r>
            <a:r>
              <a:rPr kumimoji="0" lang="pl-PL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artość</a:t>
            </a:r>
            <a:r>
              <a:rPr lang="pl-PL" sz="3200" b="1" dirty="0">
                <a:solidFill>
                  <a:srgbClr val="002060"/>
                </a:solidFill>
                <a:latin typeface="Calibri"/>
              </a:rPr>
              <a:t> robót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</a:t>
            </a:r>
            <a:r>
              <a:rPr lang="pl-PL" sz="3200" b="1" dirty="0">
                <a:solidFill>
                  <a:srgbClr val="C00000"/>
                </a:solidFill>
              </a:rPr>
              <a:t>5 394 780,00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PLN</a:t>
            </a:r>
          </a:p>
          <a:p>
            <a:pPr lvl="0" algn="just">
              <a:defRPr/>
            </a:pPr>
            <a:r>
              <a:rPr lang="pl-PL" sz="3200" b="1" baseline="0" dirty="0">
                <a:solidFill>
                  <a:srgbClr val="002060"/>
                </a:solidFill>
                <a:latin typeface="Calibri"/>
              </a:rPr>
              <a:t>Dofinasowanie: </a:t>
            </a:r>
            <a:r>
              <a:rPr lang="pl-PL" sz="3200" b="1" dirty="0">
                <a:solidFill>
                  <a:srgbClr val="C00000"/>
                </a:solidFill>
              </a:rPr>
              <a:t>4 831 025,49 </a:t>
            </a:r>
            <a:r>
              <a:rPr lang="pl-PL" sz="3200" b="1" baseline="0" dirty="0">
                <a:solidFill>
                  <a:srgbClr val="C00000"/>
                </a:solidFill>
                <a:latin typeface="Calibri"/>
              </a:rPr>
              <a:t>PLN</a:t>
            </a:r>
          </a:p>
          <a:p>
            <a:pPr lvl="0" algn="just">
              <a:defRPr/>
            </a:pP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Data odbioru końcowego: </a:t>
            </a:r>
            <a:r>
              <a:rPr lang="pl-PL" sz="3200" b="1" dirty="0">
                <a:solidFill>
                  <a:srgbClr val="C00000"/>
                </a:solidFill>
                <a:latin typeface="Calibri"/>
              </a:rPr>
              <a:t>13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.05.2024 r. 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lang="pl-PL" b="1" dirty="0">
                <a:solidFill>
                  <a:srgbClr val="002060"/>
                </a:solidFill>
              </a:rPr>
              <a:t>Rewitalizacja rynku w Koniecpolu wraz z przyległym otoczeniem do pełnienia nowych funkcji społecznych, gospodarczych i kulturowych z drogą dojazdową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12" name="Obraz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690" y="3404294"/>
            <a:ext cx="5093310" cy="339554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264" y="2271252"/>
            <a:ext cx="5093310" cy="4381434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D50583FB-8196-5E74-0DE1-7D21A004B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168" y="6113406"/>
            <a:ext cx="1679271" cy="6349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41049721-9AAC-5017-7612-34EBFADD4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5500" y="5643319"/>
            <a:ext cx="1460838" cy="94017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98525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300037" y="1362784"/>
            <a:ext cx="114706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Łączna wartość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inwestycji: </a:t>
            </a:r>
            <a:r>
              <a:rPr lang="pl-PL" sz="3200" b="1" dirty="0">
                <a:solidFill>
                  <a:srgbClr val="C00000"/>
                </a:solidFill>
              </a:rPr>
              <a:t>6 340 650,00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PLN</a:t>
            </a:r>
          </a:p>
          <a:p>
            <a:pPr lvl="0" algn="just">
              <a:defRPr/>
            </a:pPr>
            <a:r>
              <a:rPr lang="pl-PL" sz="3200" b="1" baseline="0" dirty="0">
                <a:solidFill>
                  <a:srgbClr val="002060"/>
                </a:solidFill>
                <a:latin typeface="Calibri"/>
              </a:rPr>
              <a:t>Dofinasowanie: </a:t>
            </a:r>
            <a:r>
              <a:rPr lang="pl-PL" sz="3200" b="1" dirty="0">
                <a:solidFill>
                  <a:srgbClr val="C00000"/>
                </a:solidFill>
              </a:rPr>
              <a:t>6 023 617,50 </a:t>
            </a:r>
            <a:r>
              <a:rPr lang="pl-PL" sz="3200" b="1" baseline="0" dirty="0">
                <a:solidFill>
                  <a:srgbClr val="C00000"/>
                </a:solidFill>
                <a:latin typeface="Calibri"/>
              </a:rPr>
              <a:t>PLN</a:t>
            </a:r>
          </a:p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Data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odbioru końcowego: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30.07.2024 r. 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lang="pl-PL" b="1" dirty="0">
                <a:solidFill>
                  <a:srgbClr val="002060"/>
                </a:solidFill>
              </a:rPr>
              <a:t>Przebudowa i rozbudowa ul. Rzecznej w Koniecpolu wraz z budową parkingu dla obsługi targowiska gminnego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0583FB-8196-5E74-0DE1-7D21A004B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1747" y="1891306"/>
            <a:ext cx="1679271" cy="6349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1049721-9AAC-5017-7612-34EBFADD4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8073" y="1514446"/>
            <a:ext cx="1883889" cy="121244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87" y="3006152"/>
            <a:ext cx="4925438" cy="3694079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356" y="2958978"/>
            <a:ext cx="5068301" cy="380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8331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170946" y="839432"/>
            <a:ext cx="114706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Łączna wartość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inwestycji: </a:t>
            </a:r>
            <a:r>
              <a:rPr lang="pl-PL" sz="3200" b="1" dirty="0">
                <a:solidFill>
                  <a:srgbClr val="C00000"/>
                </a:solidFill>
              </a:rPr>
              <a:t>5 682 652,18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PLN</a:t>
            </a:r>
          </a:p>
          <a:p>
            <a:pPr lvl="0" algn="just">
              <a:defRPr/>
            </a:pPr>
            <a:r>
              <a:rPr lang="pl-PL" sz="3200" b="1" baseline="0" dirty="0">
                <a:solidFill>
                  <a:srgbClr val="002060"/>
                </a:solidFill>
                <a:latin typeface="Calibri"/>
              </a:rPr>
              <a:t>Dofinasowanie: </a:t>
            </a:r>
            <a:r>
              <a:rPr lang="pl-PL" sz="3200" b="1" dirty="0">
                <a:solidFill>
                  <a:srgbClr val="C00000"/>
                </a:solidFill>
              </a:rPr>
              <a:t>3 328 293,00 </a:t>
            </a:r>
            <a:r>
              <a:rPr lang="pl-PL" sz="3200" b="1" baseline="0" dirty="0">
                <a:solidFill>
                  <a:srgbClr val="C00000"/>
                </a:solidFill>
                <a:latin typeface="Calibri"/>
              </a:rPr>
              <a:t>PLN</a:t>
            </a:r>
          </a:p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Data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odbioru końcowego: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30.07.2024 r. 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946" y="109631"/>
            <a:ext cx="11850108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lang="pl-PL" b="1" dirty="0">
                <a:solidFill>
                  <a:srgbClr val="002060"/>
                </a:solidFill>
              </a:rPr>
              <a:t>Przebudowa drogi Łysiny - Radoszewnica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8658" y="1208628"/>
            <a:ext cx="4030899" cy="5353537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03" y="2409092"/>
            <a:ext cx="3511296" cy="4390349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686505" y="2875278"/>
            <a:ext cx="4448909" cy="3399416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8AB1E8BD-134B-9F45-E132-7A095F4908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190" y="5596149"/>
            <a:ext cx="1389525" cy="844831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0862F626-6138-10CC-29ED-278966AFE5B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383" y="5442206"/>
            <a:ext cx="1976090" cy="1152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2546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421342" y="1222237"/>
            <a:ext cx="114706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Łączna wartość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inwestycji: </a:t>
            </a:r>
            <a:r>
              <a:rPr lang="pl-PL" sz="3200" b="1" dirty="0">
                <a:solidFill>
                  <a:srgbClr val="C00000"/>
                </a:solidFill>
              </a:rPr>
              <a:t>1 319 790,00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PLN</a:t>
            </a:r>
          </a:p>
          <a:p>
            <a:pPr lvl="0" algn="just">
              <a:defRPr/>
            </a:pPr>
            <a:r>
              <a:rPr lang="pl-PL" sz="3200" b="1" baseline="0" dirty="0">
                <a:solidFill>
                  <a:srgbClr val="002060"/>
                </a:solidFill>
                <a:latin typeface="Calibri"/>
              </a:rPr>
              <a:t>Dofinasowanie: </a:t>
            </a:r>
            <a:r>
              <a:rPr lang="pl-PL" sz="3200" b="1" dirty="0">
                <a:solidFill>
                  <a:srgbClr val="C00000"/>
                </a:solidFill>
              </a:rPr>
              <a:t>1 055 832,00 </a:t>
            </a:r>
            <a:r>
              <a:rPr lang="pl-PL" sz="3200" b="1" baseline="0" dirty="0">
                <a:solidFill>
                  <a:srgbClr val="C00000"/>
                </a:solidFill>
                <a:latin typeface="Calibri"/>
              </a:rPr>
              <a:t>PLN</a:t>
            </a:r>
          </a:p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Data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odbioru: </a:t>
            </a:r>
            <a:r>
              <a:rPr lang="pl-PL" sz="3200" b="1" dirty="0">
                <a:solidFill>
                  <a:srgbClr val="C00000"/>
                </a:solidFill>
                <a:latin typeface="Calibri"/>
              </a:rPr>
              <a:t>13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.08.2024 r. 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lang="pl-PL" b="1" dirty="0">
                <a:solidFill>
                  <a:srgbClr val="002060"/>
                </a:solidFill>
              </a:rPr>
              <a:t>Modernizacja oświetlenia ulicznego w Gminie Koniecpol – wymiana opraw na energooszczędne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0583FB-8196-5E74-0DE1-7D21A004B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685" y="1461020"/>
            <a:ext cx="1422063" cy="53770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1049721-9AAC-5017-7612-34EBFADD4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4590" y="1316279"/>
            <a:ext cx="1207824" cy="7773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17" y="2932443"/>
            <a:ext cx="4779981" cy="3584986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348" y="2279820"/>
            <a:ext cx="5952565" cy="446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7210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D19EDA-2DA3-0772-D12E-93846C6B6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A65D085-C325-A8C9-20BB-79E180B33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A8A1AE2B-14DB-AAC7-B5F4-FE1042B80E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b="1" dirty="0">
                <a:solidFill>
                  <a:srgbClr val="002060"/>
                </a:solidFill>
              </a:rPr>
              <a:t>Zakup używanego średniego wozu bojowego z przeznaczeniem dla Ochotniczej Straży Pożarnej Stary Koniecpol</a:t>
            </a:r>
            <a:r>
              <a:rPr lang="pl-PL" dirty="0">
                <a:solidFill>
                  <a:srgbClr val="002060"/>
                </a:solidFill>
              </a:rPr>
              <a:t> </a:t>
            </a:r>
            <a:r>
              <a:rPr lang="pl-PL" b="1" dirty="0">
                <a:solidFill>
                  <a:srgbClr val="002060"/>
                </a:solidFill>
              </a:rPr>
              <a:t>wraz z modernizacją (doposażeniem)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D9CE36A2-D03A-7AB1-F40C-9EE463B993AC}"/>
              </a:ext>
            </a:extLst>
          </p:cNvPr>
          <p:cNvSpPr txBox="1"/>
          <p:nvPr/>
        </p:nvSpPr>
        <p:spPr>
          <a:xfrm>
            <a:off x="238126" y="1753569"/>
            <a:ext cx="868241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Łączny koszt</a:t>
            </a:r>
            <a:r>
              <a:rPr kumimoji="0" lang="pl-PL" sz="3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brutto: </a:t>
            </a:r>
            <a:r>
              <a:rPr lang="pl-PL" sz="3000" b="1" dirty="0">
                <a:solidFill>
                  <a:srgbClr val="C00000"/>
                </a:solidFill>
              </a:rPr>
              <a:t>158 485,24 </a:t>
            </a:r>
            <a:r>
              <a:rPr lang="pl-PL" sz="3000" b="1" dirty="0">
                <a:solidFill>
                  <a:srgbClr val="C00000"/>
                </a:solidFill>
                <a:latin typeface="Calibri"/>
              </a:rPr>
              <a:t>PLN</a:t>
            </a:r>
          </a:p>
          <a:p>
            <a:pPr lvl="0" algn="just">
              <a:defRPr/>
            </a:pPr>
            <a: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Wkład</a:t>
            </a:r>
            <a:r>
              <a:rPr kumimoji="0" lang="pl-PL" sz="3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własny (Fundusz sołecki): </a:t>
            </a:r>
            <a:r>
              <a:rPr lang="pl-PL" sz="3000" b="1" dirty="0">
                <a:solidFill>
                  <a:srgbClr val="C00000"/>
                </a:solidFill>
              </a:rPr>
              <a:t>48 485,24 PLN</a:t>
            </a:r>
            <a:endParaRPr kumimoji="0" lang="pl-PL" sz="3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738" y="2832114"/>
            <a:ext cx="4621486" cy="3770828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999" y="1826914"/>
            <a:ext cx="3787051" cy="474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7990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525949" y="1152079"/>
            <a:ext cx="633743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W</a:t>
            </a:r>
            <a:r>
              <a:rPr kumimoji="0" lang="pl-PL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artość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inwestycji: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147 600</a:t>
            </a:r>
            <a:r>
              <a:rPr lang="pl-PL" sz="3200" b="1" dirty="0">
                <a:solidFill>
                  <a:srgbClr val="C00000"/>
                </a:solidFill>
              </a:rPr>
              <a:t>,00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PLN</a:t>
            </a:r>
          </a:p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Data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odbioru: </a:t>
            </a:r>
            <a:r>
              <a:rPr lang="pl-PL" sz="3200" b="1" dirty="0">
                <a:solidFill>
                  <a:srgbClr val="C00000"/>
                </a:solidFill>
                <a:latin typeface="Calibri"/>
              </a:rPr>
              <a:t>30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.08.2024 r. 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207669"/>
            <a:ext cx="11591924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lang="pl-PL" b="1" dirty="0">
                <a:solidFill>
                  <a:srgbClr val="002060"/>
                </a:solidFill>
              </a:rPr>
              <a:t>Remont łazienek w</a:t>
            </a:r>
            <a:r>
              <a:rPr lang="pl-PL" b="1" i="1" dirty="0">
                <a:solidFill>
                  <a:srgbClr val="002060"/>
                </a:solidFill>
              </a:rPr>
              <a:t> </a:t>
            </a:r>
            <a:r>
              <a:rPr lang="pl-PL" b="1" dirty="0">
                <a:solidFill>
                  <a:srgbClr val="002060"/>
                </a:solidFill>
              </a:rPr>
              <a:t>budynku Szkoły Podstawowej nr 1 w Koniecpolu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96230" y="1746878"/>
            <a:ext cx="5665694" cy="4249270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4D44E4F0-8167-D2BA-40AF-F1857E67FE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832" y="2433078"/>
            <a:ext cx="5339379" cy="400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4103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300038" y="1209964"/>
            <a:ext cx="690319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W</a:t>
            </a:r>
            <a:r>
              <a:rPr kumimoji="0" lang="pl-PL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artość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inwestycji: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406 778,26 PLN</a:t>
            </a:r>
          </a:p>
          <a:p>
            <a:pPr lvl="0" algn="just">
              <a:defRPr/>
            </a:pPr>
            <a:r>
              <a:rPr lang="pl-PL" sz="3200" b="1" baseline="0" dirty="0">
                <a:solidFill>
                  <a:srgbClr val="002060"/>
                </a:solidFill>
                <a:latin typeface="Calibri"/>
              </a:rPr>
              <a:t>Dofinasowanie: </a:t>
            </a:r>
            <a:r>
              <a:rPr lang="pl-PL" sz="3200" b="1" baseline="0" dirty="0">
                <a:solidFill>
                  <a:srgbClr val="C00000"/>
                </a:solidFill>
                <a:latin typeface="Calibri"/>
              </a:rPr>
              <a:t> 391 500,00 PLN</a:t>
            </a:r>
          </a:p>
          <a:p>
            <a:pPr lvl="0" algn="just">
              <a:defRPr/>
            </a:pPr>
            <a:r>
              <a:rPr lang="pl-PL" sz="3200" b="1" dirty="0">
                <a:solidFill>
                  <a:srgbClr val="002060"/>
                </a:solidFill>
                <a:latin typeface="Calibri"/>
              </a:rPr>
              <a:t>Budżet Gminy: </a:t>
            </a:r>
            <a:r>
              <a:rPr lang="pl-PL" sz="3200" b="1" dirty="0">
                <a:solidFill>
                  <a:srgbClr val="C00000"/>
                </a:solidFill>
                <a:latin typeface="Calibri"/>
              </a:rPr>
              <a:t>15 278,26 PLN</a:t>
            </a:r>
            <a:endParaRPr lang="pl-PL" sz="3200" b="1" baseline="0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i="0" dirty="0">
                <a:solidFill>
                  <a:srgbClr val="002060"/>
                </a:solidFill>
                <a:effectLst/>
                <a:latin typeface="CalibriBold"/>
              </a:rPr>
              <a:t>Remont dachu wraz z wymianą pokrycia transeptu barokowego kościoła Trójcy Świętej w Koniecpolu</a:t>
            </a:r>
            <a:r>
              <a:rPr lang="pl-PL" dirty="0">
                <a:solidFill>
                  <a:srgbClr val="002060"/>
                </a:solidFill>
              </a:rPr>
              <a:t> </a:t>
            </a:r>
            <a:endParaRPr kumimoji="0" lang="pl-PL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0583FB-8196-5E74-0DE1-7D21A004B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4935" y="1724553"/>
            <a:ext cx="1429568" cy="54054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1049721-9AAC-5017-7612-34EBFADD4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7921" y="1540564"/>
            <a:ext cx="1253389" cy="8066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758A3077-33F6-5A0A-0CCB-48AE2A8874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509" y="2780397"/>
            <a:ext cx="4674576" cy="3505932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82B9D330-AA6C-3423-8207-CDB4711FF61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906" y="3204322"/>
            <a:ext cx="2476049" cy="3288553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43DD1BA9-949B-F881-6BCB-10F86EC5081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15" y="2802804"/>
            <a:ext cx="2111377" cy="3755385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4BDDE5A2-42A1-E291-2D22-47102DA2B36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306" y="2802804"/>
            <a:ext cx="2111377" cy="375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957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załka w dół 4">
            <a:extLst>
              <a:ext uri="{FF2B5EF4-FFF2-40B4-BE49-F238E27FC236}">
                <a16:creationId xmlns:a16="http://schemas.microsoft.com/office/drawing/2014/main" id="{EB199604-4CDC-4767-8637-BA83FCF05B85}"/>
              </a:ext>
            </a:extLst>
          </p:cNvPr>
          <p:cNvSpPr/>
          <p:nvPr/>
        </p:nvSpPr>
        <p:spPr>
          <a:xfrm>
            <a:off x="5265692" y="1778705"/>
            <a:ext cx="1073099" cy="2066220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1D0D3EF3-3A97-9B56-0191-694AB0FADDE2}"/>
              </a:ext>
            </a:extLst>
          </p:cNvPr>
          <p:cNvSpPr txBox="1"/>
          <p:nvPr/>
        </p:nvSpPr>
        <p:spPr>
          <a:xfrm>
            <a:off x="2324671" y="240803"/>
            <a:ext cx="7000875" cy="10156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6000" b="1" dirty="0">
                <a:solidFill>
                  <a:srgbClr val="002060"/>
                </a:solidFill>
              </a:rPr>
              <a:t>28.11.2024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E276320C-4845-8BF3-DE9A-91C99E64AC68}"/>
              </a:ext>
            </a:extLst>
          </p:cNvPr>
          <p:cNvSpPr txBox="1"/>
          <p:nvPr/>
        </p:nvSpPr>
        <p:spPr>
          <a:xfrm>
            <a:off x="1285843" y="4213756"/>
            <a:ext cx="9420072" cy="1446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pl-PL" sz="8800" b="1" dirty="0">
                <a:solidFill>
                  <a:srgbClr val="002060"/>
                </a:solidFill>
              </a:rPr>
              <a:t>19.12.2024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69EF0C79-50B1-99D3-0C81-81B8AAD242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954" y="4638232"/>
            <a:ext cx="2946078" cy="204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3157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300038" y="1515244"/>
            <a:ext cx="114706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Łączna wartość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inwestycji: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2 616 920,83 PLN</a:t>
            </a:r>
          </a:p>
          <a:p>
            <a:pPr lvl="0" algn="just">
              <a:defRPr/>
            </a:pPr>
            <a:r>
              <a:rPr lang="pl-PL" sz="3200" b="1" baseline="0" dirty="0">
                <a:solidFill>
                  <a:srgbClr val="002060"/>
                </a:solidFill>
                <a:latin typeface="Calibri"/>
              </a:rPr>
              <a:t>Dofinasowanie: </a:t>
            </a:r>
            <a:r>
              <a:rPr lang="pl-PL" sz="3200" b="1" baseline="0" dirty="0">
                <a:solidFill>
                  <a:srgbClr val="C00000"/>
                </a:solidFill>
                <a:latin typeface="Calibri"/>
              </a:rPr>
              <a:t>1 470 969,45 PLN</a:t>
            </a:r>
          </a:p>
          <a:p>
            <a:pPr lvl="0" algn="just">
              <a:defRPr/>
            </a:pP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Data odbioru końcowego: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 20.10.2024 r.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Budowa kanalizacji sanitarnej i deszczowej w dzielnicy „</a:t>
            </a:r>
            <a:r>
              <a:rPr kumimoji="0" lang="pl-PL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Magdasz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” - etap II, podetap 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0583FB-8196-5E74-0DE1-7D21A004B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6878" y="2108802"/>
            <a:ext cx="1429568" cy="54054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1049721-9AAC-5017-7612-34EBFADD4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415" y="1978324"/>
            <a:ext cx="1253389" cy="8066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015AF43-D554-DF28-06CB-392ADC34FB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50" y="3413299"/>
            <a:ext cx="3981061" cy="2985796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CE9B2192-D9E7-6F10-8455-C521059238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430" y="3413299"/>
            <a:ext cx="3981061" cy="2985796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D12CA6E0-04CC-5078-BBE1-8386D34A6E2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939" y="3413299"/>
            <a:ext cx="3981061" cy="298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589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  <a:t>Przebudowa ulicy Łanowej w Okołowicach</a:t>
            </a:r>
            <a:endParaRPr lang="pl-PL" sz="3600" b="1" dirty="0">
              <a:solidFill>
                <a:srgbClr val="002060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1F07343A-FF09-BDEA-A7D7-B2D6273CBFFC}"/>
              </a:ext>
            </a:extLst>
          </p:cNvPr>
          <p:cNvSpPr txBox="1"/>
          <p:nvPr/>
        </p:nvSpPr>
        <p:spPr>
          <a:xfrm>
            <a:off x="646917" y="998190"/>
            <a:ext cx="1136099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b="1" dirty="0">
                <a:solidFill>
                  <a:srgbClr val="002060"/>
                </a:solidFill>
                <a:latin typeface="Calibri"/>
              </a:rPr>
              <a:t>Przebudowa odcinka drogi transportu rolnego o długości 1 426,5 </a:t>
            </a:r>
            <a:r>
              <a:rPr lang="pl-PL" sz="2800" b="1" dirty="0" err="1">
                <a:solidFill>
                  <a:srgbClr val="002060"/>
                </a:solidFill>
                <a:latin typeface="Calibri"/>
              </a:rPr>
              <a:t>mb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Wartość robót: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1 138 288,62 PLN.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algn="just">
              <a:defRPr/>
            </a:pPr>
            <a:r>
              <a:rPr lang="pl-PL" sz="2800" b="1" dirty="0">
                <a:solidFill>
                  <a:srgbClr val="002060"/>
                </a:solidFill>
              </a:rPr>
              <a:t>Dofinansowanie: </a:t>
            </a:r>
            <a:r>
              <a:rPr lang="pl-PL" sz="2800" b="1" dirty="0">
                <a:solidFill>
                  <a:srgbClr val="C00000"/>
                </a:solidFill>
              </a:rPr>
              <a:t>570 800,00 PLN</a:t>
            </a:r>
            <a:r>
              <a:rPr lang="pl-PL" sz="2800" b="1" dirty="0">
                <a:solidFill>
                  <a:srgbClr val="002060"/>
                </a:solidFill>
              </a:rPr>
              <a:t>.  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3A072EB7-2005-FB54-7EBC-A2DBD4B863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1823" y="3484684"/>
            <a:ext cx="3751686" cy="2813765"/>
          </a:xfrm>
          <a:prstGeom prst="rect">
            <a:avLst/>
          </a:prstGeom>
        </p:spPr>
      </p:pic>
      <p:pic>
        <p:nvPicPr>
          <p:cNvPr id="20" name="Obraz 19">
            <a:extLst>
              <a:ext uri="{FF2B5EF4-FFF2-40B4-BE49-F238E27FC236}">
                <a16:creationId xmlns:a16="http://schemas.microsoft.com/office/drawing/2014/main" id="{0788F242-58EF-8986-04CC-F3557A968F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037" y="1670414"/>
            <a:ext cx="4260979" cy="3134712"/>
          </a:xfrm>
          <a:prstGeom prst="rect">
            <a:avLst/>
          </a:prstGeom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F72DD26F-3374-D3E3-2DC9-ED1D396857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3575" y="3484680"/>
            <a:ext cx="3751689" cy="2813767"/>
          </a:xfrm>
          <a:prstGeom prst="rect">
            <a:avLst/>
          </a:prstGeom>
        </p:spPr>
      </p:pic>
      <p:pic>
        <p:nvPicPr>
          <p:cNvPr id="26" name="Obraz 25">
            <a:extLst>
              <a:ext uri="{FF2B5EF4-FFF2-40B4-BE49-F238E27FC236}">
                <a16:creationId xmlns:a16="http://schemas.microsoft.com/office/drawing/2014/main" id="{FCB27B2D-CEDB-4698-D3D1-E79FF2CA39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480" y="3662265"/>
            <a:ext cx="4260980" cy="3195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4040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454ED-0DB8-A549-BFEE-ABD2FC119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14F69BD-C73A-45A7-0200-7B116D830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9050C143-FA89-0743-52D6-D84959663D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b="1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Modernizacja drogi wewnętrznej tzw. „Stawki”</a:t>
            </a:r>
            <a:endParaRPr lang="pl-P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BC123B02-33EE-14A4-7581-3F867AF6118A}"/>
              </a:ext>
            </a:extLst>
          </p:cNvPr>
          <p:cNvSpPr txBox="1"/>
          <p:nvPr/>
        </p:nvSpPr>
        <p:spPr>
          <a:xfrm>
            <a:off x="361950" y="844302"/>
            <a:ext cx="1133863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800" b="1" dirty="0">
                <a:solidFill>
                  <a:srgbClr val="002060"/>
                </a:solidFill>
                <a:latin typeface="Calibri"/>
              </a:rPr>
              <a:t>Wykonano nawierzchnię jezdni na całym odcinku o dł. blisko 400 </a:t>
            </a:r>
            <a:r>
              <a:rPr lang="pl-PL" sz="2800" b="1" dirty="0" err="1">
                <a:solidFill>
                  <a:srgbClr val="002060"/>
                </a:solidFill>
                <a:latin typeface="Calibri"/>
              </a:rPr>
              <a:t>mb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. </a:t>
            </a:r>
            <a:endParaRPr lang="pl-PL" sz="2800" b="1" dirty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Koszt robót poniesiony</a:t>
            </a:r>
            <a:r>
              <a:rPr kumimoji="0" lang="pl-PL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przez Gminę Koniecpol wyniósł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156 682,32 PLN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6" y="2057399"/>
            <a:ext cx="5518826" cy="4139120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776" y="2057399"/>
            <a:ext cx="6072056" cy="413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6971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  <a:t>B</a:t>
            </a:r>
            <a:r>
              <a:rPr lang="pl-PL" sz="36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udowa sieci wodociągowej z przyłączami na odcinku Koniecpol, ul. Słowackiego – Radoszewnica</a:t>
            </a:r>
            <a:endParaRPr lang="pl-PL" sz="3600" b="1" dirty="0">
              <a:solidFill>
                <a:srgbClr val="002060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C7E5E61D-5DA8-4516-6B1A-BDB2185C6694}"/>
              </a:ext>
            </a:extLst>
          </p:cNvPr>
          <p:cNvSpPr txBox="1"/>
          <p:nvPr/>
        </p:nvSpPr>
        <p:spPr>
          <a:xfrm>
            <a:off x="238126" y="1670910"/>
            <a:ext cx="49467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Wartość robót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589 187,86 PLN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57170714-E6DF-83D3-B0D8-562E477E7E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6" y="2477682"/>
            <a:ext cx="4946717" cy="3710038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7D83C419-0E9F-24C4-9DCD-E0E57C066F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608" y="1737037"/>
            <a:ext cx="6418442" cy="4813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4172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8F6AB6-2BBB-66B2-E263-147F73A86B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BB1D123-2F3B-822A-956E-10AEA8829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A8DB8AAE-E99B-98DB-FDB2-4990A52AB1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b="1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Przebudowa dróg gminnych nr 624005S Stary Koniecpol – </a:t>
            </a:r>
            <a:r>
              <a:rPr lang="pl-PL" b="1" dirty="0" err="1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Magdasz</a:t>
            </a:r>
            <a:r>
              <a:rPr lang="pl-PL" b="1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i nr 624002S Wąsosz – Kuźnica Wąsowska</a:t>
            </a:r>
            <a:endParaRPr lang="pl-P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72C01B42-324A-A28B-9C06-0F272B25285A}"/>
              </a:ext>
            </a:extLst>
          </p:cNvPr>
          <p:cNvSpPr txBox="1"/>
          <p:nvPr/>
        </p:nvSpPr>
        <p:spPr>
          <a:xfrm>
            <a:off x="238126" y="1314937"/>
            <a:ext cx="113479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Łączna wartość robót wynosi brutto</a:t>
            </a:r>
            <a:r>
              <a:rPr lang="pl-PL" sz="2400" b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sz="2200" b="1" dirty="0">
                <a:solidFill>
                  <a:srgbClr val="C00000"/>
                </a:solidFill>
                <a:latin typeface="Calibri"/>
              </a:rPr>
              <a:t> </a:t>
            </a:r>
            <a:r>
              <a:rPr lang="pl-PL" sz="2400" b="1" dirty="0">
                <a:solidFill>
                  <a:srgbClr val="C00000"/>
                </a:solidFill>
                <a:latin typeface="Calibri"/>
              </a:rPr>
              <a:t>872 453,77 PLN</a:t>
            </a: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algn="just"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Dofinansowanie: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697 963,02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PLN</a:t>
            </a:r>
            <a:endParaRPr lang="pl-PL" sz="2400" b="1" dirty="0">
              <a:solidFill>
                <a:srgbClr val="002060"/>
              </a:solidFill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690" y="3314563"/>
            <a:ext cx="5315156" cy="3543437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937" y="1368215"/>
            <a:ext cx="4473304" cy="2982203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45" y="3608422"/>
            <a:ext cx="4640904" cy="3093936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856" y="2271928"/>
            <a:ext cx="3883458" cy="291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7360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  <a:t>Przebudowa ulicy Szkolnej w Koniecpolu</a:t>
            </a:r>
            <a:endParaRPr lang="pl-PL" sz="3600" b="1" dirty="0">
              <a:solidFill>
                <a:srgbClr val="002060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1F07343A-FF09-BDEA-A7D7-B2D6273CBFFC}"/>
              </a:ext>
            </a:extLst>
          </p:cNvPr>
          <p:cNvSpPr txBox="1"/>
          <p:nvPr/>
        </p:nvSpPr>
        <p:spPr>
          <a:xfrm>
            <a:off x="232489" y="916961"/>
            <a:ext cx="1145682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b="1" dirty="0">
                <a:solidFill>
                  <a:srgbClr val="002060"/>
                </a:solidFill>
                <a:latin typeface="Calibri"/>
              </a:rPr>
              <a:t>Zadanie w toku.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Łączna wartość robót wynosi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12 036 002,76 PLN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algn="just">
              <a:defRPr/>
            </a:pPr>
            <a:r>
              <a:rPr lang="pl-PL" sz="2800" b="1" dirty="0">
                <a:solidFill>
                  <a:srgbClr val="002060"/>
                </a:solidFill>
              </a:rPr>
              <a:t>Dofinansowanie: </a:t>
            </a:r>
            <a:r>
              <a:rPr lang="pl-PL" sz="2800" b="1" dirty="0">
                <a:solidFill>
                  <a:srgbClr val="C00000"/>
                </a:solidFill>
              </a:rPr>
              <a:t>6 356 552,75 PLN</a:t>
            </a:r>
            <a:r>
              <a:rPr lang="pl-PL" sz="2800" b="1" dirty="0">
                <a:solidFill>
                  <a:srgbClr val="002060"/>
                </a:solidFill>
              </a:rPr>
              <a:t>  </a:t>
            </a:r>
          </a:p>
          <a:p>
            <a:pPr algn="just">
              <a:defRPr/>
            </a:pPr>
            <a:r>
              <a:rPr lang="pl-PL" sz="2800" b="1" dirty="0">
                <a:solidFill>
                  <a:srgbClr val="002060"/>
                </a:solidFill>
              </a:rPr>
              <a:t>Planowane zakończenie inwestycji: </a:t>
            </a:r>
            <a:r>
              <a:rPr lang="pl-PL" sz="2800" b="1" dirty="0">
                <a:solidFill>
                  <a:srgbClr val="C00000"/>
                </a:solidFill>
              </a:rPr>
              <a:t>2026 rok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12" y="2808861"/>
            <a:ext cx="3998069" cy="2998552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135" y="974519"/>
            <a:ext cx="3955915" cy="2966936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49" y="3652736"/>
            <a:ext cx="4273685" cy="3205264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914" y="3070285"/>
            <a:ext cx="4040221" cy="3030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3916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  <a:t>Modernizacja układu dróg w Koniecpolu</a:t>
            </a:r>
            <a:endParaRPr lang="pl-PL" sz="3600" b="1" dirty="0">
              <a:solidFill>
                <a:srgbClr val="002060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1F07343A-FF09-BDEA-A7D7-B2D6273CBFFC}"/>
              </a:ext>
            </a:extLst>
          </p:cNvPr>
          <p:cNvSpPr txBox="1"/>
          <p:nvPr/>
        </p:nvSpPr>
        <p:spPr>
          <a:xfrm>
            <a:off x="282193" y="733120"/>
            <a:ext cx="63713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Wartość robót</a:t>
            </a:r>
            <a:r>
              <a:rPr lang="pl-PL" sz="3200" b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sz="3200" b="1" dirty="0">
                <a:solidFill>
                  <a:srgbClr val="C00000"/>
                </a:solidFill>
                <a:latin typeface="Calibri"/>
              </a:rPr>
              <a:t>2 954 481,72 PLN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  <a:p>
            <a:pPr algn="just"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Dofinansowanie: 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2 000 000,00 PLN</a:t>
            </a:r>
            <a:endParaRPr lang="pl-PL" sz="3200" b="1" dirty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1D9E43D-4690-BCD5-B727-224494E2EF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117" y="6180624"/>
            <a:ext cx="1023213" cy="38689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82B48C18-69B9-418E-80A5-AFC52EDD0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117" y="5391121"/>
            <a:ext cx="932072" cy="59986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F2ACC0F-99FC-B9F4-19A9-F934A9F688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266" y="878092"/>
            <a:ext cx="4156212" cy="3117159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9217FC8-D685-0F43-7B7F-13400E2744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0324" y="2247617"/>
            <a:ext cx="3429000" cy="2571750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CABFFEBC-2CD0-0CE7-C597-1D861DF0F2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221" y="3511873"/>
            <a:ext cx="4298302" cy="3223727"/>
          </a:xfrm>
          <a:prstGeom prst="rect">
            <a:avLst/>
          </a:prstGeom>
        </p:spPr>
      </p:pic>
      <p:pic>
        <p:nvPicPr>
          <p:cNvPr id="20" name="Obraz 19">
            <a:extLst>
              <a:ext uri="{FF2B5EF4-FFF2-40B4-BE49-F238E27FC236}">
                <a16:creationId xmlns:a16="http://schemas.microsoft.com/office/drawing/2014/main" id="{7116B127-A12E-509C-0306-FC88B63DD8C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6" y="1818992"/>
            <a:ext cx="4146620" cy="3109965"/>
          </a:xfrm>
          <a:prstGeom prst="rect">
            <a:avLst/>
          </a:prstGeom>
        </p:spPr>
      </p:pic>
      <p:pic>
        <p:nvPicPr>
          <p:cNvPr id="22" name="Obraz 21">
            <a:extLst>
              <a:ext uri="{FF2B5EF4-FFF2-40B4-BE49-F238E27FC236}">
                <a16:creationId xmlns:a16="http://schemas.microsoft.com/office/drawing/2014/main" id="{32479BD4-AEA5-01B9-A388-3D58F86273A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609" y="4036625"/>
            <a:ext cx="3761833" cy="282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6085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48285"/>
            <a:ext cx="11553091" cy="13111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sz="3600" b="1" dirty="0">
                <a:solidFill>
                  <a:srgbClr val="002060"/>
                </a:solidFill>
                <a:latin typeface="+mn-lt"/>
              </a:rPr>
              <a:t>Modernizacja dachu budynku Urzędu Miasta i Gminy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sz="3600" b="1" dirty="0">
                <a:solidFill>
                  <a:srgbClr val="002060"/>
                </a:solidFill>
                <a:latin typeface="+mn-lt"/>
              </a:rPr>
              <a:t> w Koniecpolu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2AF617FA-D0DF-ADF8-41C6-DB0693C6A8F2}"/>
              </a:ext>
            </a:extLst>
          </p:cNvPr>
          <p:cNvSpPr txBox="1"/>
          <p:nvPr/>
        </p:nvSpPr>
        <p:spPr>
          <a:xfrm>
            <a:off x="319454" y="1674547"/>
            <a:ext cx="47875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Wartość robót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538 863,00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PLN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361" y="1799751"/>
            <a:ext cx="6206230" cy="4654672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0F6AA9D0-DC5E-6DBD-FE62-539BBE54A6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52" y="2197767"/>
            <a:ext cx="3305493" cy="247912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E0ECBF54-9BA4-EFCF-5BC6-40B04D17D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372" y="4549391"/>
            <a:ext cx="3078145" cy="230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3860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C86FCE-19E4-881C-5E50-D02014B56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0E860256-134C-157B-3864-6BD68363F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50417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Realizacja Funduszu Sołeckiego i Inicjatywy sołeckiej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AA5D1DAF-49BA-DA55-1763-37A74ADCBA63}"/>
              </a:ext>
            </a:extLst>
          </p:cNvPr>
          <p:cNvSpPr txBox="1"/>
          <p:nvPr/>
        </p:nvSpPr>
        <p:spPr>
          <a:xfrm>
            <a:off x="2092269" y="860714"/>
            <a:ext cx="749027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200" b="1" dirty="0">
                <a:solidFill>
                  <a:schemeClr val="accent1">
                    <a:lumMod val="50000"/>
                  </a:schemeClr>
                </a:solidFill>
              </a:rPr>
              <a:t>15 projektów                        </a:t>
            </a:r>
            <a:r>
              <a:rPr lang="pl-PL" sz="3200" b="1" dirty="0">
                <a:solidFill>
                  <a:srgbClr val="C00000"/>
                </a:solidFill>
              </a:rPr>
              <a:t>468 984,22</a:t>
            </a:r>
            <a:r>
              <a:rPr lang="pl-PL" sz="3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pl-PL" sz="3200" b="1" dirty="0">
                <a:solidFill>
                  <a:srgbClr val="C00000"/>
                </a:solidFill>
              </a:rPr>
              <a:t>PLN</a:t>
            </a:r>
            <a:endParaRPr lang="pl-PL" sz="2400" b="1" kern="0" dirty="0">
              <a:solidFill>
                <a:srgbClr val="C00000"/>
              </a:solidFill>
              <a:effectLst/>
              <a:ea typeface="Times New Roman" panose="02020603050405020304" pitchFamily="18" charset="0"/>
            </a:endParaRPr>
          </a:p>
          <a:p>
            <a:endParaRPr lang="pl-PL" sz="1600" b="1" dirty="0">
              <a:solidFill>
                <a:srgbClr val="C0000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3" name="Strzałka: w prawo 2">
            <a:extLst>
              <a:ext uri="{FF2B5EF4-FFF2-40B4-BE49-F238E27FC236}">
                <a16:creationId xmlns:a16="http://schemas.microsoft.com/office/drawing/2014/main" id="{446E61B0-5BC6-4A54-7A86-B3C79E9BB0E1}"/>
              </a:ext>
            </a:extLst>
          </p:cNvPr>
          <p:cNvSpPr/>
          <p:nvPr/>
        </p:nvSpPr>
        <p:spPr>
          <a:xfrm>
            <a:off x="4889240" y="709481"/>
            <a:ext cx="1464907" cy="83099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205E208A-89C6-281E-F6F2-D786CA2693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54" y="1614767"/>
            <a:ext cx="3215951" cy="2411963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4DF77032-6BCD-135E-78F0-E103C86F332E}"/>
              </a:ext>
            </a:extLst>
          </p:cNvPr>
          <p:cNvSpPr txBox="1"/>
          <p:nvPr/>
        </p:nvSpPr>
        <p:spPr>
          <a:xfrm>
            <a:off x="319454" y="3718953"/>
            <a:ext cx="3215951" cy="307777"/>
          </a:xfrm>
          <a:prstGeom prst="rect">
            <a:avLst/>
          </a:prstGeom>
          <a:solidFill>
            <a:schemeClr val="bg1">
              <a:lumMod val="65000"/>
              <a:alpha val="78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1400" b="1" kern="0" dirty="0">
                <a:effectLst/>
                <a:ea typeface="Times New Roman" panose="02020603050405020304" pitchFamily="18" charset="0"/>
              </a:rPr>
              <a:t>„Sołtysówka” Aleksandrów</a:t>
            </a: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CB54146B-277C-8D04-CB1D-4345CD93A7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363" y="1614767"/>
            <a:ext cx="3215951" cy="2411963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13D318FB-ED8B-2E54-A458-520CC7CDA22F}"/>
              </a:ext>
            </a:extLst>
          </p:cNvPr>
          <p:cNvSpPr txBox="1"/>
          <p:nvPr/>
        </p:nvSpPr>
        <p:spPr>
          <a:xfrm>
            <a:off x="3904771" y="3765120"/>
            <a:ext cx="3215951" cy="261610"/>
          </a:xfrm>
          <a:prstGeom prst="rect">
            <a:avLst/>
          </a:prstGeom>
          <a:solidFill>
            <a:schemeClr val="bg1">
              <a:lumMod val="65000"/>
              <a:alpha val="78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1100" b="1" kern="0" dirty="0">
                <a:ea typeface="Times New Roman" panose="02020603050405020304" pitchFamily="18" charset="0"/>
              </a:rPr>
              <a:t>Modernizacja i remont świetlicy wiejskiej w Załężu </a:t>
            </a:r>
            <a:endParaRPr lang="pl-PL" sz="1100" b="1" kern="0" dirty="0">
              <a:effectLst/>
              <a:ea typeface="Times New Roman" panose="02020603050405020304" pitchFamily="18" charset="0"/>
            </a:endParaRPr>
          </a:p>
        </p:txBody>
      </p:sp>
      <p:pic>
        <p:nvPicPr>
          <p:cNvPr id="15" name="Obraz 14">
            <a:extLst>
              <a:ext uri="{FF2B5EF4-FFF2-40B4-BE49-F238E27FC236}">
                <a16:creationId xmlns:a16="http://schemas.microsoft.com/office/drawing/2014/main" id="{D042AE82-B23E-CCBC-E65D-87C6E6B4D0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1271" y="1540478"/>
            <a:ext cx="4437349" cy="2486252"/>
          </a:xfrm>
          <a:prstGeom prst="rect">
            <a:avLst/>
          </a:prstGeom>
        </p:spPr>
      </p:pic>
      <p:sp>
        <p:nvSpPr>
          <p:cNvPr id="16" name="pole tekstowe 15">
            <a:extLst>
              <a:ext uri="{FF2B5EF4-FFF2-40B4-BE49-F238E27FC236}">
                <a16:creationId xmlns:a16="http://schemas.microsoft.com/office/drawing/2014/main" id="{28CE2837-CBEE-4C5D-49F5-E4783A060D5C}"/>
              </a:ext>
            </a:extLst>
          </p:cNvPr>
          <p:cNvSpPr txBox="1"/>
          <p:nvPr/>
        </p:nvSpPr>
        <p:spPr>
          <a:xfrm>
            <a:off x="7470679" y="3765120"/>
            <a:ext cx="4401866" cy="276999"/>
          </a:xfrm>
          <a:prstGeom prst="rect">
            <a:avLst/>
          </a:prstGeom>
          <a:solidFill>
            <a:schemeClr val="bg1">
              <a:lumMod val="65000"/>
              <a:alpha val="78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1200" b="1" kern="0" dirty="0">
                <a:ea typeface="Times New Roman" panose="02020603050405020304" pitchFamily="18" charset="0"/>
              </a:rPr>
              <a:t>Wykonanie utwardzenia pod ścieżkę rekreacyjną w Radoszewnicy</a:t>
            </a:r>
            <a:endParaRPr lang="pl-PL" sz="1200" b="1" kern="0" dirty="0">
              <a:effectLst/>
              <a:ea typeface="Times New Roman" panose="02020603050405020304" pitchFamily="18" charset="0"/>
            </a:endParaRPr>
          </a:p>
        </p:txBody>
      </p:sp>
      <p:pic>
        <p:nvPicPr>
          <p:cNvPr id="18" name="Obraz 17">
            <a:extLst>
              <a:ext uri="{FF2B5EF4-FFF2-40B4-BE49-F238E27FC236}">
                <a16:creationId xmlns:a16="http://schemas.microsoft.com/office/drawing/2014/main" id="{C298ED96-C6AA-012A-785E-BB34DE83E0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53" y="4245069"/>
            <a:ext cx="3215951" cy="2411963"/>
          </a:xfrm>
          <a:prstGeom prst="rect">
            <a:avLst/>
          </a:prstGeom>
        </p:spPr>
      </p:pic>
      <p:sp>
        <p:nvSpPr>
          <p:cNvPr id="19" name="pole tekstowe 18">
            <a:extLst>
              <a:ext uri="{FF2B5EF4-FFF2-40B4-BE49-F238E27FC236}">
                <a16:creationId xmlns:a16="http://schemas.microsoft.com/office/drawing/2014/main" id="{64BBD9A3-B43B-A661-DED5-CC5060C2DA29}"/>
              </a:ext>
            </a:extLst>
          </p:cNvPr>
          <p:cNvSpPr txBox="1"/>
          <p:nvPr/>
        </p:nvSpPr>
        <p:spPr>
          <a:xfrm>
            <a:off x="319452" y="6349255"/>
            <a:ext cx="3215951" cy="307777"/>
          </a:xfrm>
          <a:prstGeom prst="rect">
            <a:avLst/>
          </a:prstGeom>
          <a:solidFill>
            <a:schemeClr val="bg1">
              <a:lumMod val="65000"/>
              <a:alpha val="78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1400" b="1" kern="0" dirty="0">
                <a:effectLst/>
                <a:ea typeface="Times New Roman" panose="02020603050405020304" pitchFamily="18" charset="0"/>
              </a:rPr>
              <a:t>„Wesoły plac zabaw” w Oblasach</a:t>
            </a:r>
          </a:p>
        </p:txBody>
      </p:sp>
      <p:pic>
        <p:nvPicPr>
          <p:cNvPr id="21" name="Obraz 20">
            <a:extLst>
              <a:ext uri="{FF2B5EF4-FFF2-40B4-BE49-F238E27FC236}">
                <a16:creationId xmlns:a16="http://schemas.microsoft.com/office/drawing/2014/main" id="{C9F9D3B5-7EF1-5065-DB2C-CF89069975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362" y="4245069"/>
            <a:ext cx="3215951" cy="2411963"/>
          </a:xfrm>
          <a:prstGeom prst="rect">
            <a:avLst/>
          </a:prstGeom>
        </p:spPr>
      </p:pic>
      <p:sp>
        <p:nvSpPr>
          <p:cNvPr id="22" name="pole tekstowe 21">
            <a:extLst>
              <a:ext uri="{FF2B5EF4-FFF2-40B4-BE49-F238E27FC236}">
                <a16:creationId xmlns:a16="http://schemas.microsoft.com/office/drawing/2014/main" id="{550300CC-CE42-077D-102A-3B48BF431E71}"/>
              </a:ext>
            </a:extLst>
          </p:cNvPr>
          <p:cNvSpPr txBox="1"/>
          <p:nvPr/>
        </p:nvSpPr>
        <p:spPr>
          <a:xfrm>
            <a:off x="3885361" y="6224842"/>
            <a:ext cx="3215951" cy="430887"/>
          </a:xfrm>
          <a:prstGeom prst="rect">
            <a:avLst/>
          </a:prstGeom>
          <a:solidFill>
            <a:schemeClr val="bg1">
              <a:lumMod val="65000"/>
              <a:alpha val="78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1100" b="1" kern="0" dirty="0">
                <a:ea typeface="Times New Roman" panose="02020603050405020304" pitchFamily="18" charset="0"/>
              </a:rPr>
              <a:t>Zakup i montaż lamp solarnych dla sołectw: Kuźnica Wąsowska, Kuźnica Grodziska i Teodorów</a:t>
            </a:r>
            <a:endParaRPr lang="pl-PL" sz="1100" b="1" kern="0" dirty="0">
              <a:effectLst/>
              <a:ea typeface="Times New Roman" panose="02020603050405020304" pitchFamily="18" charset="0"/>
            </a:endParaRPr>
          </a:p>
        </p:txBody>
      </p:sp>
      <p:pic>
        <p:nvPicPr>
          <p:cNvPr id="24" name="Obraz 23">
            <a:extLst>
              <a:ext uri="{FF2B5EF4-FFF2-40B4-BE49-F238E27FC236}">
                <a16:creationId xmlns:a16="http://schemas.microsoft.com/office/drawing/2014/main" id="{95330D7B-52C7-0433-06DD-9ED70511660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563" y="4243765"/>
            <a:ext cx="3215952" cy="2411964"/>
          </a:xfrm>
          <a:prstGeom prst="rect">
            <a:avLst/>
          </a:prstGeom>
        </p:spPr>
      </p:pic>
      <p:sp>
        <p:nvSpPr>
          <p:cNvPr id="25" name="pole tekstowe 24">
            <a:extLst>
              <a:ext uri="{FF2B5EF4-FFF2-40B4-BE49-F238E27FC236}">
                <a16:creationId xmlns:a16="http://schemas.microsoft.com/office/drawing/2014/main" id="{346E4A91-F513-F293-1234-BD325CD5BB01}"/>
              </a:ext>
            </a:extLst>
          </p:cNvPr>
          <p:cNvSpPr txBox="1"/>
          <p:nvPr/>
        </p:nvSpPr>
        <p:spPr>
          <a:xfrm>
            <a:off x="7974562" y="6347952"/>
            <a:ext cx="3215951" cy="307777"/>
          </a:xfrm>
          <a:prstGeom prst="rect">
            <a:avLst/>
          </a:prstGeom>
          <a:solidFill>
            <a:schemeClr val="bg1">
              <a:lumMod val="65000"/>
              <a:alpha val="78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1400" b="1" kern="0" dirty="0">
                <a:effectLst/>
                <a:ea typeface="Times New Roman" panose="02020603050405020304" pitchFamily="18" charset="0"/>
              </a:rPr>
              <a:t>Budowa placu zabaw w sołectwie </a:t>
            </a:r>
            <a:r>
              <a:rPr lang="pl-PL" sz="1400" b="1" kern="0" dirty="0" err="1">
                <a:effectLst/>
                <a:ea typeface="Times New Roman" panose="02020603050405020304" pitchFamily="18" charset="0"/>
              </a:rPr>
              <a:t>Zaróg</a:t>
            </a:r>
            <a:endParaRPr lang="pl-PL" sz="1400" b="1" kern="0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0932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48285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Opracowanie planu ogólnego miasta i gminy Koniecpol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7D8C0CB1-6362-2F56-0333-E72D3A994A44}"/>
              </a:ext>
            </a:extLst>
          </p:cNvPr>
          <p:cNvSpPr txBox="1"/>
          <p:nvPr/>
        </p:nvSpPr>
        <p:spPr>
          <a:xfrm>
            <a:off x="371669" y="972237"/>
            <a:ext cx="1150087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200" b="1" dirty="0">
                <a:solidFill>
                  <a:schemeClr val="accent1">
                    <a:lumMod val="50000"/>
                  </a:schemeClr>
                </a:solidFill>
              </a:rPr>
              <a:t>W dniu 13.12.2024 r. otwarto dwie złożone oferty                                    w II postępowaniu o udzielenie zamówienia publicznego. </a:t>
            </a:r>
          </a:p>
          <a:p>
            <a:pPr algn="just"/>
            <a:endParaRPr lang="pl-PL" sz="16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pl-PL" sz="3200" b="1" dirty="0">
                <a:solidFill>
                  <a:schemeClr val="accent1">
                    <a:lumMod val="50000"/>
                  </a:schemeClr>
                </a:solidFill>
              </a:rPr>
              <a:t>Trwa weryfikacja ofert.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929815BF-0F5A-D470-D075-7445448D62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499" y="2309757"/>
            <a:ext cx="4413388" cy="4375177"/>
          </a:xfrm>
          <a:prstGeom prst="rect">
            <a:avLst/>
          </a:prstGeom>
        </p:spPr>
      </p:pic>
      <p:sp>
        <p:nvSpPr>
          <p:cNvPr id="3" name="Podtytuł 2">
            <a:extLst>
              <a:ext uri="{FF2B5EF4-FFF2-40B4-BE49-F238E27FC236}">
                <a16:creationId xmlns:a16="http://schemas.microsoft.com/office/drawing/2014/main" id="{1CD2A7FC-BC86-BED4-D405-EEC3A10B8249}"/>
              </a:ext>
            </a:extLst>
          </p:cNvPr>
          <p:cNvSpPr txBox="1">
            <a:spLocks/>
          </p:cNvSpPr>
          <p:nvPr/>
        </p:nvSpPr>
        <p:spPr>
          <a:xfrm>
            <a:off x="1229404" y="3377587"/>
            <a:ext cx="3794417" cy="2076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l-PL" sz="3600" b="1" u="sng" dirty="0">
                <a:solidFill>
                  <a:srgbClr val="002060"/>
                </a:solidFill>
              </a:rPr>
              <a:t>Ceny ofert brutto:</a:t>
            </a:r>
          </a:p>
          <a:p>
            <a:pPr marL="514350" indent="-514350" algn="just">
              <a:buAutoNum type="arabicParenR"/>
            </a:pPr>
            <a:r>
              <a:rPr lang="pl-PL" sz="3600" b="1" dirty="0">
                <a:solidFill>
                  <a:srgbClr val="FF0000"/>
                </a:solidFill>
              </a:rPr>
              <a:t>243 400,00 PLN</a:t>
            </a:r>
          </a:p>
          <a:p>
            <a:pPr marL="514350" indent="-514350" algn="just">
              <a:buAutoNum type="arabicParenR"/>
            </a:pPr>
            <a:r>
              <a:rPr lang="pl-PL" sz="3600" b="1" dirty="0">
                <a:solidFill>
                  <a:srgbClr val="FF0000"/>
                </a:solidFill>
              </a:rPr>
              <a:t>332 100,00 PLN</a:t>
            </a:r>
          </a:p>
        </p:txBody>
      </p:sp>
    </p:spTree>
    <p:extLst>
      <p:ext uri="{BB962C8B-B14F-4D97-AF65-F5344CB8AC3E}">
        <p14:creationId xmlns:p14="http://schemas.microsoft.com/office/powerpoint/2010/main" val="915298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898" y="2594615"/>
            <a:ext cx="11190846" cy="11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Calibri" panose="020F0502020204030204" pitchFamily="34" charset="0"/>
              </a:rPr>
              <a:t>WYBRANE INWESTYCJE</a:t>
            </a:r>
          </a:p>
        </p:txBody>
      </p:sp>
      <p:pic>
        <p:nvPicPr>
          <p:cNvPr id="5" name="Grafika 4" descr="Kształt — narożnik organiczny">
            <a:extLst>
              <a:ext uri="{FF2B5EF4-FFF2-40B4-BE49-F238E27FC236}">
                <a16:creationId xmlns:a16="http://schemas.microsoft.com/office/drawing/2014/main" id="{D12A45D2-9960-496B-7977-915CE1A403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01385" y="4927002"/>
            <a:ext cx="9092004" cy="1799217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DA8EBDDB-4273-209B-D806-F8BEBEA7A1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80451" y="131781"/>
            <a:ext cx="2946078" cy="204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2998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F847EF68-F6DE-E4FF-3548-5D0A49D5AC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664" y="2193500"/>
            <a:ext cx="11144922" cy="212365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</a:rPr>
              <a:t>WYBRANE WYDARZENIA GMINNE</a:t>
            </a:r>
          </a:p>
        </p:txBody>
      </p:sp>
      <p:pic>
        <p:nvPicPr>
          <p:cNvPr id="5" name="Grafika 4" descr="Kształt — narożnik organiczny">
            <a:extLst>
              <a:ext uri="{FF2B5EF4-FFF2-40B4-BE49-F238E27FC236}">
                <a16:creationId xmlns:a16="http://schemas.microsoft.com/office/drawing/2014/main" id="{2BDB3CCD-8EF0-9A7A-B31A-A40667ABFB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99996" y="4153471"/>
            <a:ext cx="9092004" cy="2704529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6DCDD401-D529-164B-97DB-D31C1E974D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2296" y="406467"/>
            <a:ext cx="2946078" cy="204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8347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BF82E7-30B6-0919-565B-D4C12C1BB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>
            <a:extLst>
              <a:ext uri="{FF2B5EF4-FFF2-40B4-BE49-F238E27FC236}">
                <a16:creationId xmlns:a16="http://schemas.microsoft.com/office/drawing/2014/main" id="{4F3641E5-0C49-7725-1F54-585EE5080B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282626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Spotkania świąteczne w koniecpolskich placówkach oświatowych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ECD5F812-1CBA-D6FC-B239-81A8D2F8EC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5922" y="4731449"/>
            <a:ext cx="2946078" cy="2044147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72D90B48-1904-B2DC-6957-30209C48A8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11" y="916188"/>
            <a:ext cx="5673215" cy="330364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1BD88112-D5CA-AB01-F622-E009690293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08" y="3706760"/>
            <a:ext cx="4149212" cy="2711296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9BED3AFF-1B02-5795-B764-F3B809AF57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819" y="1079200"/>
            <a:ext cx="5397909" cy="342900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007EBE43-32E8-0E22-3A64-F939CA0D08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213" y="4219828"/>
            <a:ext cx="4272112" cy="244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7990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BF82E7-30B6-0919-565B-D4C12C1BB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>
            <a:extLst>
              <a:ext uri="{FF2B5EF4-FFF2-40B4-BE49-F238E27FC236}">
                <a16:creationId xmlns:a16="http://schemas.microsoft.com/office/drawing/2014/main" id="{4F3641E5-0C49-7725-1F54-585EE5080B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282626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Spotkania świąteczne u koniecpolskich Seniorów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C09CF342-3AC0-E63D-C03F-BF89706D13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54" y="983076"/>
            <a:ext cx="4552336" cy="2982922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958AE174-AF0F-C409-D425-23391CA73D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677" y="4150649"/>
            <a:ext cx="5378245" cy="2610465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555213DB-D690-ECC1-B007-07E01659A5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832" y="1322324"/>
            <a:ext cx="3857625" cy="5287349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ECD5F812-1CBA-D6FC-B239-81A8D2F8EC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5922" y="597315"/>
            <a:ext cx="2946078" cy="2044147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67948C7F-8424-F470-B089-3C58FF9C86F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883" y="1052052"/>
            <a:ext cx="2946078" cy="452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6984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BF82E7-30B6-0919-565B-D4C12C1BB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az 11">
            <a:extLst>
              <a:ext uri="{FF2B5EF4-FFF2-40B4-BE49-F238E27FC236}">
                <a16:creationId xmlns:a16="http://schemas.microsoft.com/office/drawing/2014/main" id="{68289C09-76EA-ADAE-8F5F-86ECB08854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742" y="1111045"/>
            <a:ext cx="5161935" cy="3279058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88C9E792-C486-F5A5-97B2-9854434A25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297" y="3671223"/>
            <a:ext cx="4473678" cy="2917722"/>
          </a:xfrm>
          <a:prstGeom prst="rect">
            <a:avLst/>
          </a:prstGeom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4F3641E5-0C49-7725-1F54-585EE5080B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282626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Koniecpolski Jarmark Bożonarodzeniowy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AC804253-3283-72E4-5C6A-F978E64D13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813853"/>
            <a:ext cx="2946078" cy="2044147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93963334-E53C-480D-5631-2138852620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10" y="1201187"/>
            <a:ext cx="4359009" cy="289560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F387E002-2DD1-B56A-6E2D-5925E9FB3F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865" y="3429000"/>
            <a:ext cx="4211525" cy="291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5578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AE3764-ED25-9926-127C-9A20E39CD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F4099B3-76A8-2AB8-FD2D-78889DFF4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D24B5DCD-5167-9CD8-70B3-828F9EAA9F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21041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Koniecpolski Jarmark Bożonarodzeniowy - podziękowania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03DA1E58-023A-940B-2D2F-3DAA740FFA21}"/>
              </a:ext>
            </a:extLst>
          </p:cNvPr>
          <p:cNvSpPr txBox="1"/>
          <p:nvPr/>
        </p:nvSpPr>
        <p:spPr>
          <a:xfrm>
            <a:off x="0" y="1410530"/>
            <a:ext cx="12024852" cy="5346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i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Dziękuję wszystkim – mieszkańcom miasta i gminy Koniecpol oraz gościom, którzy nas odwiedzili - za udział w Koniecpolskim Jarmarku Bożonarodzeniowym 2024. Była to świetna okazja, aby spędzić czas z rodziną, przyjaciółmi, znajomymi, sąsiadami, znaleźć oryginalne upominki i ozdoby świąteczne, skosztować świątecznych smakołyków i wesprzeć lokalnych rękodzielników oraz wytwórców. Dziękuję wystawcom i wszystkim, którzy przyczynili się do przygotowania jarmarku. Dziękuję Domowi Kultury w Koniecpolu, Pani dyrektor Arlecie Olszewskiej - </a:t>
            </a:r>
            <a:r>
              <a:rPr lang="pl-PL" sz="2000" b="1" i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Lorin</a:t>
            </a:r>
            <a:r>
              <a:rPr lang="pl-PL" sz="2000" b="1" i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wraz z całym zespołem. Dziękuję wszystkim placówkom oświatowym za to, że byliście, za współorganizację oraz za przygotowanie tego pięknego i bogatego programu artystycznego, który rozgrzał nasze serca. Dziękuję wszystkim utalentowanym artystom - dzieciom i młodzieży, którzy wystąpili. Dziękuję zespołom, grupom tanecznym, solistom i małym muzykom grającym na instrumentach. Gratuluję Wam talentu, energii i chęci do przygotowania swoich występów. Byliście wspaniali! Dziękuję rodzicom, którzy pomogli w przygotowaniu dzieci i włączyli się w organizację tego wydarzenia, dyrektorom placówek oświatowych, nauczycielom i wychowawcom, instruktorom z Domu Kultury. Dziękuję za przygotowanie świątecznych stoisk szkołom, przedszkolom i samorządowemu żłobkowi. Dziękuję Kołom Gospodyń Wiejskich – to Wy uświetniacie prawie każde nasze wydarzenie, dbacie o podtrzymanie naszych tradycji regionalnych, przygotowujecie ozdoby</a:t>
            </a:r>
            <a:br>
              <a:rPr lang="pl-PL" sz="2000" b="1" i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000" b="1" i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smakowite potrawy. Dziękuję moim współpracownikom i jednostkom organizacyjnym Urzędu Miasta i Gminy Koniecpol. Dziękuję wszystkim, którzy swoją pracą uświetnili to wydarzenie. Do zobaczenia za rok!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373B9C81-A3D9-0142-A51D-0ABF778AD8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3547" y="100622"/>
            <a:ext cx="2515827" cy="142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1619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109" y="144510"/>
            <a:ext cx="11840066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14-15 grudnia - Halowy Turniej Piłki Nożnej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A82344A-5EEF-A80E-1383-D461DF8FC6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00" y="1015643"/>
            <a:ext cx="6617109" cy="4059743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BC7689BA-F609-1549-632C-C25ECA18941D}"/>
              </a:ext>
            </a:extLst>
          </p:cNvPr>
          <p:cNvSpPr txBox="1"/>
          <p:nvPr/>
        </p:nvSpPr>
        <p:spPr>
          <a:xfrm>
            <a:off x="9016181" y="1330302"/>
            <a:ext cx="2517059" cy="343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1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15 grudnia: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1. Pilica Koniecpol I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2. Olimpia Huta Stara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3. Victoria Żytno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4. Pilica Koniecpol II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5. Warta Poraj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pl-PL" sz="2000" b="1" kern="0" dirty="0" err="1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Skalniak</a:t>
            </a: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Kroczyce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1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9625606-090F-3184-5154-5D3329EA38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108" y="4346846"/>
            <a:ext cx="4156917" cy="2240767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F2F6D6A2-1A3C-CCE7-49FB-2809838B5AC2}"/>
              </a:ext>
            </a:extLst>
          </p:cNvPr>
          <p:cNvSpPr txBox="1"/>
          <p:nvPr/>
        </p:nvSpPr>
        <p:spPr>
          <a:xfrm>
            <a:off x="5354981" y="3645336"/>
            <a:ext cx="3608439" cy="343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1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14 grudnia: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1. Sportowa Częstochowa II 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2. Hetman Włoszczowa 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3. Sportowa Częstochowa I 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4. Pilica Koniecpol I 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5. Pilica Koniecpol II 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6. Płomień Oleszno 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1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0087919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AE3764-ED25-9926-127C-9A20E39CD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F4099B3-76A8-2AB8-FD2D-78889DFF4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D24B5DCD-5167-9CD8-70B3-828F9EAA9F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21041"/>
            <a:ext cx="910968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Pokój Przyjazny Dzieciom w Koniecpolu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C36A19D8-6B55-31C3-68E7-1DC012A908AF}"/>
              </a:ext>
            </a:extLst>
          </p:cNvPr>
          <p:cNvSpPr txBox="1"/>
          <p:nvPr/>
        </p:nvSpPr>
        <p:spPr>
          <a:xfrm>
            <a:off x="197683" y="918809"/>
            <a:ext cx="4452975" cy="3299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Częstochowskie Stowarzyszenie "ETOH" we współpracy z Gminą Koniecpol od stycznia 2025 r. uruchamia Przyjazny Pokój, który będzie służył rodzinom.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F98D183D-AA4B-F718-A91B-5D5C8BF694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455" y="990800"/>
            <a:ext cx="4840680" cy="315506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EB745B4D-1425-74E1-8325-6D31738F11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5922" y="-103264"/>
            <a:ext cx="2946078" cy="2044147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90AA8C1A-3B85-4B4B-FA53-5BAA0A15FE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574" y="4217853"/>
            <a:ext cx="3448594" cy="2299063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F8F95AB8-DC4B-776A-F581-06B8CF5825E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4319469"/>
            <a:ext cx="4611329" cy="229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5853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AE3764-ED25-9926-127C-9A20E39CD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F4099B3-76A8-2AB8-FD2D-78889DFF4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D24B5DCD-5167-9CD8-70B3-828F9EAA9F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964" y="239468"/>
            <a:ext cx="11553091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 grudnia -PILICA CUP </a:t>
            </a: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Turniej o Puchar Starosty Częstochowskiego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373B9C81-A3D9-0142-A51D-0ABF778AD8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5922" y="531855"/>
            <a:ext cx="2946078" cy="2044147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9C6B2666-C764-3584-B6FA-0487AE102856}"/>
              </a:ext>
            </a:extLst>
          </p:cNvPr>
          <p:cNvSpPr txBox="1"/>
          <p:nvPr/>
        </p:nvSpPr>
        <p:spPr>
          <a:xfrm>
            <a:off x="6812716" y="2677464"/>
            <a:ext cx="362810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000" b="1" dirty="0">
                <a:solidFill>
                  <a:srgbClr val="002060"/>
                </a:solidFill>
                <a:effectLst/>
              </a:rPr>
              <a:t>I miejsce- Jura Niegowa</a:t>
            </a:r>
          </a:p>
          <a:p>
            <a:pPr algn="l"/>
            <a:r>
              <a:rPr lang="pl-PL" sz="2000" b="1" dirty="0">
                <a:solidFill>
                  <a:srgbClr val="002060"/>
                </a:solidFill>
                <a:effectLst/>
              </a:rPr>
              <a:t>II miejsce- Hetman Włoszczowa </a:t>
            </a:r>
          </a:p>
          <a:p>
            <a:pPr algn="l"/>
            <a:r>
              <a:rPr lang="pl-PL" sz="2000" b="1" dirty="0">
                <a:solidFill>
                  <a:srgbClr val="002060"/>
                </a:solidFill>
                <a:effectLst/>
              </a:rPr>
              <a:t>III miejsce- Pilica I Koniecpol</a:t>
            </a:r>
          </a:p>
          <a:p>
            <a:pPr algn="l"/>
            <a:r>
              <a:rPr lang="pl-PL" sz="2000" b="1" dirty="0">
                <a:solidFill>
                  <a:srgbClr val="002060"/>
                </a:solidFill>
                <a:effectLst/>
              </a:rPr>
              <a:t>IV miejsce- Victoria Żytno </a:t>
            </a:r>
          </a:p>
          <a:p>
            <a:pPr algn="l"/>
            <a:r>
              <a:rPr lang="pl-PL" sz="2000" b="1" dirty="0">
                <a:solidFill>
                  <a:srgbClr val="002060"/>
                </a:solidFill>
                <a:effectLst/>
              </a:rPr>
              <a:t>V miejsce- Płomień Oleszno </a:t>
            </a:r>
          </a:p>
          <a:p>
            <a:pPr algn="l"/>
            <a:r>
              <a:rPr lang="pl-PL" sz="2000" b="1" dirty="0">
                <a:solidFill>
                  <a:srgbClr val="002060"/>
                </a:solidFill>
                <a:effectLst/>
              </a:rPr>
              <a:t>VI miejsce- Pilica II Koniecpol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D6E34C33-B0E2-334C-5504-D17E05EFB7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54" y="1974668"/>
            <a:ext cx="4713304" cy="3344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9846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AE3764-ED25-9926-127C-9A20E39CD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F4099B3-76A8-2AB8-FD2D-78889DFF4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D24B5DCD-5167-9CD8-70B3-828F9EAA9F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21041"/>
            <a:ext cx="6433029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Jubileusz „Gazety Koniecpolskiej”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56FC5AF1-F8AA-F0F2-0B40-5CCF97D26558}"/>
              </a:ext>
            </a:extLst>
          </p:cNvPr>
          <p:cNvSpPr txBox="1"/>
          <p:nvPr/>
        </p:nvSpPr>
        <p:spPr>
          <a:xfrm>
            <a:off x="462115" y="1215659"/>
            <a:ext cx="5820698" cy="2703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32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„95 lat minęło jak jeden dzień – historia „Gazety Koniecpolskiej”. Pod tym tytułem 11 grudnia odbyła się prelekcja dr. Adriana Musiała. 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2E1C5A55-829D-85CF-7291-E8263517BB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30" y="3919348"/>
            <a:ext cx="4706067" cy="2638523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AB00134B-99C4-65C9-C128-48DA09A805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484" y="0"/>
            <a:ext cx="5351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6939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AE3764-ED25-9926-127C-9A20E39CD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F4099B3-76A8-2AB8-FD2D-78889DFF4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D24B5DCD-5167-9CD8-70B3-828F9EAA9F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236" y="2166402"/>
            <a:ext cx="4439358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Nowy, świąteczny numer  „Gazety Koniecpolskiej” już wkrótce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D6661DE-1A4D-9253-0785-CC384FCD18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639" y="9832"/>
            <a:ext cx="4903470" cy="6848168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EC50486C-E4D8-5787-448A-7F37EBF5B3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0915" y="3335269"/>
            <a:ext cx="2946078" cy="204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818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109" y="144510"/>
            <a:ext cx="11840066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4400" b="1" dirty="0">
                <a:solidFill>
                  <a:srgbClr val="002060"/>
                </a:solidFill>
                <a:latin typeface="Calibri"/>
              </a:rPr>
              <a:t>Kontynuacja przebudowy</a:t>
            </a:r>
            <a:r>
              <a:rPr kumimoji="0" lang="pl-PL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DW nr 786</a:t>
            </a:r>
            <a:endParaRPr kumimoji="0" lang="pl-PL" altLang="pl-PL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00D9E8F2-9AEA-1B4C-E4DE-3DE41FA0C6CE}"/>
              </a:ext>
            </a:extLst>
          </p:cNvPr>
          <p:cNvSpPr txBox="1"/>
          <p:nvPr/>
        </p:nvSpPr>
        <p:spPr>
          <a:xfrm>
            <a:off x="179109" y="1006174"/>
            <a:ext cx="6988607" cy="57098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18.12.2024 w Urzędzie Marszałkowskim Województwa Śląskiego podpisano umowę na wykonanie robót dla zadania związanego z przebudową drogi wojewódzkiej nr 786 w miejscowości Stary Koniecpol. W ramach zadania przewiduje się kompleksową przebudowę drogi do  wymagań nośności 115kN/oś. Projekt obejmuje również kompleksową przebudowę systemu odwodnienia, który z uwagi na budowę chodników ulegnie modyfikacji oraz przebudowę i usunięcie kolizji uzbrojenia terenu.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Wykonawcą robót drogowych będzie DROG-BUD Sp. z o.o. z Lubojenki. Wartość zadania wynosi ponad 40,50 mln zł.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EA78DCAD-0487-2C98-EA13-BE79B45E79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375" y="2964493"/>
            <a:ext cx="4237703" cy="3483077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EA7C8CB2-0C75-0AD1-BBBD-613D34573C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5922" y="344129"/>
            <a:ext cx="2946078" cy="204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62003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AE3764-ED25-9926-127C-9A20E39CD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F4099B3-76A8-2AB8-FD2D-78889DFF4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D24B5DCD-5167-9CD8-70B3-828F9EAA9F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21041"/>
            <a:ext cx="11553091" cy="117570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 grudnia - Mikołajkowy Halowy Turniej Piłki Nożnej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pierwszy turniej PILICY CUP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373B9C81-A3D9-0142-A51D-0ABF778AD8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3683" y="179114"/>
            <a:ext cx="2946078" cy="2044147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30851804-417D-4BBF-BDE4-B366E8FE6B6B}"/>
              </a:ext>
            </a:extLst>
          </p:cNvPr>
          <p:cNvSpPr txBox="1"/>
          <p:nvPr/>
        </p:nvSpPr>
        <p:spPr>
          <a:xfrm>
            <a:off x="7004221" y="2851550"/>
            <a:ext cx="4178710" cy="2133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 miejsce UKS Raków Częstochowa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II miejsce </a:t>
            </a:r>
            <a:r>
              <a:rPr lang="pl-PL" sz="2000" b="1" kern="0" dirty="0" err="1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Skalniak</a:t>
            </a: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Kroczyce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III miejsce Pilica I Koniecpol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IV miejsce Pilica II Koniecpol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V miejsce Olimpia Stara Huta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F56DC944-C7FD-464D-F99C-9E9343C32A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69" y="1992908"/>
            <a:ext cx="5086930" cy="368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194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AE3764-ED25-9926-127C-9A20E39CD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A69AEF49-CC1C-CC29-2113-91A3FEABC1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378" y="892122"/>
            <a:ext cx="4207167" cy="3306997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2F4099B3-76A8-2AB8-FD2D-78889DFF4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D24B5DCD-5167-9CD8-70B3-828F9EAA9F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052" y="44548"/>
            <a:ext cx="11553091" cy="117570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Mikołajki w placówkach oświatowych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 w Centrum Społeczno-Kulturalnym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373B9C81-A3D9-0142-A51D-0ABF778AD8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4580" y="239468"/>
            <a:ext cx="2946078" cy="2044147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50AFEF61-5F50-3CCE-825D-9233AA0B4C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2130" y="2259224"/>
            <a:ext cx="2624567" cy="377778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8BDE363C-4BBD-9A4D-1A05-47520DACE40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495" y="1328796"/>
            <a:ext cx="3270442" cy="4379022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DB5EE2A8-7000-8558-DCE2-54F0AF618A3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619" y="4295435"/>
            <a:ext cx="4527678" cy="2518017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6185B53C-B7EE-BE7C-8F2A-3952FA3538A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14" y="3384452"/>
            <a:ext cx="43434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43821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AE3764-ED25-9926-127C-9A20E39CD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7A5FD74F-3D09-90D1-41E4-F456C8B8AB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018" y="1528525"/>
            <a:ext cx="5421226" cy="340102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2F4099B3-76A8-2AB8-FD2D-78889DFF4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D24B5DCD-5167-9CD8-70B3-828F9EAA9F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21041"/>
            <a:ext cx="11553091" cy="117570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grudnia - V Memoriał im. Wojciecha Nowaka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 Piłce Siatkowej Mężczyzn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373B9C81-A3D9-0142-A51D-0ABF778AD8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404" y="907720"/>
            <a:ext cx="2946078" cy="2044147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C914B532-8084-745D-3767-D39E9EE7AE8E}"/>
              </a:ext>
            </a:extLst>
          </p:cNvPr>
          <p:cNvSpPr txBox="1"/>
          <p:nvPr/>
        </p:nvSpPr>
        <p:spPr>
          <a:xfrm>
            <a:off x="443866" y="3195836"/>
            <a:ext cx="5211097" cy="29985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Puchary za zajęcie I miejsca i dyplomy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za udział otrzymali: 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Drużyna NADLEŚNICTWO KONIECPOL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Drużyna OLD BOY WŁOSZCZOWA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Drużyna KONIECPOL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Drużyna ZRYW SECEMIN</a:t>
            </a: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1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9176C14D-C2A9-C8B8-4136-DD80C3C7A6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822" y="4081993"/>
            <a:ext cx="5211097" cy="2649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10032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F847EF68-F6DE-E4FF-3548-5D0A49D5AC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2292" y="2217426"/>
            <a:ext cx="7383981" cy="11079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</a:rPr>
              <a:t>Budżet gminy 2025</a:t>
            </a:r>
          </a:p>
        </p:txBody>
      </p:sp>
      <p:pic>
        <p:nvPicPr>
          <p:cNvPr id="5" name="Grafika 4" descr="Kształt — narożnik organiczny">
            <a:extLst>
              <a:ext uri="{FF2B5EF4-FFF2-40B4-BE49-F238E27FC236}">
                <a16:creationId xmlns:a16="http://schemas.microsoft.com/office/drawing/2014/main" id="{E1D3D058-19CF-5D8A-0DF0-583FC1F06F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99996" y="3696929"/>
            <a:ext cx="9092004" cy="3161071"/>
          </a:xfrm>
          <a:prstGeom prst="rect">
            <a:avLst/>
          </a:prstGeom>
        </p:spPr>
      </p:pic>
      <p:pic>
        <p:nvPicPr>
          <p:cNvPr id="2" name="Grafika 1" descr="Kształt — narożnik organiczny">
            <a:extLst>
              <a:ext uri="{FF2B5EF4-FFF2-40B4-BE49-F238E27FC236}">
                <a16:creationId xmlns:a16="http://schemas.microsoft.com/office/drawing/2014/main" id="{34A01ACB-3333-6107-251E-CB3CC9210A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0" y="0"/>
            <a:ext cx="9092004" cy="236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7165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ABD8B2DC-B753-669B-879B-DFB55866F1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" y="365760"/>
            <a:ext cx="9237232" cy="634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0379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F86C025F-2702-D1F2-DC11-B0E173C6F4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386" y="285077"/>
            <a:ext cx="8527228" cy="6287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5341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17581" y="3922920"/>
            <a:ext cx="9159126" cy="1923440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br>
              <a:rPr lang="pl-PL" sz="3000" b="1" dirty="0"/>
            </a:br>
            <a:br>
              <a:rPr lang="pl-PL" sz="3000" b="1" dirty="0"/>
            </a:br>
            <a:r>
              <a:rPr lang="pl-PL" sz="6000" b="1" dirty="0">
                <a:solidFill>
                  <a:srgbClr val="002060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DZIĘKUJĘ ZA UWAGĘ</a:t>
            </a:r>
            <a:br>
              <a:rPr kumimoji="0" lang="pl-PL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lang="pl-PL" sz="4800" b="1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56CB522C-6BD1-BA23-CE95-DD4776A37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0251" y="314132"/>
            <a:ext cx="5013594" cy="370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439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109" y="144510"/>
            <a:ext cx="11840066" cy="14465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Otwarty przejazd kolejowy – zwiększenie przepustowości dróg i ograniczenie objazdów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75D02E9F-C25D-6074-BFC5-E08E9D45C6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98" y="1782613"/>
            <a:ext cx="9371371" cy="4832555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3033A5A5-F558-7158-B1BB-9ADECB28F0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5922" y="4669343"/>
            <a:ext cx="2946078" cy="204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7047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577" y="1380726"/>
            <a:ext cx="11190846" cy="3915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</a:rPr>
              <a:t>PODSUMOWANIE INWESTYCJI</a:t>
            </a: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6600" b="1" dirty="0">
                <a:solidFill>
                  <a:srgbClr val="002060"/>
                </a:solidFill>
                <a:latin typeface="+mn-lt"/>
              </a:rPr>
              <a:t>GMINNYCH w realizowanych</a:t>
            </a: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6600" b="1" dirty="0">
                <a:solidFill>
                  <a:srgbClr val="002060"/>
                </a:solidFill>
                <a:latin typeface="+mn-lt"/>
              </a:rPr>
              <a:t>w roku 2024</a:t>
            </a:r>
            <a:endParaRPr kumimoji="0" lang="pl-PL" sz="6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D2AA67AA-B3B2-234B-3227-148C0418E3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1761" y="4274532"/>
            <a:ext cx="2946078" cy="204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807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55" y="576525"/>
            <a:ext cx="11190846" cy="58294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6000" b="1" dirty="0">
                <a:solidFill>
                  <a:srgbClr val="002060"/>
                </a:solidFill>
                <a:latin typeface="+mn-lt"/>
              </a:rPr>
              <a:t>Łączna wartość: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  <a:buNone/>
              <a:defRPr/>
            </a:pPr>
            <a:r>
              <a:rPr lang="pl-PL" sz="6600" b="1" dirty="0">
                <a:solidFill>
                  <a:srgbClr val="C00000"/>
                </a:solidFill>
                <a:latin typeface="+mn-lt"/>
              </a:rPr>
              <a:t>47 855 648,17 PLN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  <a:buNone/>
              <a:defRPr/>
            </a:pPr>
            <a:endParaRPr lang="pl-PL" sz="3000" b="1" dirty="0">
              <a:solidFill>
                <a:srgbClr val="C00000"/>
              </a:solidFill>
              <a:latin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</a:rPr>
              <a:t>Wysokość</a:t>
            </a:r>
            <a:r>
              <a:rPr kumimoji="0" lang="pl-PL" sz="6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</a:rPr>
              <a:t> dofinansowania: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  <a:buNone/>
              <a:defRPr/>
            </a:pPr>
            <a:r>
              <a:rPr lang="pl-PL" sz="6600" b="1" dirty="0">
                <a:solidFill>
                  <a:srgbClr val="C00000"/>
                </a:solidFill>
                <a:latin typeface="+mn-lt"/>
              </a:rPr>
              <a:t>30 424 901,93 PLN</a:t>
            </a:r>
            <a:endParaRPr kumimoji="0" lang="pl-PL" sz="6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55E659A6-4217-FD5E-7302-A56953B7B5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3762" y="106178"/>
            <a:ext cx="2946078" cy="204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571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577" y="1717067"/>
            <a:ext cx="11190846" cy="40345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7000"/>
              </a:lnSpc>
              <a:spcAft>
                <a:spcPts val="800"/>
              </a:spcAft>
              <a:buNone/>
              <a:defRPr/>
            </a:pPr>
            <a:r>
              <a:rPr lang="pl-PL" sz="6600" b="1" dirty="0">
                <a:solidFill>
                  <a:srgbClr val="C00000"/>
                </a:solidFill>
                <a:latin typeface="+mn-lt"/>
              </a:rPr>
              <a:t>W roku 2024: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  <a:buNone/>
              <a:defRPr/>
            </a:pPr>
            <a:r>
              <a:rPr lang="pl-PL" sz="4400" b="1" dirty="0">
                <a:solidFill>
                  <a:srgbClr val="002060"/>
                </a:solidFill>
                <a:latin typeface="+mn-lt"/>
              </a:rPr>
              <a:t>35 gminne zadania i zakupy inwestycyjne,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  <a:buNone/>
              <a:defRPr/>
            </a:pPr>
            <a:r>
              <a:rPr lang="pl-PL" sz="4400" b="1" dirty="0">
                <a:solidFill>
                  <a:srgbClr val="002060"/>
                </a:solidFill>
                <a:latin typeface="+mn-lt"/>
              </a:rPr>
              <a:t> w tym 15 projektów z Funduszu Sołeckiego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  <a:buNone/>
              <a:defRPr/>
            </a:pPr>
            <a:r>
              <a:rPr lang="pl-PL" sz="4400" b="1" dirty="0">
                <a:solidFill>
                  <a:srgbClr val="002060"/>
                </a:solidFill>
                <a:latin typeface="+mn-lt"/>
              </a:rPr>
              <a:t> i Inicjatywy Sołeckiej. 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55E659A6-4217-FD5E-7302-A56953B7B5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5104" y="932088"/>
            <a:ext cx="2946078" cy="204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335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az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565" y="3278079"/>
            <a:ext cx="4703222" cy="355633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300038" y="1751133"/>
            <a:ext cx="71999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Łączna wartość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robót: </a:t>
            </a:r>
            <a:r>
              <a:rPr lang="pl-PL" sz="3200" b="1" dirty="0">
                <a:solidFill>
                  <a:srgbClr val="C00000"/>
                </a:solidFill>
              </a:rPr>
              <a:t>2 359 755,00 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PLN</a:t>
            </a:r>
          </a:p>
          <a:p>
            <a:pPr lvl="0" algn="just">
              <a:defRPr/>
            </a:pPr>
            <a:r>
              <a:rPr lang="pl-PL" sz="3200" b="1" baseline="0" dirty="0">
                <a:solidFill>
                  <a:srgbClr val="002060"/>
                </a:solidFill>
                <a:latin typeface="Calibri"/>
              </a:rPr>
              <a:t>Dofinasowanie: </a:t>
            </a:r>
            <a:r>
              <a:rPr lang="pl-PL" sz="3200" b="1" baseline="0" dirty="0">
                <a:solidFill>
                  <a:srgbClr val="C00000"/>
                </a:solidFill>
                <a:latin typeface="Calibri"/>
              </a:rPr>
              <a:t>1 000 000,00 PLN</a:t>
            </a:r>
          </a:p>
          <a:p>
            <a:pPr lvl="0" algn="just">
              <a:defRPr/>
            </a:pP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Data odbioru końcowego: </a:t>
            </a:r>
            <a:r>
              <a:rPr lang="pl-PL" sz="3200" b="1" dirty="0">
                <a:solidFill>
                  <a:srgbClr val="C00000"/>
                </a:solidFill>
                <a:latin typeface="Calibri"/>
              </a:rPr>
              <a:t>28.02</a:t>
            </a:r>
            <a:r>
              <a:rPr kumimoji="0" lang="pl-PL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.2024 r. 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lang="pl-PL" b="1" dirty="0">
                <a:solidFill>
                  <a:srgbClr val="002060"/>
                </a:solidFill>
              </a:rPr>
              <a:t>Przebudowa istniejącego targowiska gminnego z infrastrukturą towarzyszącą wraz z budową zadaszonej części handlowej na cele promocji lokalnych produktów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418485"/>
            <a:ext cx="4913279" cy="3275519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3D00D9C3-A0FF-393E-BDEE-6E93A02AD5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27" y="2050571"/>
            <a:ext cx="1593618" cy="1066255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EBC3AF51-6837-E7E7-B923-0660A48389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737" y="1841529"/>
            <a:ext cx="2594225" cy="137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9560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11565</TotalTime>
  <Words>1453</Words>
  <Application>Microsoft Office PowerPoint</Application>
  <PresentationFormat>Panoramiczny</PresentationFormat>
  <Paragraphs>208</Paragraphs>
  <Slides>46</Slides>
  <Notes>19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46</vt:i4>
      </vt:variant>
    </vt:vector>
  </HeadingPairs>
  <TitlesOfParts>
    <vt:vector size="53" baseType="lpstr">
      <vt:lpstr>Arial</vt:lpstr>
      <vt:lpstr>Calibri</vt:lpstr>
      <vt:lpstr>Calibri Light</vt:lpstr>
      <vt:lpstr>CalibriBold</vt:lpstr>
      <vt:lpstr>Times New Roman</vt:lpstr>
      <vt:lpstr>Motyw pakietu Office</vt:lpstr>
      <vt:lpstr>1_Motyw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 </vt:lpstr>
      <vt:lpstr>Prezentacja programu PowerPoint</vt:lpstr>
      <vt:lpstr>  </vt:lpstr>
      <vt:lpstr>  </vt:lpstr>
      <vt:lpstr>  </vt:lpstr>
      <vt:lpstr>  </vt:lpstr>
      <vt:lpstr>  </vt:lpstr>
      <vt:lpstr>  </vt:lpstr>
      <vt:lpstr>  </vt:lpstr>
      <vt:lpstr>Prezentacja programu PowerPoint</vt:lpstr>
      <vt:lpstr>Prezentacja programu PowerPoint</vt:lpstr>
      <vt:lpstr>Prezentacja programu PowerPoint</vt:lpstr>
      <vt:lpstr>  DZIĘKUJĘ ZA UWAGĘ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UMiG Koniecpol</dc:creator>
  <cp:lastModifiedBy>SebastianMusial</cp:lastModifiedBy>
  <cp:revision>1155</cp:revision>
  <cp:lastPrinted>2024-11-28T08:15:24Z</cp:lastPrinted>
  <dcterms:created xsi:type="dcterms:W3CDTF">2017-03-19T17:31:59Z</dcterms:created>
  <dcterms:modified xsi:type="dcterms:W3CDTF">2024-12-19T08:29:31Z</dcterms:modified>
</cp:coreProperties>
</file>