
<file path=[Content_Types].xml><?xml version="1.0" encoding="utf-8"?>
<Types xmlns="http://schemas.openxmlformats.org/package/2006/content-types">
  <Default Extension="bin" ContentType="image/unknown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  <p:sldMasterId id="2147483697" r:id="rId2"/>
  </p:sldMasterIdLst>
  <p:notesMasterIdLst>
    <p:notesMasterId r:id="rId51"/>
  </p:notesMasterIdLst>
  <p:sldIdLst>
    <p:sldId id="853" r:id="rId3"/>
    <p:sldId id="770" r:id="rId4"/>
    <p:sldId id="894" r:id="rId5"/>
    <p:sldId id="932" r:id="rId6"/>
    <p:sldId id="886" r:id="rId7"/>
    <p:sldId id="1042" r:id="rId8"/>
    <p:sldId id="851" r:id="rId9"/>
    <p:sldId id="990" r:id="rId10"/>
    <p:sldId id="1041" r:id="rId11"/>
    <p:sldId id="1044" r:id="rId12"/>
    <p:sldId id="1045" r:id="rId13"/>
    <p:sldId id="1048" r:id="rId14"/>
    <p:sldId id="1043" r:id="rId15"/>
    <p:sldId id="1047" r:id="rId16"/>
    <p:sldId id="908" r:id="rId17"/>
    <p:sldId id="991" r:id="rId18"/>
    <p:sldId id="1046" r:id="rId19"/>
    <p:sldId id="993" r:id="rId20"/>
    <p:sldId id="1026" r:id="rId21"/>
    <p:sldId id="1022" r:id="rId22"/>
    <p:sldId id="1024" r:id="rId23"/>
    <p:sldId id="1021" r:id="rId24"/>
    <p:sldId id="1019" r:id="rId25"/>
    <p:sldId id="1014" r:id="rId26"/>
    <p:sldId id="1027" r:id="rId27"/>
    <p:sldId id="1018" r:id="rId28"/>
    <p:sldId id="1017" r:id="rId29"/>
    <p:sldId id="1016" r:id="rId30"/>
    <p:sldId id="1020" r:id="rId31"/>
    <p:sldId id="1025" r:id="rId32"/>
    <p:sldId id="985" r:id="rId33"/>
    <p:sldId id="1015" r:id="rId34"/>
    <p:sldId id="1033" r:id="rId35"/>
    <p:sldId id="1034" r:id="rId36"/>
    <p:sldId id="1035" r:id="rId37"/>
    <p:sldId id="1036" r:id="rId38"/>
    <p:sldId id="1038" r:id="rId39"/>
    <p:sldId id="1037" r:id="rId40"/>
    <p:sldId id="1039" r:id="rId41"/>
    <p:sldId id="1040" r:id="rId42"/>
    <p:sldId id="1013" r:id="rId43"/>
    <p:sldId id="1049" r:id="rId44"/>
    <p:sldId id="1023" r:id="rId45"/>
    <p:sldId id="1029" r:id="rId46"/>
    <p:sldId id="1030" r:id="rId47"/>
    <p:sldId id="1031" r:id="rId48"/>
    <p:sldId id="1032" r:id="rId49"/>
    <p:sldId id="911" r:id="rId50"/>
  </p:sldIdLst>
  <p:sldSz cx="12192000" cy="6858000"/>
  <p:notesSz cx="6799263" cy="9929813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ekcja domyślna" id="{3CF3D451-183C-4262-9463-514D0B39201F}">
          <p14:sldIdLst>
            <p14:sldId id="853"/>
            <p14:sldId id="770"/>
            <p14:sldId id="894"/>
            <p14:sldId id="932"/>
            <p14:sldId id="886"/>
            <p14:sldId id="1042"/>
            <p14:sldId id="851"/>
            <p14:sldId id="990"/>
            <p14:sldId id="1041"/>
            <p14:sldId id="1044"/>
            <p14:sldId id="1045"/>
            <p14:sldId id="1048"/>
            <p14:sldId id="1043"/>
            <p14:sldId id="1047"/>
            <p14:sldId id="908"/>
            <p14:sldId id="991"/>
            <p14:sldId id="1046"/>
            <p14:sldId id="993"/>
            <p14:sldId id="1026"/>
            <p14:sldId id="1022"/>
            <p14:sldId id="1024"/>
            <p14:sldId id="1021"/>
            <p14:sldId id="1019"/>
            <p14:sldId id="1014"/>
            <p14:sldId id="1027"/>
            <p14:sldId id="1018"/>
            <p14:sldId id="1017"/>
            <p14:sldId id="1016"/>
            <p14:sldId id="1020"/>
            <p14:sldId id="1025"/>
            <p14:sldId id="985"/>
            <p14:sldId id="1015"/>
            <p14:sldId id="1033"/>
            <p14:sldId id="1034"/>
            <p14:sldId id="1035"/>
            <p14:sldId id="1036"/>
            <p14:sldId id="1038"/>
            <p14:sldId id="1037"/>
            <p14:sldId id="1039"/>
            <p14:sldId id="1040"/>
            <p14:sldId id="1013"/>
            <p14:sldId id="1049"/>
            <p14:sldId id="1023"/>
            <p14:sldId id="1029"/>
            <p14:sldId id="1030"/>
            <p14:sldId id="1031"/>
            <p14:sldId id="1032"/>
            <p14:sldId id="911"/>
          </p14:sldIdLst>
        </p14:section>
        <p14:section name="Sekcja bez tytułu" id="{66BEC04A-5CA3-4303-B276-EA9DFF77DD19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DF18680-E054-41AD-8BC1-D1AEF772440D}" styleName="Styl pośredni 2 — Ak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712" autoAdjust="0"/>
    <p:restoredTop sz="90995" autoAdjust="0"/>
  </p:normalViewPr>
  <p:slideViewPr>
    <p:cSldViewPr snapToGrid="0">
      <p:cViewPr varScale="1">
        <p:scale>
          <a:sx n="95" d="100"/>
          <a:sy n="95" d="100"/>
        </p:scale>
        <p:origin x="96" y="288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168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3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51345" y="0"/>
            <a:ext cx="2946347" cy="498215"/>
          </a:xfrm>
          <a:prstGeom prst="rect">
            <a:avLst/>
          </a:prstGeom>
        </p:spPr>
        <p:txBody>
          <a:bodyPr vert="horz" lIns="91413" tIns="45705" rIns="91413" bIns="45705" rtlCol="0"/>
          <a:lstStyle>
            <a:lvl1pPr algn="r">
              <a:defRPr sz="1200"/>
            </a:lvl1pPr>
          </a:lstStyle>
          <a:p>
            <a:fld id="{2A2B650B-4318-4B97-B8C3-668A8DB91B2F}" type="datetimeFigureOut">
              <a:rPr lang="pl-PL" smtClean="0"/>
              <a:t>26.09.2024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4713" cy="33512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3" tIns="45705" rIns="91413" bIns="45705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79927" y="4778722"/>
            <a:ext cx="5439410" cy="3909864"/>
          </a:xfrm>
          <a:prstGeom prst="rect">
            <a:avLst/>
          </a:prstGeom>
        </p:spPr>
        <p:txBody>
          <a:bodyPr vert="horz" lIns="91413" tIns="45705" rIns="91413" bIns="45705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3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51345" y="9431600"/>
            <a:ext cx="2946347" cy="498214"/>
          </a:xfrm>
          <a:prstGeom prst="rect">
            <a:avLst/>
          </a:prstGeom>
        </p:spPr>
        <p:txBody>
          <a:bodyPr vert="horz" lIns="91413" tIns="45705" rIns="91413" bIns="45705" rtlCol="0" anchor="b"/>
          <a:lstStyle>
            <a:lvl1pPr algn="r">
              <a:defRPr sz="1200"/>
            </a:lvl1pPr>
          </a:lstStyle>
          <a:p>
            <a:fld id="{27CAEBC6-A685-44CE-9DDB-2B4E901991F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040107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1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4845933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3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80157815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14401">
              <a:defRPr/>
            </a:pPr>
            <a:fld id="{27CAEBC6-A685-44CE-9DDB-2B4E901991FD}" type="slidenum">
              <a:rPr lang="pl-PL">
                <a:solidFill>
                  <a:prstClr val="black"/>
                </a:solidFill>
                <a:latin typeface="Calibri" panose="020F0502020204030204"/>
              </a:rPr>
              <a:pPr defTabSz="914401">
                <a:defRPr/>
              </a:pPr>
              <a:t>4</a:t>
            </a:fld>
            <a:endParaRPr lang="pl-PL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55143469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5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480511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obrazu slajd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ymbol zastępczy notatek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l-PL" dirty="0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7CAEBC6-A685-44CE-9DDB-2B4E901991FD}" type="slidenum">
              <a:rPr lang="pl-PL" smtClean="0"/>
              <a:t>6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97696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416E902-43B8-38FB-C977-00E3C3F6267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37681988-EA22-B85F-23F8-356F1F0EB38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69AE2714-288B-DFF9-AE4B-300C4BF403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862B371-975C-EA8A-4C33-8B59DD8F9A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88654AD-C561-E24A-C13A-C24F9684F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3376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0B9FEAA-0C16-208C-3B08-637FC26E4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166EBE8A-4152-58DE-2C98-3AA486FBDE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0B9661F-C7AE-0A2B-BAFE-D2CA86D346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34ED1AC-CA98-A24E-592B-1F794B82FC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7C945416-2E1D-7671-8A85-1F39F89C3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6114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E513FF97-FC0E-A5BD-DD6D-D60D51DB849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3D89483D-91E1-36C9-023F-5BAD66ED14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DD737C03-CAD8-8237-B4C0-1F2C21CE5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8F2A468-66E3-14B8-8041-296E789D90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9D43C56-3E77-BD8D-A23F-7C68D07F45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3661617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972097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39458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605266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1528389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90778648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4132694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048767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29942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064BF9-B1D0-AC4E-4F94-BFBB40B1A2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14ACA6B9-C1D6-F0AD-8672-AD881856A9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3E21B7B5-9C44-816A-7FB9-BB90965A7A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0A9E68-2E3A-07C9-C291-6B7C0F984A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99D66AD-F3C7-C66E-9D71-61B337C9F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9758355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516142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202492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97429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F6AEF4A-C274-D609-88AC-25D8F9E36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6578BEB-AD55-088F-3048-3D6A58D41D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2FB98F8-112B-A2E1-2E14-446D363EF9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82DBDF35-DC96-9BE0-8B9A-6EF43BFB26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E0347A4B-9ED0-8001-FE1B-AF35966AF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690132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79A21B2-D62B-B300-F1B1-C6B5B04FAF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E15E43E-6482-DFA0-9437-1341922FC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51FFBAF-5879-D497-BE1A-50F6C6EF15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0FB6603A-F72C-54A9-391D-7E00C5B5C6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40F4EDC-F991-E6DA-2A8E-6B88DB521D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F4BE308-50A7-9543-C956-E5950735A4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778778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986037A-0287-30FE-5A97-DCB5A62B80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FD1D63C0-4CAE-21F2-DD66-0B123E172E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1D071DA-8E10-677E-58EF-B9DFFA8C9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C01023E5-E33E-EC9C-FB8C-A061011F57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E6C460FB-2BE5-1424-580A-1D05D64684D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64CD3162-8091-C76F-3E38-0C3EA7FD6D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CFA2155-EA96-A231-B046-4146258F16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C31F48C-551F-644D-7CE4-3251A8B29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020864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71EAB2D-C073-FF76-502A-976E8A1924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ACB42356-FE51-E52A-A905-F9A03D95D4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14E23B84-49A9-4D3D-72A7-78783C9DB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A8427D4C-83BC-8A62-9226-72F2C33027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414775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A0ED031-71EE-8C3A-E937-2301B09051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7807C9C4-BBDA-5AD7-C84E-EF831E896A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44FC708-E41D-4EFD-6FCC-E2A6508969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4323205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75270B3-4E98-9ACF-4196-7F26EF1852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D090F8A4-6E2F-24E5-D1EF-948CF3753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E7C9F542-972E-C080-88C5-9893B9A6A0E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11C20F-E271-CF0C-4ED5-92BD9B397FD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B7B8B4D-2C18-B14D-F78A-2D0A6A31EE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3CA6B78-F640-263C-92B6-982C85EAA3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17178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E10FF60-6CA8-884D-CF49-9B49D91545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E464DE05-B358-3E4E-A004-22AEF79A60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B4BFDF0E-36D6-DDC6-7BBC-6A01664B976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EC800FC-E1F2-A1E5-A9B8-A2B698185F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A1E8D579-2ECE-9D26-EE14-99C9A6C040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D06945E5-F70D-D174-DF2A-BD6DFF9222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8678565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1F42B5-5D29-FD1C-B141-8A5A5EAE47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FA48D7-D03E-BE3E-5685-E7C64862DF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E94F16A-EB6A-7D7F-C3B3-C354039AB3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A496B19F-D6BD-F138-0AA4-3F449CD7FE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47FB671B-DEAF-02A7-2D52-4EF89A28D40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05404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4D862B-D423-4D64-8DD4-6F6E7362674E}" type="datetimeFigureOut">
              <a:rPr lang="pl-PL" smtClean="0"/>
              <a:pPr/>
              <a:t>26.09.2024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E28490-4468-4C0D-BBAA-E9CAC93AD775}" type="slidenum">
              <a:rPr lang="pl-PL" smtClean="0"/>
              <a:pPr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46978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9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g"/><Relationship Id="rId5" Type="http://schemas.openxmlformats.org/officeDocument/2006/relationships/image" Target="../media/image25.jpg"/><Relationship Id="rId4" Type="http://schemas.openxmlformats.org/officeDocument/2006/relationships/image" Target="../media/image3.sv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6.jpeg"/><Relationship Id="rId4" Type="http://schemas.openxmlformats.org/officeDocument/2006/relationships/image" Target="../media/image35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7" Type="http://schemas.openxmlformats.org/officeDocument/2006/relationships/image" Target="../media/image49.jp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47.jpeg"/><Relationship Id="rId4" Type="http://schemas.openxmlformats.org/officeDocument/2006/relationships/image" Target="../media/image46.jpe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svg"/><Relationship Id="rId3" Type="http://schemas.openxmlformats.org/officeDocument/2006/relationships/image" Target="../media/image51.jpeg"/><Relationship Id="rId7" Type="http://schemas.openxmlformats.org/officeDocument/2006/relationships/image" Target="../media/image2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9.jpeg"/><Relationship Id="rId4" Type="http://schemas.openxmlformats.org/officeDocument/2006/relationships/image" Target="../media/image58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g"/><Relationship Id="rId2" Type="http://schemas.openxmlformats.org/officeDocument/2006/relationships/image" Target="../media/image60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eg"/><Relationship Id="rId2" Type="http://schemas.openxmlformats.org/officeDocument/2006/relationships/image" Target="../media/image62.bin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5.jpeg"/><Relationship Id="rId4" Type="http://schemas.openxmlformats.org/officeDocument/2006/relationships/image" Target="../media/image64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66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sv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6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g"/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jpeg"/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5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8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0.jpe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5.svg"/><Relationship Id="rId4" Type="http://schemas.openxmlformats.org/officeDocument/2006/relationships/image" Target="../media/image9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sv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3341" y="1281942"/>
            <a:ext cx="10059834" cy="70763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76200" cmpd="thickThin">
            <a:solidFill>
              <a:srgbClr val="C00000">
                <a:alpha val="25000"/>
              </a:srgbClr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SPRAWOZDANIE MIĘDZYSESYJNE</a:t>
            </a:r>
            <a:endParaRPr kumimoji="0" lang="pl-PL" sz="40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anose="020506040505050202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Obraz 2">
            <a:extLst>
              <a:ext uri="{FF2B5EF4-FFF2-40B4-BE49-F238E27FC236}">
                <a16:creationId xmlns:a16="http://schemas.microsoft.com/office/drawing/2014/main" id="{931A6D7C-9B62-34B1-942D-52A90EB5A8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9430" y="2533771"/>
            <a:ext cx="906510" cy="995019"/>
          </a:xfrm>
          <a:prstGeom prst="rect">
            <a:avLst/>
          </a:prstGeom>
        </p:spPr>
      </p:pic>
      <p:sp>
        <p:nvSpPr>
          <p:cNvPr id="19" name="pole tekstowe 18">
            <a:extLst>
              <a:ext uri="{FF2B5EF4-FFF2-40B4-BE49-F238E27FC236}">
                <a16:creationId xmlns:a16="http://schemas.microsoft.com/office/drawing/2014/main" id="{F1FE3C9D-0DF5-E3A6-B992-3E53D17FF7DA}"/>
              </a:ext>
            </a:extLst>
          </p:cNvPr>
          <p:cNvSpPr txBox="1"/>
          <p:nvPr/>
        </p:nvSpPr>
        <p:spPr>
          <a:xfrm>
            <a:off x="2586035" y="5068009"/>
            <a:ext cx="7019926" cy="15027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Ryszard Suliga</a:t>
            </a:r>
          </a:p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Burmistrz Miasta i Gminy Koniecpol</a:t>
            </a:r>
          </a:p>
          <a:p>
            <a:pPr marL="0" marR="0" lvl="0" indent="0" algn="l" defTabSz="9144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1" name="pole tekstowe 20">
            <a:extLst>
              <a:ext uri="{FF2B5EF4-FFF2-40B4-BE49-F238E27FC236}">
                <a16:creationId xmlns:a16="http://schemas.microsoft.com/office/drawing/2014/main" id="{3DDCE9EA-B9D1-812E-0A06-43FB57116AE8}"/>
              </a:ext>
            </a:extLst>
          </p:cNvPr>
          <p:cNvSpPr txBox="1"/>
          <p:nvPr/>
        </p:nvSpPr>
        <p:spPr>
          <a:xfrm>
            <a:off x="4024911" y="6339003"/>
            <a:ext cx="482205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Koniecpol, 26.09.2024 r.</a:t>
            </a:r>
            <a:endParaRPr kumimoji="0" lang="pl-PL" sz="24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Bookman Old Style" panose="020506040505050202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31642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Łanowej w Okołowicach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367587" y="1375349"/>
            <a:ext cx="1145682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W dniu 16.09.2024 r. zawarto umowę na wykonanie przebudowy ulicy Łanowej w Okołowicach na odcinku o długości 1 426,5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 wynosi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1 138 288,62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Zadanie dofinansowane z Funduszu Ochrony Gruntów Rolnych w kwocie </a:t>
            </a:r>
            <a:br>
              <a:rPr lang="pl-PL" sz="2800" b="1" dirty="0">
                <a:solidFill>
                  <a:srgbClr val="002060"/>
                </a:solidFill>
              </a:rPr>
            </a:br>
            <a:r>
              <a:rPr lang="pl-PL" sz="2800" b="1" dirty="0">
                <a:solidFill>
                  <a:srgbClr val="C00000"/>
                </a:solidFill>
              </a:rPr>
              <a:t>570 800,00 PLN</a:t>
            </a:r>
            <a:r>
              <a:rPr lang="pl-PL" sz="2800" b="1" dirty="0">
                <a:solidFill>
                  <a:srgbClr val="002060"/>
                </a:solidFill>
              </a:rPr>
              <a:t>.  </a:t>
            </a: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16.11.2024 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440402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Modernizacja układu dróg w Koniecpolu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373224" y="1123423"/>
            <a:ext cx="11456826" cy="57554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2800" b="1" dirty="0">
                <a:solidFill>
                  <a:srgbClr val="002060"/>
                </a:solidFill>
                <a:latin typeface="Calibri"/>
              </a:rPr>
              <a:t>W dniu 17.09.2024 r. zawarto umowę na wykonanie zadania dotyczącego </a:t>
            </a:r>
            <a:r>
              <a:rPr lang="pl-PL" sz="2800" b="1" i="0" dirty="0">
                <a:solidFill>
                  <a:srgbClr val="002060"/>
                </a:solidFill>
                <a:effectLst/>
              </a:rPr>
              <a:t>modernizacji układu dróg w Koniecpolu, polegające na przebudowie odcinka ul. </a:t>
            </a:r>
            <a:r>
              <a:rPr lang="pl-PL" sz="2800" b="1" i="0" dirty="0" err="1">
                <a:solidFill>
                  <a:srgbClr val="002060"/>
                </a:solidFill>
                <a:effectLst/>
              </a:rPr>
              <a:t>Tarchalskiego</a:t>
            </a:r>
            <a:r>
              <a:rPr lang="pl-PL" sz="2800" b="1" i="0" dirty="0">
                <a:solidFill>
                  <a:srgbClr val="002060"/>
                </a:solidFill>
                <a:effectLst/>
              </a:rPr>
              <a:t> oraz odcinka ul. Partyzantów, tworzących układ dróg                   w Koniecpolu: ul. Chrząstowska, Partyzantów i </a:t>
            </a:r>
            <a:r>
              <a:rPr lang="pl-PL" sz="2800" b="1" i="0" dirty="0" err="1">
                <a:solidFill>
                  <a:srgbClr val="002060"/>
                </a:solidFill>
                <a:effectLst/>
              </a:rPr>
              <a:t>Tarchalskiego</a:t>
            </a:r>
            <a:r>
              <a:rPr lang="pl-PL" sz="2800" b="1" i="0" dirty="0">
                <a:solidFill>
                  <a:srgbClr val="002060"/>
                </a:solidFill>
                <a:effectLst/>
              </a:rPr>
              <a:t> oraz część ul. Szkolnej.</a:t>
            </a:r>
            <a:r>
              <a:rPr lang="pl-PL" sz="2800" b="1" dirty="0">
                <a:solidFill>
                  <a:srgbClr val="002060"/>
                </a:solidFill>
              </a:rPr>
              <a:t> </a:t>
            </a:r>
          </a:p>
          <a:p>
            <a:endParaRPr lang="pl-PL" sz="2800" b="1" dirty="0">
              <a:solidFill>
                <a:srgbClr val="002060"/>
              </a:solidFill>
              <a:latin typeface="Calibri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 wynosi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2 954 481,72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Inwestycja współfinansowana jest z Rządowego Funduszu Polski Ład Program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Inwestycji Strategicznych w kwocie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2,0 mln PLN</a:t>
            </a:r>
            <a:r>
              <a:rPr lang="pl-PL" sz="2800" b="1" dirty="0">
                <a:solidFill>
                  <a:srgbClr val="002060"/>
                </a:solidFill>
              </a:rPr>
              <a:t>.  </a:t>
            </a: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17.12.2024 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F1D9E43D-4690-BCD5-B727-224494E2EFF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0419" y="6059871"/>
            <a:ext cx="1665658" cy="62981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>
            <a:extLst>
              <a:ext uri="{FF2B5EF4-FFF2-40B4-BE49-F238E27FC236}">
                <a16:creationId xmlns:a16="http://schemas.microsoft.com/office/drawing/2014/main" id="{82B48C18-69B9-418E-80A5-AFC52EDD0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18011" y="5723818"/>
            <a:ext cx="1500765" cy="965869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116085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58D3112-48E8-948C-783C-95CAE3FE22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634" y="644883"/>
            <a:ext cx="10742095" cy="1718679"/>
          </a:xfrm>
        </p:spPr>
        <p:txBody>
          <a:bodyPr>
            <a:noAutofit/>
          </a:bodyPr>
          <a:lstStyle/>
          <a:p>
            <a:pPr algn="ctr"/>
            <a:r>
              <a:rPr lang="pl-PL" sz="3200" b="1" dirty="0">
                <a:solidFill>
                  <a:srgbClr val="002060"/>
                </a:solidFill>
                <a:latin typeface="+mn-lt"/>
              </a:rPr>
              <a:t>W okresie wakacji wykonano remont 3 łazienek męskich                         i łazienki dla nauczycieli w budynku Szkoły Podstawowej nr 1 w Koniecpolu. Koszt remontu wyniósł </a:t>
            </a:r>
            <a:r>
              <a:rPr lang="pl-PL" sz="3200" b="1" dirty="0">
                <a:solidFill>
                  <a:srgbClr val="C00000"/>
                </a:solidFill>
                <a:latin typeface="+mn-lt"/>
              </a:rPr>
              <a:t>147 600,00 PLN.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D8AADC7-7F71-16A6-D450-81D9D016A3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314" y="111725"/>
            <a:ext cx="11764736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b="1" dirty="0">
                <a:solidFill>
                  <a:srgbClr val="002060"/>
                </a:solidFill>
              </a:rPr>
              <a:t>Remont łazienek w Szkole Podstawowej nr 1 w Koniecpolu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B360226-BD54-E98D-9E8D-255EF40072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359407" y="2995825"/>
            <a:ext cx="4295711" cy="3221783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8D6835AE-7AFC-5107-1642-FE5898DEDB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59" y="2450564"/>
            <a:ext cx="3221784" cy="4295711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40B4DCE5-51BF-B199-DEC7-7A98CA457FF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557" y="2589183"/>
            <a:ext cx="533400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4147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Obraz 18">
            <a:extLst>
              <a:ext uri="{FF2B5EF4-FFF2-40B4-BE49-F238E27FC236}">
                <a16:creationId xmlns:a16="http://schemas.microsoft.com/office/drawing/2014/main" id="{91151C52-C609-B59F-1746-8E11E37730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29600" y="791689"/>
            <a:ext cx="3694922" cy="2437420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Realizacja Funduszu Sołeckiego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4" y="794616"/>
            <a:ext cx="6753150" cy="550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b="1" dirty="0">
                <a:solidFill>
                  <a:srgbClr val="C00000"/>
                </a:solidFill>
              </a:rPr>
              <a:t>Michałów</a:t>
            </a:r>
            <a:endParaRPr lang="pl-PL" sz="3200" b="1" dirty="0">
              <a:solidFill>
                <a:srgbClr val="002060"/>
              </a:solidFill>
            </a:endParaRPr>
          </a:p>
          <a:p>
            <a:r>
              <a:rPr lang="pl-PL" sz="2800" b="1" dirty="0">
                <a:solidFill>
                  <a:srgbClr val="002060"/>
                </a:solidFill>
              </a:rPr>
              <a:t>Wykonano utwardzenie drogi kruszywem za kwotę </a:t>
            </a:r>
            <a:r>
              <a:rPr lang="pl-PL" sz="2800" b="1" dirty="0">
                <a:solidFill>
                  <a:srgbClr val="C00000"/>
                </a:solidFill>
              </a:rPr>
              <a:t>14 362,85 PLN</a:t>
            </a:r>
            <a:endParaRPr lang="pl-PL" sz="2800" b="1" dirty="0">
              <a:solidFill>
                <a:srgbClr val="002060"/>
              </a:solidFill>
            </a:endParaRP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b="1" dirty="0">
                <a:solidFill>
                  <a:srgbClr val="C00000"/>
                </a:solidFill>
              </a:rPr>
              <a:t>Załęże</a:t>
            </a:r>
            <a:r>
              <a:rPr lang="pl-PL" sz="3200" b="1" dirty="0">
                <a:solidFill>
                  <a:srgbClr val="002060"/>
                </a:solidFill>
              </a:rPr>
              <a:t> 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Wymieniono pokrycie dachowe na budynku świetlicy wiejskiej za kwotę </a:t>
            </a:r>
            <a:r>
              <a:rPr lang="pl-PL" sz="2800" b="1" dirty="0">
                <a:solidFill>
                  <a:srgbClr val="C00000"/>
                </a:solidFill>
              </a:rPr>
              <a:t>19 631,25 PLN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b="1" dirty="0" err="1">
                <a:solidFill>
                  <a:srgbClr val="C00000"/>
                </a:solidFill>
              </a:rPr>
              <a:t>Zaróg</a:t>
            </a:r>
            <a:endParaRPr lang="pl-PL" sz="3200" b="1" dirty="0">
              <a:solidFill>
                <a:srgbClr val="C00000"/>
              </a:solidFill>
            </a:endParaRPr>
          </a:p>
          <a:p>
            <a:r>
              <a:rPr lang="pl-PL" sz="2800" b="1" dirty="0">
                <a:solidFill>
                  <a:srgbClr val="002060"/>
                </a:solidFill>
              </a:rPr>
              <a:t>Zakupiono i zamontowano urządzenia placu zabaw za kwotę </a:t>
            </a:r>
            <a:r>
              <a:rPr lang="pl-PL" sz="2800" b="1" dirty="0">
                <a:solidFill>
                  <a:srgbClr val="C00000"/>
                </a:solidFill>
              </a:rPr>
              <a:t>17 268,23 PLN</a:t>
            </a:r>
          </a:p>
          <a:p>
            <a:pPr marL="457200" indent="-457200">
              <a:buFont typeface="Wingdings" panose="05000000000000000000" pitchFamily="2" charset="2"/>
              <a:buChar char="Ø"/>
            </a:pPr>
            <a:r>
              <a:rPr lang="pl-PL" sz="3200" b="1" dirty="0">
                <a:solidFill>
                  <a:srgbClr val="C00000"/>
                </a:solidFill>
              </a:rPr>
              <a:t>Kuźnica Grodziska</a:t>
            </a:r>
          </a:p>
          <a:p>
            <a:r>
              <a:rPr lang="pl-PL" sz="2800" b="1" dirty="0">
                <a:solidFill>
                  <a:srgbClr val="002060"/>
                </a:solidFill>
              </a:rPr>
              <a:t>Zakupiono gablotę ogłoszeniową za kwotę           </a:t>
            </a:r>
            <a:r>
              <a:rPr lang="pl-PL" sz="2800" b="1" dirty="0">
                <a:solidFill>
                  <a:srgbClr val="C00000"/>
                </a:solidFill>
              </a:rPr>
              <a:t>2 539,00 PLN 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A97A54E0-8229-3D85-1F66-5D34B1D0B34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72604" y="2415912"/>
            <a:ext cx="3234612" cy="2425959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C964303C-4DAE-60B0-B688-7C9E633476F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55277" y="2892105"/>
            <a:ext cx="2427866" cy="281561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5A18EBA6-08E9-28BD-6A2F-4489B543DA3D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903" y="4339941"/>
            <a:ext cx="3463969" cy="2324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18384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Obraz 5">
            <a:extLst>
              <a:ext uri="{FF2B5EF4-FFF2-40B4-BE49-F238E27FC236}">
                <a16:creationId xmlns:a16="http://schemas.microsoft.com/office/drawing/2014/main" id="{930A524E-4AF7-39B5-24CF-1EDFB586E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482" y="3471417"/>
            <a:ext cx="4382275" cy="3286706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0"/>
            <a:ext cx="11553091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Realizacja Marszałkowskiej Inicjatywy Sołeckiej</a:t>
            </a:r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92278FDC-1644-C9B2-F4C7-ED2BAE8D3454}"/>
              </a:ext>
            </a:extLst>
          </p:cNvPr>
          <p:cNvSpPr txBox="1"/>
          <p:nvPr/>
        </p:nvSpPr>
        <p:spPr>
          <a:xfrm>
            <a:off x="319454" y="666800"/>
            <a:ext cx="8218056" cy="31976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C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OBLASY</a:t>
            </a:r>
            <a:r>
              <a:rPr lang="pl-PL" sz="28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pl-PL" sz="2800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-  </a:t>
            </a:r>
            <a:r>
              <a:rPr lang="pl-PL" sz="2800" b="1" kern="100" dirty="0">
                <a:solidFill>
                  <a:srgbClr val="00206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„Wesoły Plac zabaw”, kwota: </a:t>
            </a:r>
            <a:r>
              <a:rPr lang="pl-PL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42 730,20 PLN</a:t>
            </a:r>
            <a:r>
              <a:rPr lang="pl-PL" sz="28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pl-PL" sz="28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ALEKSANDRÓW</a:t>
            </a:r>
            <a:r>
              <a:rPr lang="pl-PL" sz="28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„ Sołtysówka Aleksandrów” – budowa altany, kwota: </a:t>
            </a:r>
            <a:r>
              <a:rPr lang="pl-PL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26 800,00 PLN</a:t>
            </a:r>
            <a:r>
              <a:rPr lang="pl-PL" sz="28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OKOŁOWICE</a:t>
            </a:r>
            <a:r>
              <a:rPr lang="pl-PL" sz="28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 – Zakup wyposażenia do świetlicy wiejskiej w Okołowicach: </a:t>
            </a:r>
            <a:r>
              <a:rPr lang="pl-PL" sz="2800" b="1" kern="0" dirty="0">
                <a:solidFill>
                  <a:srgbClr val="C0000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26 429,00 </a:t>
            </a:r>
            <a:r>
              <a:rPr lang="pl-PL" sz="2800" b="1" kern="0" dirty="0">
                <a:solidFill>
                  <a:srgbClr val="002060"/>
                </a:solidFill>
                <a:effectLst/>
                <a:ea typeface="Times New Roman" panose="02020603050405020304" pitchFamily="18" charset="0"/>
                <a:cs typeface="Times New Roman" panose="02020603050405020304" pitchFamily="18" charset="0"/>
              </a:rPr>
              <a:t>PLN</a:t>
            </a:r>
            <a:endParaRPr lang="pl-PL" sz="2800" b="1" kern="100" dirty="0">
              <a:solidFill>
                <a:srgbClr val="00206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/>
            <a:endParaRPr lang="pl-PL" sz="3200" b="1" dirty="0">
              <a:solidFill>
                <a:srgbClr val="C00000"/>
              </a:solidFill>
            </a:endParaRPr>
          </a:p>
        </p:txBody>
      </p:sp>
      <p:pic>
        <p:nvPicPr>
          <p:cNvPr id="3" name="Grafika 2" descr="Kształt — narożnik organiczny">
            <a:extLst>
              <a:ext uri="{FF2B5EF4-FFF2-40B4-BE49-F238E27FC236}">
                <a16:creationId xmlns:a16="http://schemas.microsoft.com/office/drawing/2014/main" id="{90F13057-C6BD-C9F7-0CFE-03BC89E35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61922" y="5624276"/>
            <a:ext cx="5118908" cy="1133847"/>
          </a:xfrm>
          <a:prstGeom prst="rect">
            <a:avLst/>
          </a:prstGeom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5DC16474-95A5-FE24-818B-8E87445388A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486" y="3753058"/>
            <a:ext cx="4188056" cy="2438141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EF358B41-7AA0-B033-64F5-1FB28C44C0C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7478" y="766899"/>
            <a:ext cx="3229090" cy="43054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6556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548" y="3248543"/>
            <a:ext cx="10326133" cy="206210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POSTĘPOWANIA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sz="4000" b="1" dirty="0">
                <a:solidFill>
                  <a:srgbClr val="002060"/>
                </a:solidFill>
                <a:latin typeface="Bookman Old Style" panose="02050604050505020204" pitchFamily="18" charset="0"/>
              </a:rPr>
              <a:t> </a:t>
            </a:r>
            <a:r>
              <a:rPr kumimoji="0" lang="pl-PL" sz="40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O UDZIELENIE ZAMÓWIENIA PUBLICZNEGO</a:t>
            </a:r>
          </a:p>
        </p:txBody>
      </p:sp>
      <p:pic>
        <p:nvPicPr>
          <p:cNvPr id="3" name="Grafika 2" descr="Kształt — narożnik organiczny">
            <a:extLst>
              <a:ext uri="{FF2B5EF4-FFF2-40B4-BE49-F238E27FC236}">
                <a16:creationId xmlns:a16="http://schemas.microsoft.com/office/drawing/2014/main" id="{698D4B60-C607-98E3-3B3A-47D880244C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3015273" y="4346090"/>
            <a:ext cx="9092004" cy="236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54490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Zakup </a:t>
            </a:r>
            <a:r>
              <a:rPr lang="pl-PL" altLang="pl-PL" b="1" dirty="0" err="1">
                <a:solidFill>
                  <a:schemeClr val="accent1">
                    <a:lumMod val="50000"/>
                  </a:schemeClr>
                </a:solidFill>
                <a:latin typeface="+mn-lt"/>
              </a:rPr>
              <a:t>drona</a:t>
            </a: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 w ramach konkursu „Inicjatywa Antysmogowa”  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7D8C0CB1-6362-2F56-0333-E72D3A994A44}"/>
              </a:ext>
            </a:extLst>
          </p:cNvPr>
          <p:cNvSpPr txBox="1"/>
          <p:nvPr/>
        </p:nvSpPr>
        <p:spPr>
          <a:xfrm>
            <a:off x="371668" y="1158850"/>
            <a:ext cx="11448662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W dniu 19.09.2024 r. wszczęto postępowanie o udzielnie zamówienia publicznego. </a:t>
            </a: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Termin składania ofert: </a:t>
            </a:r>
            <a:r>
              <a:rPr lang="pl-PL" sz="3200" b="1" dirty="0">
                <a:solidFill>
                  <a:srgbClr val="C00000"/>
                </a:solidFill>
              </a:rPr>
              <a:t>30.09.2024 r.</a:t>
            </a:r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 do godz</a:t>
            </a:r>
            <a:r>
              <a:rPr lang="pl-PL" sz="3200" b="1" dirty="0">
                <a:solidFill>
                  <a:srgbClr val="002060"/>
                </a:solidFill>
              </a:rPr>
              <a:t>.</a:t>
            </a:r>
            <a:r>
              <a:rPr lang="pl-PL" sz="3200" b="1" dirty="0">
                <a:solidFill>
                  <a:srgbClr val="C00000"/>
                </a:solidFill>
              </a:rPr>
              <a:t> 10.00</a:t>
            </a: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l-PL" sz="3200" b="1" dirty="0">
              <a:solidFill>
                <a:srgbClr val="C00000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16A7A1B7-3B44-479D-8990-2527DD79CC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125" y="3510643"/>
            <a:ext cx="3915747" cy="29368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529805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Postępowania planowane do ogłoszenia w październiku 2024 r.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9A1DCF8B-511E-DA9D-697B-6613C1D2E2D8}"/>
              </a:ext>
            </a:extLst>
          </p:cNvPr>
          <p:cNvSpPr txBox="1"/>
          <p:nvPr/>
        </p:nvSpPr>
        <p:spPr>
          <a:xfrm>
            <a:off x="371668" y="1158850"/>
            <a:ext cx="11448662" cy="60016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pl-PL" sz="3200" b="1" i="0" dirty="0">
                <a:solidFill>
                  <a:srgbClr val="002060"/>
                </a:solidFill>
                <a:effectLst/>
              </a:rPr>
              <a:t>Budowa energooszczędnego oświetlenia ulicznego w mieście              i gminie Koniecpol wraz z infrastrukturą towarzyszącą;</a:t>
            </a:r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Przebudowa dróg gminnych Stary Koniecpol – </a:t>
            </a:r>
            <a:r>
              <a:rPr lang="pl-PL" sz="3200" b="1" dirty="0" err="1">
                <a:solidFill>
                  <a:schemeClr val="accent1">
                    <a:lumMod val="50000"/>
                  </a:schemeClr>
                </a:solidFill>
              </a:rPr>
              <a:t>Magdasz</a:t>
            </a:r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 i Wąsosz – Kuźnica Wąsowska w ramach usuwania skutków klęsk żywiołowych;</a:t>
            </a:r>
          </a:p>
          <a:p>
            <a:pPr marL="457200" indent="-457200" algn="just">
              <a:lnSpc>
                <a:spcPct val="150000"/>
              </a:lnSpc>
              <a:buFont typeface="Wingdings" panose="05000000000000000000" pitchFamily="2" charset="2"/>
              <a:buChar char="v"/>
            </a:pPr>
            <a:r>
              <a:rPr lang="pl-PL" sz="3200" b="1" dirty="0">
                <a:solidFill>
                  <a:schemeClr val="accent1">
                    <a:lumMod val="50000"/>
                  </a:schemeClr>
                </a:solidFill>
              </a:rPr>
              <a:t>Opracowanie planu ogólnego dla Gminy Koniecpol.</a:t>
            </a:r>
          </a:p>
          <a:p>
            <a:pPr marL="457200" indent="-457200" algn="just">
              <a:buFont typeface="Wingdings" panose="05000000000000000000" pitchFamily="2" charset="2"/>
              <a:buChar char="v"/>
            </a:pPr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l-PL" sz="3200" b="1" dirty="0">
              <a:solidFill>
                <a:schemeClr val="accent1">
                  <a:lumMod val="50000"/>
                </a:schemeClr>
              </a:solidFill>
            </a:endParaRPr>
          </a:p>
          <a:p>
            <a:pPr algn="just"/>
            <a:endParaRPr lang="pl-PL" sz="32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69824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95664" y="2193500"/>
            <a:ext cx="11144922" cy="212365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WYBRANE WYDARZENIA GMINNE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2BDB3CCD-8EF0-9A7A-B31A-A40667ABF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04332" y="3747004"/>
            <a:ext cx="9092004" cy="270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83477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Rozpoczęcie roku szkolnego w szkołach i przedszkolach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569D237-0ADC-AA09-E725-59AF7309AC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5570" y="2279468"/>
            <a:ext cx="4139041" cy="2880361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0E987D45-F536-CB9E-5518-AFB9FE0021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3275" y="1013376"/>
            <a:ext cx="3448594" cy="2299063"/>
          </a:xfrm>
          <a:prstGeom prst="rect">
            <a:avLst/>
          </a:prstGeom>
        </p:spPr>
      </p:pic>
      <p:pic>
        <p:nvPicPr>
          <p:cNvPr id="14" name="Obraz 13">
            <a:extLst>
              <a:ext uri="{FF2B5EF4-FFF2-40B4-BE49-F238E27FC236}">
                <a16:creationId xmlns:a16="http://schemas.microsoft.com/office/drawing/2014/main" id="{1F678B12-2D7F-3112-E843-EC5AF01296C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3996691"/>
            <a:ext cx="3287485" cy="2326276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8014997E-514A-4725-A189-8ADA5E691AA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68928" y="3619999"/>
            <a:ext cx="3983585" cy="2880361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A48F4C50-4F9C-8150-6983-190560200C2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61" y="1122233"/>
            <a:ext cx="3448594" cy="2497766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FDACAF4C-89F3-FF09-18BE-1157AC1CC3C8}"/>
              </a:ext>
            </a:extLst>
          </p:cNvPr>
          <p:cNvSpPr txBox="1"/>
          <p:nvPr/>
        </p:nvSpPr>
        <p:spPr>
          <a:xfrm>
            <a:off x="3963364" y="1122233"/>
            <a:ext cx="3986469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0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września 2024 </a:t>
            </a:r>
          </a:p>
        </p:txBody>
      </p:sp>
    </p:spTree>
    <p:extLst>
      <p:ext uri="{BB962C8B-B14F-4D97-AF65-F5344CB8AC3E}">
        <p14:creationId xmlns:p14="http://schemas.microsoft.com/office/powerpoint/2010/main" val="38872696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trzałka w dół 4">
            <a:extLst>
              <a:ext uri="{FF2B5EF4-FFF2-40B4-BE49-F238E27FC236}">
                <a16:creationId xmlns:a16="http://schemas.microsoft.com/office/drawing/2014/main" id="{EB199604-4CDC-4767-8637-BA83FCF05B85}"/>
              </a:ext>
            </a:extLst>
          </p:cNvPr>
          <p:cNvSpPr/>
          <p:nvPr/>
        </p:nvSpPr>
        <p:spPr>
          <a:xfrm>
            <a:off x="5180027" y="4165186"/>
            <a:ext cx="1073099" cy="951099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10" name="pole tekstowe 9">
            <a:extLst>
              <a:ext uri="{FF2B5EF4-FFF2-40B4-BE49-F238E27FC236}">
                <a16:creationId xmlns:a16="http://schemas.microsoft.com/office/drawing/2014/main" id="{1D0D3EF3-3A97-9B56-0191-694AB0FADDE2}"/>
              </a:ext>
            </a:extLst>
          </p:cNvPr>
          <p:cNvSpPr txBox="1"/>
          <p:nvPr/>
        </p:nvSpPr>
        <p:spPr>
          <a:xfrm>
            <a:off x="2324671" y="240803"/>
            <a:ext cx="7000875" cy="1015663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6000" b="1" dirty="0">
                <a:solidFill>
                  <a:srgbClr val="002060"/>
                </a:solidFill>
              </a:rPr>
              <a:t>04.07.2024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E276320C-4845-8BF3-DE9A-91C99E64AC68}"/>
              </a:ext>
            </a:extLst>
          </p:cNvPr>
          <p:cNvSpPr txBox="1"/>
          <p:nvPr/>
        </p:nvSpPr>
        <p:spPr>
          <a:xfrm>
            <a:off x="1016902" y="5203460"/>
            <a:ext cx="9420072" cy="144655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lvl="0" algn="ctr"/>
            <a:r>
              <a:rPr lang="pl-PL" sz="8800" b="1" dirty="0">
                <a:solidFill>
                  <a:srgbClr val="002060"/>
                </a:solidFill>
              </a:rPr>
              <a:t>26.09.2024</a:t>
            </a:r>
          </a:p>
        </p:txBody>
      </p:sp>
      <p:sp>
        <p:nvSpPr>
          <p:cNvPr id="2" name="pole tekstowe 1">
            <a:extLst>
              <a:ext uri="{FF2B5EF4-FFF2-40B4-BE49-F238E27FC236}">
                <a16:creationId xmlns:a16="http://schemas.microsoft.com/office/drawing/2014/main" id="{7AD022A6-B2F6-A8CF-D029-2F1CA18A3FF4}"/>
              </a:ext>
            </a:extLst>
          </p:cNvPr>
          <p:cNvSpPr txBox="1"/>
          <p:nvPr/>
        </p:nvSpPr>
        <p:spPr>
          <a:xfrm>
            <a:off x="3812807" y="1934897"/>
            <a:ext cx="4176603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>
                <a:solidFill>
                  <a:srgbClr val="002060"/>
                </a:solidFill>
              </a:rPr>
              <a:t>05.08.2024</a:t>
            </a:r>
          </a:p>
        </p:txBody>
      </p:sp>
      <p:sp>
        <p:nvSpPr>
          <p:cNvPr id="3" name="Strzałka w dół 4">
            <a:extLst>
              <a:ext uri="{FF2B5EF4-FFF2-40B4-BE49-F238E27FC236}">
                <a16:creationId xmlns:a16="http://schemas.microsoft.com/office/drawing/2014/main" id="{A1917F6C-794D-A620-D0EA-44EE1787A50D}"/>
              </a:ext>
            </a:extLst>
          </p:cNvPr>
          <p:cNvSpPr/>
          <p:nvPr/>
        </p:nvSpPr>
        <p:spPr>
          <a:xfrm>
            <a:off x="5454653" y="1391072"/>
            <a:ext cx="389781" cy="409219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7ED5EB1-F17C-1DE3-5351-5BF24EAF4D48}"/>
              </a:ext>
            </a:extLst>
          </p:cNvPr>
          <p:cNvSpPr txBox="1"/>
          <p:nvPr/>
        </p:nvSpPr>
        <p:spPr>
          <a:xfrm>
            <a:off x="3902902" y="3321216"/>
            <a:ext cx="4176603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 w="28575">
            <a:solidFill>
              <a:srgbClr val="FFFF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pl-PL" sz="4000" b="1" dirty="0">
                <a:solidFill>
                  <a:srgbClr val="002060"/>
                </a:solidFill>
              </a:rPr>
              <a:t>29.08.2024</a:t>
            </a:r>
          </a:p>
        </p:txBody>
      </p:sp>
      <p:sp>
        <p:nvSpPr>
          <p:cNvPr id="6" name="Strzałka w dół 4">
            <a:extLst>
              <a:ext uri="{FF2B5EF4-FFF2-40B4-BE49-F238E27FC236}">
                <a16:creationId xmlns:a16="http://schemas.microsoft.com/office/drawing/2014/main" id="{021B9B8F-450E-8030-68C5-4B4F33E76F94}"/>
              </a:ext>
            </a:extLst>
          </p:cNvPr>
          <p:cNvSpPr/>
          <p:nvPr/>
        </p:nvSpPr>
        <p:spPr>
          <a:xfrm>
            <a:off x="5532046" y="2779580"/>
            <a:ext cx="369062" cy="405551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47831578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Koniecpolskie podstawówki przez wakacje zostały przygotowane do rozpoczęcia roku szkolnego 2024/2025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8AC2C5E6-A8F1-8501-E23F-B1BEFD8FC6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999" y="1562100"/>
            <a:ext cx="5715000" cy="373379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4135B33-6C62-8973-F341-BADC3273D09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4516" y="1415174"/>
            <a:ext cx="5998029" cy="2786743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ABE5B1B2-E2E2-80BD-7BF3-79DF0B1ECA6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9209" y="3209731"/>
            <a:ext cx="3433482" cy="3527228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012E1B57-6076-7FDF-8564-FC2A076357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4909" y="3752886"/>
            <a:ext cx="3292794" cy="29840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056709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Obchody 85. rocznicy wybuchu II wojny światowej w Koniecpolu – 1 września 2024 r.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77FA86E-2292-CEA6-34BD-6CD77C3746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188" y="1421536"/>
            <a:ext cx="4826727" cy="3026714"/>
          </a:xfrm>
          <a:prstGeom prst="rect">
            <a:avLst/>
          </a:prstGeom>
        </p:spPr>
      </p:pic>
      <p:pic>
        <p:nvPicPr>
          <p:cNvPr id="9" name="Obraz 8">
            <a:extLst>
              <a:ext uri="{FF2B5EF4-FFF2-40B4-BE49-F238E27FC236}">
                <a16:creationId xmlns:a16="http://schemas.microsoft.com/office/drawing/2014/main" id="{0ABF1F5C-FDBE-C903-92D4-3ECA57348B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242" y="3683944"/>
            <a:ext cx="4022054" cy="264697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3CDE30FA-F310-8C4F-8E08-A257AE6B27B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6503" y="1749895"/>
            <a:ext cx="3264289" cy="4465848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8FA2C0C5-A26E-9A40-24EB-DC06A226EAC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1921" y="1316686"/>
            <a:ext cx="3201905" cy="369074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84F97559-B92A-B43C-DD68-54F14B64B188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3425" y="3861722"/>
            <a:ext cx="2761373" cy="2875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96812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Narodowe Czytanie 2024 – 6 września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98875B2C-E50B-96C1-FD27-2DE69DAA6504}"/>
              </a:ext>
            </a:extLst>
          </p:cNvPr>
          <p:cNvSpPr txBox="1"/>
          <p:nvPr/>
        </p:nvSpPr>
        <p:spPr>
          <a:xfrm>
            <a:off x="319454" y="962523"/>
            <a:ext cx="5395546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Tegoroczną lekturą z kanonu literatury polskiej jest dramat romantyczny Juliusza Słowackiego pt. "Kordian".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Fragmenty utworu przedstawiali: Renata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Capiga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, Agnieszka Krzywańska –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Olak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, Wiktoria Zawada, Nikola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Oberska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, Magdalena Saternus, Sonia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Zagził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, Jadwiga Nowak, Agnieszka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Donarska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, Małgorzata Pietruszka, Krystyna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Wozignój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endParaRPr lang="pl-PL" sz="2400" b="1" dirty="0">
              <a:solidFill>
                <a:srgbClr val="002060"/>
              </a:solidFill>
              <a:effectLst/>
            </a:endParaRP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Oprawa muzyczna – saksofon Alan Skiba.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Inscenizacja w reżyserii Roberta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Dorosławskiego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 </a:t>
            </a:r>
          </a:p>
          <a:p>
            <a:pPr algn="l"/>
            <a:endParaRPr lang="pl-PL" sz="2400" b="1" dirty="0">
              <a:effectLst/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0E834466-F902-B4C7-0B56-5ABE5509D7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6629" y="3429000"/>
            <a:ext cx="5301342" cy="3307959"/>
          </a:xfrm>
          <a:prstGeom prst="rect">
            <a:avLst/>
          </a:prstGeom>
        </p:spPr>
      </p:pic>
      <p:pic>
        <p:nvPicPr>
          <p:cNvPr id="10" name="Obraz 9">
            <a:extLst>
              <a:ext uri="{FF2B5EF4-FFF2-40B4-BE49-F238E27FC236}">
                <a16:creationId xmlns:a16="http://schemas.microsoft.com/office/drawing/2014/main" id="{52EFCDFD-8FA3-A96A-B250-3160B26AC0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6229" y="805543"/>
            <a:ext cx="4310742" cy="2522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99913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Dożynki Miasta i Gminy Koniecpol – 8 września 2024 r. - Okołowice</a:t>
            </a: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454EBBB2-CDA5-739B-C0F6-A56A7D0B48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657" y="824243"/>
            <a:ext cx="5305697" cy="3225243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2449B563-1289-A6AF-6C71-430A7BF6324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7217" y="3231066"/>
            <a:ext cx="4390862" cy="3469930"/>
          </a:xfrm>
          <a:prstGeom prst="rect">
            <a:avLst/>
          </a:prstGeom>
        </p:spPr>
      </p:pic>
      <p:pic>
        <p:nvPicPr>
          <p:cNvPr id="13" name="Obraz 12">
            <a:extLst>
              <a:ext uri="{FF2B5EF4-FFF2-40B4-BE49-F238E27FC236}">
                <a16:creationId xmlns:a16="http://schemas.microsoft.com/office/drawing/2014/main" id="{78686ED6-2908-8391-CCE1-4D47CC921A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4960" y="824243"/>
            <a:ext cx="4826726" cy="3021874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36E1BC88-1326-D08B-00EB-C12624E4EB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3231065"/>
            <a:ext cx="4165460" cy="3202391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8C91EC7E-FBFA-5E06-283E-4A6C0B1AC49A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3827" y="3794830"/>
            <a:ext cx="4165459" cy="2957454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27328A66-96C8-EF73-CF33-2233FF1E14B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94130" y="751446"/>
            <a:ext cx="2525156" cy="3225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142646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Obraz 12">
            <a:extLst>
              <a:ext uri="{FF2B5EF4-FFF2-40B4-BE49-F238E27FC236}">
                <a16:creationId xmlns:a16="http://schemas.microsoft.com/office/drawing/2014/main" id="{56AD0698-CA11-560C-1A2F-099B9E3991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430" y="1153886"/>
            <a:ext cx="5468541" cy="3113313"/>
          </a:xfrm>
          <a:prstGeom prst="rect">
            <a:avLst/>
          </a:prstGeom>
        </p:spPr>
      </p:pic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Dekoracje dożynkowe 2024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80AE8E51-6115-7D81-1722-5B1692EAC6B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947057"/>
            <a:ext cx="5058089" cy="2797630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AF63910D-A250-269B-8D7C-775C6ED6DDD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707" y="3276601"/>
            <a:ext cx="2190750" cy="3113313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9C0A6F80-96E3-FA49-440C-9BBC5D32D8C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710" y="3823578"/>
            <a:ext cx="4075170" cy="2363626"/>
          </a:xfrm>
          <a:prstGeom prst="rect">
            <a:avLst/>
          </a:prstGeom>
        </p:spPr>
      </p:pic>
      <p:pic>
        <p:nvPicPr>
          <p:cNvPr id="17" name="Obraz 16">
            <a:extLst>
              <a:ext uri="{FF2B5EF4-FFF2-40B4-BE49-F238E27FC236}">
                <a16:creationId xmlns:a16="http://schemas.microsoft.com/office/drawing/2014/main" id="{8B9D3896-ED47-9F3B-38CB-143E46F4AE0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3515" y="2122715"/>
            <a:ext cx="3455618" cy="4180114"/>
          </a:xfrm>
          <a:prstGeom prst="rect">
            <a:avLst/>
          </a:prstGeom>
        </p:spPr>
      </p:pic>
      <p:pic>
        <p:nvPicPr>
          <p:cNvPr id="18" name="Grafika 17" descr="Kształt — narożnik organiczny">
            <a:extLst>
              <a:ext uri="{FF2B5EF4-FFF2-40B4-BE49-F238E27FC236}">
                <a16:creationId xmlns:a16="http://schemas.microsoft.com/office/drawing/2014/main" id="{73C983FD-65B0-AF00-8820-C5A6299C17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99996" y="4487607"/>
            <a:ext cx="9092004" cy="236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5696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Dożynki Parafialne 2024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95C5C6CA-3A60-274B-7835-34FBC9EBCD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454" y="2051956"/>
            <a:ext cx="5537060" cy="4147457"/>
          </a:xfrm>
          <a:prstGeom prst="rect">
            <a:avLst/>
          </a:prstGeom>
        </p:spPr>
      </p:pic>
      <p:sp>
        <p:nvSpPr>
          <p:cNvPr id="11" name="pole tekstowe 10">
            <a:extLst>
              <a:ext uri="{FF2B5EF4-FFF2-40B4-BE49-F238E27FC236}">
                <a16:creationId xmlns:a16="http://schemas.microsoft.com/office/drawing/2014/main" id="{8015E888-E62C-DEC3-7940-EEB2450D8C58}"/>
              </a:ext>
            </a:extLst>
          </p:cNvPr>
          <p:cNvSpPr txBox="1"/>
          <p:nvPr/>
        </p:nvSpPr>
        <p:spPr>
          <a:xfrm>
            <a:off x="2024041" y="5477677"/>
            <a:ext cx="1905000" cy="7217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000" b="1" kern="100" dirty="0"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Oblasy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DA7E6C56-303E-24D7-68A3-E85F673E612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442" y="1023256"/>
            <a:ext cx="5482215" cy="3102429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D1D9E6B0-3F2E-DF3F-A33F-5EBE09D67F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41701" y="3206299"/>
            <a:ext cx="5482215" cy="3530660"/>
          </a:xfrm>
          <a:prstGeom prst="rect">
            <a:avLst/>
          </a:prstGeom>
        </p:spPr>
      </p:pic>
      <p:sp>
        <p:nvSpPr>
          <p:cNvPr id="17" name="pole tekstowe 16">
            <a:extLst>
              <a:ext uri="{FF2B5EF4-FFF2-40B4-BE49-F238E27FC236}">
                <a16:creationId xmlns:a16="http://schemas.microsoft.com/office/drawing/2014/main" id="{C06A481C-5FBE-0485-1E76-DC14964CB1A0}"/>
              </a:ext>
            </a:extLst>
          </p:cNvPr>
          <p:cNvSpPr txBox="1"/>
          <p:nvPr/>
        </p:nvSpPr>
        <p:spPr>
          <a:xfrm>
            <a:off x="6241701" y="6029073"/>
            <a:ext cx="609600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4000" b="1" dirty="0">
                <a:solidFill>
                  <a:schemeClr val="bg1"/>
                </a:solidFill>
              </a:rPr>
              <a:t>Kościół pw. Świętej Trójcy</a:t>
            </a:r>
          </a:p>
        </p:txBody>
      </p:sp>
    </p:spTree>
    <p:extLst>
      <p:ext uri="{BB962C8B-B14F-4D97-AF65-F5344CB8AC3E}">
        <p14:creationId xmlns:p14="http://schemas.microsoft.com/office/powerpoint/2010/main" val="251250575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Spartakiada Gmin Powiatu Częstochowskiego</a:t>
            </a:r>
          </a:p>
        </p:txBody>
      </p:sp>
      <p:pic>
        <p:nvPicPr>
          <p:cNvPr id="10" name="Grafika 9" descr="Kształt — narożnik organiczny">
            <a:extLst>
              <a:ext uri="{FF2B5EF4-FFF2-40B4-BE49-F238E27FC236}">
                <a16:creationId xmlns:a16="http://schemas.microsoft.com/office/drawing/2014/main" id="{43FBD562-D1B8-2FB5-CF0B-F5377271CE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475535" y="4153471"/>
            <a:ext cx="10716465" cy="2704529"/>
          </a:xfrm>
          <a:prstGeom prst="rect">
            <a:avLst/>
          </a:prstGeom>
        </p:spPr>
      </p:pic>
      <p:sp>
        <p:nvSpPr>
          <p:cNvPr id="3" name="pole tekstowe 2">
            <a:extLst>
              <a:ext uri="{FF2B5EF4-FFF2-40B4-BE49-F238E27FC236}">
                <a16:creationId xmlns:a16="http://schemas.microsoft.com/office/drawing/2014/main" id="{CD496751-C061-2DE8-7DCD-6D67520A8186}"/>
              </a:ext>
            </a:extLst>
          </p:cNvPr>
          <p:cNvSpPr txBox="1"/>
          <p:nvPr/>
        </p:nvSpPr>
        <p:spPr>
          <a:xfrm>
            <a:off x="587828" y="1001877"/>
            <a:ext cx="11136085" cy="20621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200" b="1" dirty="0">
                <a:solidFill>
                  <a:srgbClr val="002060"/>
                </a:solidFill>
              </a:rPr>
              <a:t>W spartakiadzie, która odbyła się 14 września, wzięło udział 14 gmin. Koniecpol w klasyfikacji generalnej był na V miejscu. Wśród innych gmin Powiatu Częstochowskiego Koniecpol był najlepszy w żonglerce piłką i wyścigu na nartach dwuosobowych.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6511A90-5CA7-4609-5CB3-2447CA8C845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828" y="3063980"/>
            <a:ext cx="4920343" cy="3447655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8CC5C19F-B463-0C6C-0628-4BCE01B45C3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1503" y="3063980"/>
            <a:ext cx="4652554" cy="287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98792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Gminne Zawody Sportowo-Pożarnicze</a:t>
            </a:r>
          </a:p>
        </p:txBody>
      </p:sp>
      <p:sp>
        <p:nvSpPr>
          <p:cNvPr id="9" name="pole tekstowe 8">
            <a:extLst>
              <a:ext uri="{FF2B5EF4-FFF2-40B4-BE49-F238E27FC236}">
                <a16:creationId xmlns:a16="http://schemas.microsoft.com/office/drawing/2014/main" id="{56823172-7BE0-7734-BC40-3D8B4E0AB4B4}"/>
              </a:ext>
            </a:extLst>
          </p:cNvPr>
          <p:cNvSpPr txBox="1"/>
          <p:nvPr/>
        </p:nvSpPr>
        <p:spPr>
          <a:xfrm>
            <a:off x="267119" y="824243"/>
            <a:ext cx="5676482" cy="286232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l-PL" sz="3600" b="1" dirty="0">
                <a:solidFill>
                  <a:srgbClr val="002060"/>
                </a:solidFill>
              </a:rPr>
              <a:t>15 września na boisku sportowym w Okołowicach odbyły się Gminne Zawody Sportowo-Pożarnicze, a następnie Festyn Strażacki</a:t>
            </a:r>
          </a:p>
        </p:txBody>
      </p:sp>
      <p:sp>
        <p:nvSpPr>
          <p:cNvPr id="11" name="pole tekstowe 10">
            <a:extLst>
              <a:ext uri="{FF2B5EF4-FFF2-40B4-BE49-F238E27FC236}">
                <a16:creationId xmlns:a16="http://schemas.microsoft.com/office/drawing/2014/main" id="{936A24B7-3968-0D87-22F9-A897B8B029C3}"/>
              </a:ext>
            </a:extLst>
          </p:cNvPr>
          <p:cNvSpPr txBox="1"/>
          <p:nvPr/>
        </p:nvSpPr>
        <p:spPr>
          <a:xfrm>
            <a:off x="6725694" y="4978832"/>
            <a:ext cx="4912388" cy="1465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18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miejsce zajęła OSP Łysiny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 miejsce zajęła OSP Stary Koniecpol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III miejsce zajęła OSP Stanisławice</a:t>
            </a:r>
          </a:p>
        </p:txBody>
      </p:sp>
      <p:pic>
        <p:nvPicPr>
          <p:cNvPr id="13" name="Obraz 12">
            <a:extLst>
              <a:ext uri="{FF2B5EF4-FFF2-40B4-BE49-F238E27FC236}">
                <a16:creationId xmlns:a16="http://schemas.microsoft.com/office/drawing/2014/main" id="{D4FE0859-D44A-4C41-49B4-1D6675418B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8930" y="1037213"/>
            <a:ext cx="5676481" cy="3610222"/>
          </a:xfrm>
          <a:prstGeom prst="rect">
            <a:avLst/>
          </a:prstGeom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F0CFE610-1435-EF9D-4C93-D16E8CB953F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6461" y="3683951"/>
            <a:ext cx="4912388" cy="3053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75768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Obraz 13">
            <a:extLst>
              <a:ext uri="{FF2B5EF4-FFF2-40B4-BE49-F238E27FC236}">
                <a16:creationId xmlns:a16="http://schemas.microsoft.com/office/drawing/2014/main" id="{D6DB69EF-81F5-5FCF-82A5-0417E7CFF5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43" y="2567591"/>
            <a:ext cx="5372100" cy="4223900"/>
          </a:xfrm>
          <a:prstGeom prst="rect">
            <a:avLst/>
          </a:prstGeom>
        </p:spPr>
      </p:pic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1643" y="239468"/>
            <a:ext cx="1202871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VIII Festiwal Muzyki Organowej i Kameralnej dobiegł końca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5CCC3129-9C9D-4841-73D7-0B04341C74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65708" y="2819158"/>
            <a:ext cx="2955051" cy="3984656"/>
          </a:xfrm>
          <a:prstGeom prst="rect">
            <a:avLst/>
          </a:prstGeom>
        </p:spPr>
      </p:pic>
      <p:pic>
        <p:nvPicPr>
          <p:cNvPr id="18" name="Obraz 17">
            <a:extLst>
              <a:ext uri="{FF2B5EF4-FFF2-40B4-BE49-F238E27FC236}">
                <a16:creationId xmlns:a16="http://schemas.microsoft.com/office/drawing/2014/main" id="{07248676-A721-9906-2CD4-ED266624907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9935" y="1057310"/>
            <a:ext cx="2972846" cy="3984656"/>
          </a:xfrm>
          <a:prstGeom prst="rect">
            <a:avLst/>
          </a:prstGeom>
        </p:spPr>
      </p:pic>
      <p:pic>
        <p:nvPicPr>
          <p:cNvPr id="19" name="Obraz 18">
            <a:extLst>
              <a:ext uri="{FF2B5EF4-FFF2-40B4-BE49-F238E27FC236}">
                <a16:creationId xmlns:a16="http://schemas.microsoft.com/office/drawing/2014/main" id="{CDF7DB62-349A-4ED3-CDD4-F5E8A23D369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1451" y="3006337"/>
            <a:ext cx="2715566" cy="3610298"/>
          </a:xfrm>
          <a:prstGeom prst="rect">
            <a:avLst/>
          </a:prstGeom>
        </p:spPr>
      </p:pic>
      <p:sp>
        <p:nvSpPr>
          <p:cNvPr id="21" name="pole tekstowe 20">
            <a:extLst>
              <a:ext uri="{FF2B5EF4-FFF2-40B4-BE49-F238E27FC236}">
                <a16:creationId xmlns:a16="http://schemas.microsoft.com/office/drawing/2014/main" id="{18DCA668-D262-0D83-6F4F-39E3D76FEF67}"/>
              </a:ext>
            </a:extLst>
          </p:cNvPr>
          <p:cNvSpPr txBox="1"/>
          <p:nvPr/>
        </p:nvSpPr>
        <p:spPr>
          <a:xfrm>
            <a:off x="1991773" y="1144592"/>
            <a:ext cx="6107198" cy="135421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18 sierpnia</a:t>
            </a:r>
          </a:p>
          <a:p>
            <a:pPr marL="571500" indent="-5715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15 września</a:t>
            </a:r>
          </a:p>
        </p:txBody>
      </p:sp>
    </p:spTree>
    <p:extLst>
      <p:ext uri="{BB962C8B-B14F-4D97-AF65-F5344CB8AC3E}">
        <p14:creationId xmlns:p14="http://schemas.microsoft.com/office/powerpoint/2010/main" val="75444350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2">
            <a:extLst>
              <a:ext uri="{FF2B5EF4-FFF2-40B4-BE49-F238E27FC236}">
                <a16:creationId xmlns:a16="http://schemas.microsoft.com/office/drawing/2014/main" id="{B713A8DD-2F69-7747-B8AF-A1DC91B543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117570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Zakończona akcja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rgbClr val="4472C4">
                    <a:lumMod val="50000"/>
                  </a:srgbClr>
                </a:solidFill>
                <a:latin typeface="Calibri" panose="020F0502020204030204"/>
              </a:rPr>
              <a:t>WESPRZYJMY POWODZIAN</a:t>
            </a: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EF4C2923-4BEF-6240-D80A-79D93821B31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86" y="1660720"/>
            <a:ext cx="5225143" cy="5038788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F9B506DD-CA14-0E20-2A82-A4828A0307DB}"/>
              </a:ext>
            </a:extLst>
          </p:cNvPr>
          <p:cNvSpPr txBox="1"/>
          <p:nvPr/>
        </p:nvSpPr>
        <p:spPr>
          <a:xfrm>
            <a:off x="979714" y="1959429"/>
            <a:ext cx="6096000" cy="6588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Głuchołazy, 21 września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3AE3A660-4D89-A822-8184-78962A13958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9969" y="2202025"/>
            <a:ext cx="5352576" cy="3805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8425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05898" y="2594615"/>
            <a:ext cx="11190846" cy="113088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7000"/>
              </a:lnSpc>
              <a:spcBef>
                <a:spcPct val="2000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WYBRANE INWESTYCJE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D12A45D2-9960-496B-7977-915CE1A4033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001385" y="4927002"/>
            <a:ext cx="9092004" cy="1799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82998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Najlepsza Przestrzeń Publiczna Województwa Śląskiego 2024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46DDD56D-1B22-E8F1-2434-B2A202761BBD}"/>
              </a:ext>
            </a:extLst>
          </p:cNvPr>
          <p:cNvSpPr txBox="1"/>
          <p:nvPr/>
        </p:nvSpPr>
        <p:spPr>
          <a:xfrm>
            <a:off x="319454" y="1446373"/>
            <a:ext cx="6211975" cy="442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Wśród 35 inwestycji zakwalifikowanych do konkursu z całego województwa śląskiego znalazły się 2 projekty z Koniecpola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Budowa integracyjnego zespołu przedszkolno-żłobkowego,</a:t>
            </a:r>
          </a:p>
          <a:p>
            <a:pPr marL="457200" indent="-457200">
              <a:lnSpc>
                <a:spcPct val="107000"/>
              </a:lnSpc>
              <a:spcAft>
                <a:spcPts val="800"/>
              </a:spcAft>
              <a:buFont typeface="Wingdings" panose="05000000000000000000" pitchFamily="2" charset="2"/>
              <a:buChar char="q"/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Przebudowa zespołu sportowego w Koniecpolu - zaplecze sportowe z zagospodarowaniem.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8EC84637-AF39-49DE-2B78-B0495B0C00B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086" y="853945"/>
            <a:ext cx="5097444" cy="2854779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62607CD0-A246-3C25-3071-6B899B5A1B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1024" y="3708724"/>
            <a:ext cx="5641521" cy="2909808"/>
          </a:xfrm>
          <a:prstGeom prst="rect">
            <a:avLst/>
          </a:prstGeom>
        </p:spPr>
      </p:pic>
      <p:sp>
        <p:nvSpPr>
          <p:cNvPr id="13" name="pole tekstowe 12">
            <a:extLst>
              <a:ext uri="{FF2B5EF4-FFF2-40B4-BE49-F238E27FC236}">
                <a16:creationId xmlns:a16="http://schemas.microsoft.com/office/drawing/2014/main" id="{C1D057EA-4DB9-8093-2520-3E5DBF17E2BA}"/>
              </a:ext>
            </a:extLst>
          </p:cNvPr>
          <p:cNvSpPr txBox="1"/>
          <p:nvPr/>
        </p:nvSpPr>
        <p:spPr>
          <a:xfrm>
            <a:off x="6640286" y="5580253"/>
            <a:ext cx="3635828" cy="847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 miejsce</a:t>
            </a:r>
          </a:p>
        </p:txBody>
      </p:sp>
      <p:sp>
        <p:nvSpPr>
          <p:cNvPr id="14" name="pole tekstowe 13">
            <a:extLst>
              <a:ext uri="{FF2B5EF4-FFF2-40B4-BE49-F238E27FC236}">
                <a16:creationId xmlns:a16="http://schemas.microsoft.com/office/drawing/2014/main" id="{EA2A5B7A-8450-F841-5174-30BF278787FF}"/>
              </a:ext>
            </a:extLst>
          </p:cNvPr>
          <p:cNvSpPr txBox="1"/>
          <p:nvPr/>
        </p:nvSpPr>
        <p:spPr>
          <a:xfrm>
            <a:off x="8881279" y="2861120"/>
            <a:ext cx="3161251" cy="8476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4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16 miejsce</a:t>
            </a:r>
          </a:p>
        </p:txBody>
      </p:sp>
    </p:spTree>
    <p:extLst>
      <p:ext uri="{BB962C8B-B14F-4D97-AF65-F5344CB8AC3E}">
        <p14:creationId xmlns:p14="http://schemas.microsoft.com/office/powerpoint/2010/main" val="131569135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2783" y="139588"/>
            <a:ext cx="11770197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t>Nowy nabytek OSP Stary Koniecpol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3DFB63DB-EA7F-3E92-CABC-1409DBEDA39A}"/>
              </a:ext>
            </a:extLst>
          </p:cNvPr>
          <p:cNvSpPr txBox="1"/>
          <p:nvPr/>
        </p:nvSpPr>
        <p:spPr>
          <a:xfrm>
            <a:off x="1719944" y="1157291"/>
            <a:ext cx="925285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pl-PL" sz="2800" b="1" dirty="0">
                <a:solidFill>
                  <a:srgbClr val="002060"/>
                </a:solidFill>
              </a:rPr>
              <a:t>Średni wóz bojowy zastąpi wysłużony prawie 50-letni pojazd o nazwie „Pszczółka”.</a:t>
            </a:r>
          </a:p>
        </p:txBody>
      </p:sp>
      <p:pic>
        <p:nvPicPr>
          <p:cNvPr id="11" name="Obraz 10">
            <a:extLst>
              <a:ext uri="{FF2B5EF4-FFF2-40B4-BE49-F238E27FC236}">
                <a16:creationId xmlns:a16="http://schemas.microsoft.com/office/drawing/2014/main" id="{B1EB2D86-C4C4-F3BE-10BD-B05EE5EB5C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3567" y="2209369"/>
            <a:ext cx="6988628" cy="4430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90312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sp>
        <p:nvSpPr>
          <p:cNvPr id="5" name="TextBox 2">
            <a:extLst>
              <a:ext uri="{FF2B5EF4-FFF2-40B4-BE49-F238E27FC236}">
                <a16:creationId xmlns:a16="http://schemas.microsoft.com/office/drawing/2014/main" id="{913F4294-37A6-775C-762D-0E792C6AA74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21041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b="1" dirty="0">
                <a:solidFill>
                  <a:schemeClr val="accent1">
                    <a:lumMod val="50000"/>
                  </a:schemeClr>
                </a:solidFill>
                <a:latin typeface="+mn-lt"/>
              </a:rPr>
              <a:t>Wybory Sołtysów i Rad Sołeckich</a:t>
            </a:r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56BBC313-5499-2B80-C3A6-FFA86DC2CA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072" y="4309277"/>
            <a:ext cx="3279151" cy="2427682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7410521E-E48B-4477-F628-44E1DCFCE872}"/>
              </a:ext>
            </a:extLst>
          </p:cNvPr>
          <p:cNvSpPr txBox="1"/>
          <p:nvPr/>
        </p:nvSpPr>
        <p:spPr>
          <a:xfrm>
            <a:off x="388537" y="2281335"/>
            <a:ext cx="7506766" cy="25397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Wybory rozpoczęto 31 sierpnia 2024, a zakończono 24 września 2024 r.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Wybrano Sołtysów i Rady </a:t>
            </a:r>
            <a:r>
              <a:rPr lang="pl-PL" sz="36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</a:t>
            </a: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ołeckie</a:t>
            </a:r>
            <a:b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 24 miejscowościach.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D7A17D5F-2FDF-BC8E-2349-D2B0F7CCAAE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96751" y="928690"/>
            <a:ext cx="4375794" cy="32400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777971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6" name="pole tekstowe 5">
            <a:extLst>
              <a:ext uri="{FF2B5EF4-FFF2-40B4-BE49-F238E27FC236}">
                <a16:creationId xmlns:a16="http://schemas.microsoft.com/office/drawing/2014/main" id="{2F71F5BB-2EB8-0DAA-F32E-2DA9ABAEC244}"/>
              </a:ext>
            </a:extLst>
          </p:cNvPr>
          <p:cNvSpPr txBox="1"/>
          <p:nvPr/>
        </p:nvSpPr>
        <p:spPr>
          <a:xfrm>
            <a:off x="1342712" y="810317"/>
            <a:ext cx="6096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ZAGACIE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Anna </a:t>
            </a:r>
            <a:r>
              <a:rPr lang="pl-PL" sz="2400" b="1" dirty="0" err="1">
                <a:solidFill>
                  <a:srgbClr val="C00000"/>
                </a:solidFill>
                <a:effectLst/>
              </a:rPr>
              <a:t>Zawadowicz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Anna Nowak, Joanna Nowak, Leszek Saleta, Justyna Smarzyńska.</a:t>
            </a:r>
          </a:p>
        </p:txBody>
      </p:sp>
      <p:pic>
        <p:nvPicPr>
          <p:cNvPr id="8" name="Obraz 7">
            <a:extLst>
              <a:ext uri="{FF2B5EF4-FFF2-40B4-BE49-F238E27FC236}">
                <a16:creationId xmlns:a16="http://schemas.microsoft.com/office/drawing/2014/main" id="{18C1F2F0-7719-83F8-06D2-D0D9EB5BB5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6714" y="947057"/>
            <a:ext cx="2786743" cy="1665513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769BEE7-2125-296F-3A3C-34715BE0AC29}"/>
              </a:ext>
            </a:extLst>
          </p:cNvPr>
          <p:cNvSpPr txBox="1"/>
          <p:nvPr/>
        </p:nvSpPr>
        <p:spPr>
          <a:xfrm>
            <a:off x="1360714" y="2963306"/>
            <a:ext cx="6096000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STARY KONIECPOL</a:t>
            </a:r>
            <a:endParaRPr lang="pl-PL" sz="2400" b="1" dirty="0">
              <a:solidFill>
                <a:srgbClr val="002060"/>
              </a:solidFill>
              <a:effectLst/>
            </a:endParaRP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Jarosław Duś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  <a:endParaRPr lang="pl-PL" sz="2400" b="1" dirty="0">
              <a:solidFill>
                <a:srgbClr val="002060"/>
              </a:solidFill>
            </a:endParaRPr>
          </a:p>
          <a:p>
            <a:r>
              <a:rPr lang="pl-PL" sz="2400" b="1" dirty="0">
                <a:solidFill>
                  <a:srgbClr val="002060"/>
                </a:solidFill>
              </a:rPr>
              <a:t>Rada Sołecka: Barbara Czerwińska, Kamila Garus, Mateusz </a:t>
            </a:r>
            <a:r>
              <a:rPr lang="pl-PL" sz="2400" b="1" dirty="0" err="1">
                <a:solidFill>
                  <a:srgbClr val="002060"/>
                </a:solidFill>
              </a:rPr>
              <a:t>Gradoń</a:t>
            </a:r>
            <a:r>
              <a:rPr lang="pl-PL" sz="2400" b="1" dirty="0">
                <a:solidFill>
                  <a:srgbClr val="002060"/>
                </a:solidFill>
              </a:rPr>
              <a:t>, Józef </a:t>
            </a:r>
            <a:r>
              <a:rPr lang="pl-PL" sz="2400" b="1" dirty="0" err="1">
                <a:solidFill>
                  <a:srgbClr val="002060"/>
                </a:solidFill>
              </a:rPr>
              <a:t>Gradowicz</a:t>
            </a:r>
            <a:r>
              <a:rPr lang="pl-PL" sz="2400" b="1" dirty="0">
                <a:solidFill>
                  <a:srgbClr val="002060"/>
                </a:solidFill>
              </a:rPr>
              <a:t>, Michał Siwek, Zdzisław Połcik, Jakub </a:t>
            </a:r>
            <a:r>
              <a:rPr lang="pl-PL" sz="2400" b="1" dirty="0" err="1">
                <a:solidFill>
                  <a:srgbClr val="002060"/>
                </a:solidFill>
              </a:rPr>
              <a:t>Pończyk</a:t>
            </a:r>
            <a:r>
              <a:rPr lang="pl-PL" sz="2400" b="1" dirty="0">
                <a:solidFill>
                  <a:srgbClr val="002060"/>
                </a:solidFill>
              </a:rPr>
              <a:t>.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B9A78ABE-960E-3F3D-1D5E-FDD13E26280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43" y="2963306"/>
            <a:ext cx="2732314" cy="1826408"/>
          </a:xfrm>
          <a:prstGeom prst="rect">
            <a:avLst/>
          </a:prstGeom>
        </p:spPr>
      </p:pic>
      <p:sp>
        <p:nvSpPr>
          <p:cNvPr id="16" name="pole tekstowe 15">
            <a:extLst>
              <a:ext uri="{FF2B5EF4-FFF2-40B4-BE49-F238E27FC236}">
                <a16:creationId xmlns:a16="http://schemas.microsoft.com/office/drawing/2014/main" id="{1447DB4A-08BA-E964-EB2D-08F997BEB646}"/>
              </a:ext>
            </a:extLst>
          </p:cNvPr>
          <p:cNvSpPr txBox="1"/>
          <p:nvPr/>
        </p:nvSpPr>
        <p:spPr>
          <a:xfrm>
            <a:off x="1338942" y="5140055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ZAŁĘŻE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Łukasz </a:t>
            </a:r>
            <a:r>
              <a:rPr lang="pl-PL" sz="2400" b="1" dirty="0" err="1">
                <a:solidFill>
                  <a:srgbClr val="C00000"/>
                </a:solidFill>
                <a:effectLst/>
              </a:rPr>
              <a:t>Margas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Ewa Kabała, Aneta Kania, Marianna Marczak, Mirosława Pakosz</a:t>
            </a:r>
          </a:p>
        </p:txBody>
      </p:sp>
      <p:pic>
        <p:nvPicPr>
          <p:cNvPr id="18" name="Obraz 17">
            <a:extLst>
              <a:ext uri="{FF2B5EF4-FFF2-40B4-BE49-F238E27FC236}">
                <a16:creationId xmlns:a16="http://schemas.microsoft.com/office/drawing/2014/main" id="{9362C0FC-EAA4-987B-3E54-DD55A6F9C2E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1144" y="5031590"/>
            <a:ext cx="2732314" cy="167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434257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C41BB5D3-DB13-C8FE-794B-F21D2AE34367}"/>
              </a:ext>
            </a:extLst>
          </p:cNvPr>
          <p:cNvSpPr txBox="1"/>
          <p:nvPr/>
        </p:nvSpPr>
        <p:spPr>
          <a:xfrm>
            <a:off x="435428" y="1003146"/>
            <a:ext cx="7271658" cy="17748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KUŹNICA GRODZISKA </a:t>
            </a:r>
            <a:r>
              <a:rPr lang="pl-PL" sz="2400" b="1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została Pani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Dorota </a:t>
            </a:r>
            <a:r>
              <a:rPr lang="pl-PL" sz="2400" b="1" kern="100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Kurpios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Danuta Bukowska, Monika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Celebańska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Klaudia Lupa, Marlena Lupa, Jacek Skiba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6E5EB9B-9911-F144-7122-581C30EDA4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543" y="1046925"/>
            <a:ext cx="2797628" cy="1687285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BDA574DA-5F86-81A3-17F7-1BE5F8C6E1B8}"/>
              </a:ext>
            </a:extLst>
          </p:cNvPr>
          <p:cNvSpPr txBox="1"/>
          <p:nvPr/>
        </p:nvSpPr>
        <p:spPr>
          <a:xfrm>
            <a:off x="435428" y="3048075"/>
            <a:ext cx="702128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WÓLKA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Joanna Lis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Anna Bielska, Krzysztof Gieroń, Grażyna Kozak, Zdzisława Misztal, Mirosław Sztuka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87F4BDA6-670A-7848-65DE-B905CFD86E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544" y="3048075"/>
            <a:ext cx="2797628" cy="1569661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C9262315-E2AD-F454-8C51-CD64CCEAB9DD}"/>
              </a:ext>
            </a:extLst>
          </p:cNvPr>
          <p:cNvSpPr txBox="1"/>
          <p:nvPr/>
        </p:nvSpPr>
        <p:spPr>
          <a:xfrm>
            <a:off x="435428" y="4813810"/>
            <a:ext cx="685800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RUDNIKI KOLONIA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Lech Gieroń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Karina Adamczyk, Teresa Gieroń, Wiesława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Kałuziak</a:t>
            </a:r>
            <a:r>
              <a:rPr lang="pl-PL" sz="2400" b="1" dirty="0">
                <a:solidFill>
                  <a:srgbClr val="002060"/>
                </a:solidFill>
              </a:rPr>
              <a:t>,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Kamil Suliga, Maria Suliga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CB0F0C22-CEF1-4764-9B43-1FBF55904A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5543" y="4813810"/>
            <a:ext cx="2797628" cy="1687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79287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DD4B93A0-3B03-7855-E7EA-DBD02925C6C6}"/>
              </a:ext>
            </a:extLst>
          </p:cNvPr>
          <p:cNvSpPr txBox="1"/>
          <p:nvPr/>
        </p:nvSpPr>
        <p:spPr>
          <a:xfrm>
            <a:off x="850970" y="1083634"/>
            <a:ext cx="681068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DĄBROWA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Justyna Bukowska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Ewa Błaszczyk, Marek Bukowski, Mariola Milewska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28FE4ABF-5904-D25C-10CE-BD7F013DB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686" y="944237"/>
            <a:ext cx="3135086" cy="1709057"/>
          </a:xfrm>
          <a:prstGeom prst="rect">
            <a:avLst/>
          </a:prstGeom>
        </p:spPr>
      </p:pic>
      <p:sp>
        <p:nvSpPr>
          <p:cNvPr id="10" name="pole tekstowe 9">
            <a:extLst>
              <a:ext uri="{FF2B5EF4-FFF2-40B4-BE49-F238E27FC236}">
                <a16:creationId xmlns:a16="http://schemas.microsoft.com/office/drawing/2014/main" id="{160EB845-39D1-175E-AA3C-8E4C16AB708D}"/>
              </a:ext>
            </a:extLst>
          </p:cNvPr>
          <p:cNvSpPr txBox="1"/>
          <p:nvPr/>
        </p:nvSpPr>
        <p:spPr>
          <a:xfrm>
            <a:off x="850970" y="2838246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PIASKI-PĘKOWIEC</a:t>
            </a:r>
            <a:endParaRPr lang="pl-PL" sz="2400" b="1" dirty="0">
              <a:solidFill>
                <a:srgbClr val="002060"/>
              </a:solidFill>
              <a:effectLst/>
            </a:endParaRP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Agata Skoczek-</a:t>
            </a:r>
            <a:r>
              <a:rPr lang="pl-PL" sz="2400" b="1" dirty="0" err="1">
                <a:solidFill>
                  <a:srgbClr val="C00000"/>
                </a:solidFill>
                <a:effectLst/>
              </a:rPr>
              <a:t>Chrut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Ewa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Cegieła</a:t>
            </a:r>
            <a:r>
              <a:rPr lang="pl-PL" sz="2400" b="1" dirty="0">
                <a:solidFill>
                  <a:srgbClr val="002060"/>
                </a:solidFill>
              </a:rPr>
              <a:t>,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Celina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Grabolus</a:t>
            </a:r>
            <a:r>
              <a:rPr lang="pl-PL" sz="2400" b="1" dirty="0">
                <a:solidFill>
                  <a:srgbClr val="002060"/>
                </a:solidFill>
              </a:rPr>
              <a:t>,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Edward Jędras</a:t>
            </a:r>
          </a:p>
        </p:txBody>
      </p:sp>
      <p:pic>
        <p:nvPicPr>
          <p:cNvPr id="12" name="Obraz 11">
            <a:extLst>
              <a:ext uri="{FF2B5EF4-FFF2-40B4-BE49-F238E27FC236}">
                <a16:creationId xmlns:a16="http://schemas.microsoft.com/office/drawing/2014/main" id="{0A5679DE-29C4-DC93-D67B-086C6D59DB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686" y="2991454"/>
            <a:ext cx="3135086" cy="1709057"/>
          </a:xfrm>
          <a:prstGeom prst="rect">
            <a:avLst/>
          </a:prstGeom>
        </p:spPr>
      </p:pic>
      <p:sp>
        <p:nvSpPr>
          <p:cNvPr id="14" name="pole tekstowe 13">
            <a:extLst>
              <a:ext uri="{FF2B5EF4-FFF2-40B4-BE49-F238E27FC236}">
                <a16:creationId xmlns:a16="http://schemas.microsoft.com/office/drawing/2014/main" id="{132EBD61-1DCD-835A-3DEF-01C24BE2EF83}"/>
              </a:ext>
            </a:extLst>
          </p:cNvPr>
          <p:cNvSpPr txBox="1"/>
          <p:nvPr/>
        </p:nvSpPr>
        <p:spPr>
          <a:xfrm>
            <a:off x="850970" y="4700511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ZARÓG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Monika </a:t>
            </a:r>
            <a:r>
              <a:rPr lang="pl-PL" sz="2400" b="1" dirty="0" err="1">
                <a:solidFill>
                  <a:srgbClr val="C00000"/>
                </a:solidFill>
                <a:effectLst/>
              </a:rPr>
              <a:t>Halaba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Danuta Caban, Elżbieta Koza, Mariusz Koza,  Artur Szymala, Marcin Szymala</a:t>
            </a:r>
          </a:p>
        </p:txBody>
      </p:sp>
      <p:pic>
        <p:nvPicPr>
          <p:cNvPr id="16" name="Obraz 15">
            <a:extLst>
              <a:ext uri="{FF2B5EF4-FFF2-40B4-BE49-F238E27FC236}">
                <a16:creationId xmlns:a16="http://schemas.microsoft.com/office/drawing/2014/main" id="{AEF1C4E8-C563-B4A3-8737-5456419304E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5686" y="4994710"/>
            <a:ext cx="3135086" cy="1709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54798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B3476053-AAD7-8FE7-6319-1A2B61884F76}"/>
              </a:ext>
            </a:extLst>
          </p:cNvPr>
          <p:cNvSpPr txBox="1"/>
          <p:nvPr/>
        </p:nvSpPr>
        <p:spPr>
          <a:xfrm>
            <a:off x="468085" y="1096167"/>
            <a:ext cx="696685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RUDNIKI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Anna </a:t>
            </a:r>
            <a:r>
              <a:rPr lang="pl-PL" sz="2400" b="1" dirty="0" err="1">
                <a:solidFill>
                  <a:srgbClr val="C00000"/>
                </a:solidFill>
                <a:effectLst/>
              </a:rPr>
              <a:t>Olak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Justyna Gieroń, Jolanta Pośpiech, Kazimiera Gieroń, Jan Koza, Anna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Zygoń</a:t>
            </a:r>
            <a:endParaRPr lang="pl-PL" sz="2400" b="1" dirty="0">
              <a:solidFill>
                <a:srgbClr val="002060"/>
              </a:solidFill>
              <a:effectLst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235C90A-43AE-B8B7-E768-48FE99D257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943" y="977482"/>
            <a:ext cx="2841171" cy="1807029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C08B496F-27ED-F3EF-092A-3DDE9DF6A669}"/>
              </a:ext>
            </a:extLst>
          </p:cNvPr>
          <p:cNvSpPr txBox="1"/>
          <p:nvPr/>
        </p:nvSpPr>
        <p:spPr>
          <a:xfrm>
            <a:off x="468085" y="2814936"/>
            <a:ext cx="7151914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OBLASY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Ryszard Głogowski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Marcin Gieroń, Zbigniew Gieroń, Marzena Ożarowska, Ewa Smarzyńska, Ewelina Szymala, Mateusz Tomala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05066F0F-2A35-1D2A-04F4-D686C0B667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943" y="3053995"/>
            <a:ext cx="2841171" cy="1807029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F6DC3DCE-7839-CCFF-9912-EE9E094AAE2B}"/>
              </a:ext>
            </a:extLst>
          </p:cNvPr>
          <p:cNvSpPr txBox="1"/>
          <p:nvPr/>
        </p:nvSpPr>
        <p:spPr>
          <a:xfrm>
            <a:off x="468085" y="4747703"/>
            <a:ext cx="6672942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TERESÓW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Edward </a:t>
            </a:r>
            <a:r>
              <a:rPr lang="pl-PL" sz="2400" b="1" dirty="0" err="1">
                <a:solidFill>
                  <a:srgbClr val="C00000"/>
                </a:solidFill>
                <a:effectLst/>
              </a:rPr>
              <a:t>Pikos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Bożena Gorączka, Zbigniew Jamrozik, Bogdan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Karoński</a:t>
            </a:r>
            <a:r>
              <a:rPr lang="pl-PL" sz="2400" b="1" dirty="0">
                <a:solidFill>
                  <a:srgbClr val="002060"/>
                </a:solidFill>
              </a:rPr>
              <a:t>,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Zofia Machera, Maria Płatek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60701D68-4814-DDDC-3691-970D6FF437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6943" y="5096746"/>
            <a:ext cx="2841171" cy="1567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776903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7AE2D2CE-A8A4-C6BC-36D0-6F7859F14D0C}"/>
              </a:ext>
            </a:extLst>
          </p:cNvPr>
          <p:cNvSpPr txBox="1"/>
          <p:nvPr/>
        </p:nvSpPr>
        <p:spPr>
          <a:xfrm>
            <a:off x="319454" y="930480"/>
            <a:ext cx="6096000" cy="235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RADOSZEWNICA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została Pani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Krystyna Dąbrowska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Andrzej Lis, Bożena Nowak, Jacek Nowak, Kamila Pacia, Józef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Wypart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10DA7B30-9281-6800-6F3B-2D86A3EC59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743" y="930479"/>
            <a:ext cx="3069771" cy="1703863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227C755F-225B-F2B3-A7A8-B7031BED1BDA}"/>
              </a:ext>
            </a:extLst>
          </p:cNvPr>
          <p:cNvSpPr txBox="1"/>
          <p:nvPr/>
        </p:nvSpPr>
        <p:spPr>
          <a:xfrm>
            <a:off x="319453" y="2870538"/>
            <a:ext cx="6865117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OKOŁOWICE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Edyta Maj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Sławomir 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Detko</a:t>
            </a:r>
            <a:r>
              <a:rPr lang="pl-PL" sz="2400" b="1" dirty="0">
                <a:solidFill>
                  <a:srgbClr val="002060"/>
                </a:solidFill>
              </a:rPr>
              <a:t>,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Wojciech Jęczmyk, Agnieszka Kowalska-</a:t>
            </a:r>
            <a:r>
              <a:rPr lang="pl-PL" sz="2400" b="1" dirty="0" err="1">
                <a:solidFill>
                  <a:srgbClr val="002060"/>
                </a:solidFill>
                <a:effectLst/>
              </a:rPr>
              <a:t>Swojnóg</a:t>
            </a:r>
            <a:r>
              <a:rPr lang="pl-PL" sz="2400" b="1" dirty="0">
                <a:solidFill>
                  <a:srgbClr val="002060"/>
                </a:solidFill>
              </a:rPr>
              <a:t>, 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Krzysztof Mruk, Elżbieta Szymala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4F2F1FD7-22B2-9391-D965-1A5FC13092C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743" y="2952848"/>
            <a:ext cx="3069771" cy="1774371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BB12F817-4833-A0A0-D74A-D8241F732E3A}"/>
              </a:ext>
            </a:extLst>
          </p:cNvPr>
          <p:cNvSpPr txBox="1"/>
          <p:nvPr/>
        </p:nvSpPr>
        <p:spPr>
          <a:xfrm>
            <a:off x="319453" y="4922731"/>
            <a:ext cx="6781799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STANISŁAWICE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została Pani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Katarzyna Fira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Adrian Bojarski, Karolina Kalinowska – Gwiazda, Szymon Musiał, Kamil Pluta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D5E8FB02-9D03-5325-17E1-36660FC71D8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9743" y="4809530"/>
            <a:ext cx="3037114" cy="193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872577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447267B3-32FF-5A6D-E618-F71E1AC0EFD0}"/>
              </a:ext>
            </a:extLst>
          </p:cNvPr>
          <p:cNvSpPr txBox="1"/>
          <p:nvPr/>
        </p:nvSpPr>
        <p:spPr>
          <a:xfrm>
            <a:off x="700454" y="923641"/>
            <a:ext cx="7844832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ŁYSINY</a:t>
            </a:r>
            <a:endParaRPr lang="pl-PL" sz="2400" b="1" dirty="0">
              <a:solidFill>
                <a:srgbClr val="002060"/>
              </a:solidFill>
              <a:effectLst/>
            </a:endParaRP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Marek Kalinowski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Urszula Chlewińska, Marcin Kościański, Katarzyna Leśniak, Renata Pączek, Rafał Tomaszewski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DCEE8D9E-CD6B-F752-9865-B5C645AD0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2" y="881743"/>
            <a:ext cx="3309257" cy="1653456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1B95BD84-C704-96BB-C4DE-3AA46C74F931}"/>
              </a:ext>
            </a:extLst>
          </p:cNvPr>
          <p:cNvSpPr txBox="1"/>
          <p:nvPr/>
        </p:nvSpPr>
        <p:spPr>
          <a:xfrm>
            <a:off x="700454" y="2683882"/>
            <a:ext cx="6096000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Sołectwo: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ŁABĘDŹ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Sołtysem został Pan </a:t>
            </a:r>
            <a:r>
              <a:rPr lang="pl-PL" sz="2400" b="1" dirty="0">
                <a:solidFill>
                  <a:srgbClr val="C00000"/>
                </a:solidFill>
                <a:effectLst/>
              </a:rPr>
              <a:t>Damian Kupczyk</a:t>
            </a:r>
            <a:r>
              <a:rPr lang="pl-PL" sz="2400" b="1" dirty="0">
                <a:solidFill>
                  <a:srgbClr val="002060"/>
                </a:solidFill>
                <a:effectLst/>
              </a:rPr>
              <a:t>.</a:t>
            </a:r>
          </a:p>
          <a:p>
            <a:pPr algn="l"/>
            <a:r>
              <a:rPr lang="pl-PL" sz="2400" b="1" dirty="0">
                <a:solidFill>
                  <a:srgbClr val="002060"/>
                </a:solidFill>
                <a:effectLst/>
              </a:rPr>
              <a:t>Rada Sołecka: Jacek Jęczmyk, Patryk Łyczba, Marzena Nowak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BAC849D2-99A1-B19B-4B15-359502A19C1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3" y="2683882"/>
            <a:ext cx="3309257" cy="1653456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807AF150-CFC2-2109-1D28-FDAB86E95946}"/>
              </a:ext>
            </a:extLst>
          </p:cNvPr>
          <p:cNvSpPr txBox="1"/>
          <p:nvPr/>
        </p:nvSpPr>
        <p:spPr>
          <a:xfrm>
            <a:off x="700454" y="4444123"/>
            <a:ext cx="6908660" cy="23584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MICHAŁÓW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 Pan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Leszek Ślęzak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Dariusz Sobala, Dominik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Szlacheta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Urszula Ślęzak, Elżbieta Wawrzak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C098BA6E-06A6-B5F2-4B88-05780409C49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3142" y="4608772"/>
            <a:ext cx="3309258" cy="2100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607804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152724AE-71BA-DA8C-8CA4-AC6E93D30BFE}"/>
              </a:ext>
            </a:extLst>
          </p:cNvPr>
          <p:cNvSpPr txBox="1"/>
          <p:nvPr/>
        </p:nvSpPr>
        <p:spPr>
          <a:xfrm>
            <a:off x="319454" y="846929"/>
            <a:ext cx="7463833" cy="186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ALEKSANDRÓW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w Aleksandrowie został Pan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Mateusz Szokalski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Adrian Bukowski, Anna Pawlik, Dorota Pośpiech, Lech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Wydrych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B676CD38-2BB2-76A9-96E0-48E23121AB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0" y="967239"/>
            <a:ext cx="2993571" cy="1860702"/>
          </a:xfrm>
          <a:prstGeom prst="rect">
            <a:avLst/>
          </a:prstGeom>
        </p:spPr>
      </p:pic>
      <p:sp>
        <p:nvSpPr>
          <p:cNvPr id="8" name="pole tekstowe 7">
            <a:extLst>
              <a:ext uri="{FF2B5EF4-FFF2-40B4-BE49-F238E27FC236}">
                <a16:creationId xmlns:a16="http://schemas.microsoft.com/office/drawing/2014/main" id="{F07238E4-533C-4BB2-EF0E-BB3AC2F3105D}"/>
              </a:ext>
            </a:extLst>
          </p:cNvPr>
          <p:cNvSpPr txBox="1"/>
          <p:nvPr/>
        </p:nvSpPr>
        <p:spPr>
          <a:xfrm>
            <a:off x="402773" y="3062120"/>
            <a:ext cx="7380514" cy="186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TEODORÓW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 Pan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Robert Koba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Katarzyna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Bierońska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Jacek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Bieroński</a:t>
            </a:r>
            <a:r>
              <a:rPr lang="pl-PL" sz="2400" b="1" kern="100" dirty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Henryk Gwiazda</a:t>
            </a:r>
          </a:p>
        </p:txBody>
      </p:sp>
      <p:pic>
        <p:nvPicPr>
          <p:cNvPr id="10" name="Obraz 9">
            <a:extLst>
              <a:ext uri="{FF2B5EF4-FFF2-40B4-BE49-F238E27FC236}">
                <a16:creationId xmlns:a16="http://schemas.microsoft.com/office/drawing/2014/main" id="{F13B5A82-D91A-7DDD-B9F7-926EBC913F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69" y="3062120"/>
            <a:ext cx="2993571" cy="1677831"/>
          </a:xfrm>
          <a:prstGeom prst="rect">
            <a:avLst/>
          </a:prstGeom>
        </p:spPr>
      </p:pic>
      <p:sp>
        <p:nvSpPr>
          <p:cNvPr id="12" name="pole tekstowe 11">
            <a:extLst>
              <a:ext uri="{FF2B5EF4-FFF2-40B4-BE49-F238E27FC236}">
                <a16:creationId xmlns:a16="http://schemas.microsoft.com/office/drawing/2014/main" id="{04169E0E-52F6-8C31-B905-4DE04EE07522}"/>
              </a:ext>
            </a:extLst>
          </p:cNvPr>
          <p:cNvSpPr txBox="1"/>
          <p:nvPr/>
        </p:nvSpPr>
        <p:spPr>
          <a:xfrm>
            <a:off x="366555" y="4987758"/>
            <a:ext cx="6847114" cy="186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LUBORCZA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 Pani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Paulina </a:t>
            </a:r>
            <a:r>
              <a:rPr lang="pl-PL" sz="2400" b="1" kern="100" dirty="0" err="1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Kacperak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Monika Nowak, Piotr Pawlik, Paweł Rak, Ilona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Wypart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-Góra</a:t>
            </a:r>
          </a:p>
        </p:txBody>
      </p:sp>
      <p:pic>
        <p:nvPicPr>
          <p:cNvPr id="14" name="Obraz 13">
            <a:extLst>
              <a:ext uri="{FF2B5EF4-FFF2-40B4-BE49-F238E27FC236}">
                <a16:creationId xmlns:a16="http://schemas.microsoft.com/office/drawing/2014/main" id="{9A2F2DB9-8167-223C-0268-FB9AF21BBC4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8970" y="4922822"/>
            <a:ext cx="2993571" cy="18607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075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CB9DDF-5FD7-C784-7054-81E33A93E70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9109" y="144510"/>
            <a:ext cx="11840066" cy="76944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44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Odbiory końcowe DW nr 786</a:t>
            </a:r>
            <a:endParaRPr kumimoji="0" lang="pl-PL" altLang="pl-PL" sz="44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4C2F88AC-C484-6C98-4725-AF44A48A5BB3}"/>
              </a:ext>
            </a:extLst>
          </p:cNvPr>
          <p:cNvSpPr txBox="1"/>
          <p:nvPr/>
        </p:nvSpPr>
        <p:spPr>
          <a:xfrm>
            <a:off x="315685" y="1220842"/>
            <a:ext cx="4114801" cy="5245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Rozpoczęły się odbiory techniczne I etapu przebudowy drogi wojewódzkiej nr 786.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8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Na zdjęciach próbne włączenie oświetlenia ulicznego. Po ostatecznym odbiorze wszystkie elementy infrastruktury będą udostępnione użytkownikom ruchu.</a:t>
            </a:r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D9B22A58-F02F-10FB-34ED-42584F4107A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5889" y="1055916"/>
            <a:ext cx="3973286" cy="3603172"/>
          </a:xfrm>
          <a:prstGeom prst="rect">
            <a:avLst/>
          </a:prstGeom>
        </p:spPr>
      </p:pic>
      <p:pic>
        <p:nvPicPr>
          <p:cNvPr id="11" name="Obraz 10">
            <a:extLst>
              <a:ext uri="{FF2B5EF4-FFF2-40B4-BE49-F238E27FC236}">
                <a16:creationId xmlns:a16="http://schemas.microsoft.com/office/drawing/2014/main" id="{BED3F8DF-86BB-CABC-B381-A3CBAA68E8B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9857" y="1883228"/>
            <a:ext cx="3668486" cy="48302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962003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93857"/>
            <a:ext cx="11553091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alt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4472C4">
                    <a:lumMod val="50000"/>
                  </a:srgb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Wybory sołeckie</a:t>
            </a:r>
            <a:endParaRPr kumimoji="0" lang="pl-PL" altLang="pl-PL" sz="3200" b="1" i="0" u="none" strike="noStrike" kern="1200" cap="none" spc="0" normalizeH="0" baseline="0" noProof="0" dirty="0">
              <a:ln>
                <a:noFill/>
              </a:ln>
              <a:solidFill>
                <a:srgbClr val="4472C4">
                  <a:lumMod val="50000"/>
                </a:srgbClr>
              </a:solidFill>
              <a:effectLst/>
              <a:highlight>
                <a:srgbClr val="00FF00"/>
              </a:highligh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7DBFB3A0-068D-09A4-BEDA-C7679407E7FB}"/>
              </a:ext>
            </a:extLst>
          </p:cNvPr>
          <p:cNvSpPr txBox="1"/>
          <p:nvPr/>
        </p:nvSpPr>
        <p:spPr>
          <a:xfrm>
            <a:off x="508068" y="955255"/>
            <a:ext cx="10065517" cy="1465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ŁYSAKÓW</a:t>
            </a:r>
            <a:endParaRPr lang="pl-PL" sz="2400" b="1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w Łysakowie został Pan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Janusz Pośpiech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Halina Olech, Wisław Pośpiech, Edward Szwed, Bożena Wróbel.</a:t>
            </a:r>
          </a:p>
        </p:txBody>
      </p:sp>
      <p:sp>
        <p:nvSpPr>
          <p:cNvPr id="4" name="pole tekstowe 3">
            <a:extLst>
              <a:ext uri="{FF2B5EF4-FFF2-40B4-BE49-F238E27FC236}">
                <a16:creationId xmlns:a16="http://schemas.microsoft.com/office/drawing/2014/main" id="{29262852-1575-DE46-356C-D027815F80E9}"/>
              </a:ext>
            </a:extLst>
          </p:cNvPr>
          <p:cNvSpPr txBox="1"/>
          <p:nvPr/>
        </p:nvSpPr>
        <p:spPr>
          <a:xfrm>
            <a:off x="508068" y="2697407"/>
            <a:ext cx="11175860" cy="18607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WĄSZOSZ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 Pan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Dariusz Makówka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Adrian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Dzienniak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Stefan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Falana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Albert Kaczyński, Renata Kowalczyk, Agnieszka Pawłowska</a:t>
            </a:r>
          </a:p>
        </p:txBody>
      </p:sp>
      <p:sp>
        <p:nvSpPr>
          <p:cNvPr id="5" name="pole tekstowe 4">
            <a:extLst>
              <a:ext uri="{FF2B5EF4-FFF2-40B4-BE49-F238E27FC236}">
                <a16:creationId xmlns:a16="http://schemas.microsoft.com/office/drawing/2014/main" id="{06E4B845-E0C0-58DD-4FE2-9953C6C4F30F}"/>
              </a:ext>
            </a:extLst>
          </p:cNvPr>
          <p:cNvSpPr txBox="1"/>
          <p:nvPr/>
        </p:nvSpPr>
        <p:spPr>
          <a:xfrm>
            <a:off x="508067" y="4834732"/>
            <a:ext cx="10065517" cy="14655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Sołectwo: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KUŹNICA WĄSOWSKA</a:t>
            </a:r>
            <a:endParaRPr lang="pl-PL" sz="2400" b="1" kern="100" dirty="0">
              <a:solidFill>
                <a:srgbClr val="00206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Sołtysem została Pani </a:t>
            </a:r>
            <a:r>
              <a:rPr lang="pl-PL" sz="2400" b="1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Katarzyna Makówka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Rada Sołecka: Lidia Drzazga, Jakub Dziura, Jolanta </a:t>
            </a:r>
            <a:r>
              <a:rPr lang="pl-PL" sz="2400" b="1" kern="100" dirty="0" err="1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Maszczyńska</a:t>
            </a:r>
            <a:r>
              <a:rPr lang="pl-PL" sz="24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97DC008F-9BF0-166C-09BE-5D111B9444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86684" y="4558110"/>
            <a:ext cx="3053009" cy="220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08739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2">
            <a:extLst>
              <a:ext uri="{FF2B5EF4-FFF2-40B4-BE49-F238E27FC236}">
                <a16:creationId xmlns:a16="http://schemas.microsoft.com/office/drawing/2014/main" id="{F847EF68-F6DE-E4FF-3548-5D0A49D5ACE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25079" y="3888910"/>
            <a:ext cx="7383981" cy="110799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66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Bookman Old Style" panose="02050604050505020204" pitchFamily="18" charset="0"/>
              </a:rPr>
              <a:t>OGŁOSZENIA</a:t>
            </a:r>
          </a:p>
        </p:txBody>
      </p:sp>
      <p:pic>
        <p:nvPicPr>
          <p:cNvPr id="5" name="Grafika 4" descr="Kształt — narożnik organiczny">
            <a:extLst>
              <a:ext uri="{FF2B5EF4-FFF2-40B4-BE49-F238E27FC236}">
                <a16:creationId xmlns:a16="http://schemas.microsoft.com/office/drawing/2014/main" id="{E1D3D058-19CF-5D8A-0DF0-583FC1F06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27998" y="4130936"/>
            <a:ext cx="9092004" cy="2363626"/>
          </a:xfrm>
          <a:prstGeom prst="rect">
            <a:avLst/>
          </a:prstGeom>
        </p:spPr>
      </p:pic>
      <p:pic>
        <p:nvPicPr>
          <p:cNvPr id="8" name="Grafika 7" descr="Marketing z wypełnieniem pełnym">
            <a:extLst>
              <a:ext uri="{FF2B5EF4-FFF2-40B4-BE49-F238E27FC236}">
                <a16:creationId xmlns:a16="http://schemas.microsoft.com/office/drawing/2014/main" id="{43D7DE3F-25A7-CBBF-BA1B-8762748AFA6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471999" y="1269402"/>
            <a:ext cx="3667382" cy="3474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71652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az 1">
            <a:extLst>
              <a:ext uri="{FF2B5EF4-FFF2-40B4-BE49-F238E27FC236}">
                <a16:creationId xmlns:a16="http://schemas.microsoft.com/office/drawing/2014/main" id="{1C4949E8-1928-EAAC-DE4F-2E545F1FD9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3120"/>
            <a:ext cx="12192000" cy="5371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9580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67CF23CE-36F4-C137-B2EF-7DDB1A838F8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6770" y="0"/>
            <a:ext cx="6302829" cy="6858000"/>
          </a:xfrm>
          <a:prstGeom prst="rect">
            <a:avLst/>
          </a:prstGeom>
        </p:spPr>
      </p:pic>
      <p:sp>
        <p:nvSpPr>
          <p:cNvPr id="7" name="pole tekstowe 6">
            <a:extLst>
              <a:ext uri="{FF2B5EF4-FFF2-40B4-BE49-F238E27FC236}">
                <a16:creationId xmlns:a16="http://schemas.microsoft.com/office/drawing/2014/main" id="{514FD3F2-4FAE-421F-5361-FA1CFEDF18C6}"/>
              </a:ext>
            </a:extLst>
          </p:cNvPr>
          <p:cNvSpPr txBox="1"/>
          <p:nvPr/>
        </p:nvSpPr>
        <p:spPr>
          <a:xfrm>
            <a:off x="76200" y="529273"/>
            <a:ext cx="5212164" cy="382797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Trasa 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pl-PL" sz="3600" b="1" kern="100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pl-PL" sz="3600" b="1" kern="100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Koniecpol - Radoszewnica - Łysiny - Stanisławice - Okołowice - Załęże - Koniecpol</a:t>
            </a:r>
          </a:p>
        </p:txBody>
      </p:sp>
      <p:sp>
        <p:nvSpPr>
          <p:cNvPr id="8" name="Strzałka: w dół 7">
            <a:extLst>
              <a:ext uri="{FF2B5EF4-FFF2-40B4-BE49-F238E27FC236}">
                <a16:creationId xmlns:a16="http://schemas.microsoft.com/office/drawing/2014/main" id="{6459CCC5-4E74-2F4D-8E7E-E1C6750DA93C}"/>
              </a:ext>
            </a:extLst>
          </p:cNvPr>
          <p:cNvSpPr/>
          <p:nvPr/>
        </p:nvSpPr>
        <p:spPr>
          <a:xfrm>
            <a:off x="1357883" y="1014068"/>
            <a:ext cx="677746" cy="722584"/>
          </a:xfrm>
          <a:prstGeom prst="downArrow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62895491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6F35C672-2983-5AF2-E7EA-9C99D26C45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4" y="0"/>
            <a:ext cx="545374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33188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8E62DE2-3909-213F-F65A-EB389437BA1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5086" y="-97970"/>
            <a:ext cx="5834743" cy="69559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3944414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FD57B55B-5C55-D7D4-D94F-675499CC5E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94857" y="0"/>
            <a:ext cx="70866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664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606670" y="239468"/>
            <a:ext cx="10984523" cy="1923440"/>
          </a:xfrm>
        </p:spPr>
        <p:txBody>
          <a:bodyPr>
            <a:noAutofit/>
          </a:bodyPr>
          <a:lstStyle/>
          <a:p>
            <a:pPr algn="just"/>
            <a:br>
              <a:rPr lang="pl-PL" sz="3000" b="1" dirty="0"/>
            </a:br>
            <a:br>
              <a:rPr lang="pl-PL" sz="3000" b="1" dirty="0"/>
            </a:br>
            <a:endParaRPr lang="pl-PL" sz="3000" b="1" dirty="0"/>
          </a:p>
        </p:txBody>
      </p:sp>
      <p:pic>
        <p:nvPicPr>
          <p:cNvPr id="4" name="Obraz 3">
            <a:extLst>
              <a:ext uri="{FF2B5EF4-FFF2-40B4-BE49-F238E27FC236}">
                <a16:creationId xmlns:a16="http://schemas.microsoft.com/office/drawing/2014/main" id="{2A2A0510-5312-829E-5289-7D7F9AED34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7629" y="0"/>
            <a:ext cx="67600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5814236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42278" y="2880700"/>
            <a:ext cx="9159126" cy="1923440"/>
          </a:xfrm>
          <a:solidFill>
            <a:schemeClr val="accent4">
              <a:lumMod val="40000"/>
              <a:lumOff val="60000"/>
            </a:schemeClr>
          </a:solidFill>
        </p:spPr>
        <p:txBody>
          <a:bodyPr>
            <a:noAutofit/>
          </a:bodyPr>
          <a:lstStyle/>
          <a:p>
            <a:pPr algn="ctr"/>
            <a:br>
              <a:rPr lang="pl-PL" sz="3000" b="1" dirty="0"/>
            </a:br>
            <a:br>
              <a:rPr lang="pl-PL" sz="3000" b="1" dirty="0"/>
            </a:br>
            <a:r>
              <a:rPr lang="pl-PL" sz="6000" b="1" dirty="0">
                <a:solidFill>
                  <a:srgbClr val="002060"/>
                </a:solidFill>
                <a:latin typeface="Bookman Old Style" panose="02050604050505020204" pitchFamily="18" charset="0"/>
                <a:ea typeface="Calibri" panose="020F0502020204030204" pitchFamily="34" charset="0"/>
                <a:cs typeface="Calibri" panose="020F0502020204030204" pitchFamily="34" charset="0"/>
              </a:rPr>
              <a:t>DZIĘKUJĘ ZA UWAGĘ</a:t>
            </a:r>
            <a:br>
              <a:rPr kumimoji="0" lang="pl-PL" sz="4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</a:br>
            <a:endParaRPr lang="pl-PL" sz="4800" b="1" dirty="0"/>
          </a:p>
        </p:txBody>
      </p:sp>
      <p:pic>
        <p:nvPicPr>
          <p:cNvPr id="3" name="Grafika 2" descr="Kształt — narożnik organiczny">
            <a:extLst>
              <a:ext uri="{FF2B5EF4-FFF2-40B4-BE49-F238E27FC236}">
                <a16:creationId xmlns:a16="http://schemas.microsoft.com/office/drawing/2014/main" id="{75212D07-5526-9BE0-4904-71D52F9365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832393" y="4094135"/>
            <a:ext cx="9092004" cy="2363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64391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382894" y="949900"/>
            <a:ext cx="11349317" cy="31085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 dniu 13.08.2024 r. dokonano końcowego odbioru inwestycji. Wartość zadania wyniosła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1 319 790,00 PLN.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W ramach modernizacji wymieniono łącznie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1 306 szt. 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opraw sodowych na nowe oprawy LED. 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Inwestycja współfinansowana z Rządowego Funduszu Polski Ład Program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Inwestycji Strategicznych – „Rozświetlamy Polskę”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Kwota dofinasowania: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1 055 832,00 PLN.   </a:t>
            </a: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584775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Modernizacja oświetlenia ulicznego w Gminie Koniecpol</a:t>
            </a:r>
          </a:p>
        </p:txBody>
      </p:sp>
      <p:pic>
        <p:nvPicPr>
          <p:cNvPr id="19" name="Obraz 18">
            <a:extLst>
              <a:ext uri="{FF2B5EF4-FFF2-40B4-BE49-F238E27FC236}">
                <a16:creationId xmlns:a16="http://schemas.microsoft.com/office/drawing/2014/main" id="{B5129AE0-74F0-7402-EE26-A0570862A4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038" y="4058443"/>
            <a:ext cx="3586568" cy="2716412"/>
          </a:xfrm>
          <a:prstGeom prst="rect">
            <a:avLst/>
          </a:prstGeom>
        </p:spPr>
      </p:pic>
      <p:pic>
        <p:nvPicPr>
          <p:cNvPr id="21" name="Obraz 20">
            <a:extLst>
              <a:ext uri="{FF2B5EF4-FFF2-40B4-BE49-F238E27FC236}">
                <a16:creationId xmlns:a16="http://schemas.microsoft.com/office/drawing/2014/main" id="{DEF147DC-8A05-AF4E-51AB-3BAFA376EFF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9462" y="4018714"/>
            <a:ext cx="3727830" cy="2729656"/>
          </a:xfrm>
          <a:prstGeom prst="rect">
            <a:avLst/>
          </a:prstGeom>
        </p:spPr>
      </p:pic>
      <p:pic>
        <p:nvPicPr>
          <p:cNvPr id="23" name="Obraz 22">
            <a:extLst>
              <a:ext uri="{FF2B5EF4-FFF2-40B4-BE49-F238E27FC236}">
                <a16:creationId xmlns:a16="http://schemas.microsoft.com/office/drawing/2014/main" id="{8BFA5BD5-16D7-4928-3874-74E29884AE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80148" y="4018713"/>
            <a:ext cx="4205375" cy="272965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34" y="6341805"/>
            <a:ext cx="1026969" cy="380595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79837" y="6037007"/>
            <a:ext cx="1026970" cy="685393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821193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7" name="pole tekstowe 6">
            <a:extLst>
              <a:ext uri="{FF2B5EF4-FFF2-40B4-BE49-F238E27FC236}">
                <a16:creationId xmlns:a16="http://schemas.microsoft.com/office/drawing/2014/main" id="{3DD7C49F-7EC5-E1A2-34E2-6DDDA43B011C}"/>
              </a:ext>
            </a:extLst>
          </p:cNvPr>
          <p:cNvSpPr txBox="1"/>
          <p:nvPr/>
        </p:nvSpPr>
        <p:spPr>
          <a:xfrm>
            <a:off x="421341" y="1282656"/>
            <a:ext cx="11349317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2 542 920,26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Inwestycja współfinansowana jest z Rządowego Funduszu Polski Ład Program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Inwestycji Strategicznych w kwocie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1 470 969,45 PLN.   </a:t>
            </a: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do 10 października 2024 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0038" y="109631"/>
            <a:ext cx="11591924" cy="107721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Budowa kanalizacji sanitarnej i deszczowej w dzielnicy „</a:t>
            </a:r>
            <a:r>
              <a:rPr kumimoji="0" lang="pl-PL" sz="3200" b="1" i="0" u="none" strike="noStrike" kern="1200" cap="none" spc="0" normalizeH="0" baseline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Magdasz</a:t>
            </a:r>
            <a:r>
              <a:rPr kumimoji="0" lang="pl-PL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” - etap II, podetap 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0583FB-8196-5E74-0DE1-7D21A004B8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6143866"/>
            <a:ext cx="1429568" cy="540546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41049721-9AAC-5017-7612-34EBFADD4E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127" y="5172013"/>
            <a:ext cx="1224363" cy="806662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az 14">
            <a:extLst>
              <a:ext uri="{FF2B5EF4-FFF2-40B4-BE49-F238E27FC236}">
                <a16:creationId xmlns:a16="http://schemas.microsoft.com/office/drawing/2014/main" id="{F5C0FA4A-5392-1BAD-0AAB-96E7B4182B1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2106" y="3161998"/>
            <a:ext cx="4355412" cy="3266559"/>
          </a:xfrm>
          <a:prstGeom prst="rect">
            <a:avLst/>
          </a:prstGeom>
        </p:spPr>
      </p:pic>
      <p:pic>
        <p:nvPicPr>
          <p:cNvPr id="6" name="Obraz 5">
            <a:extLst>
              <a:ext uri="{FF2B5EF4-FFF2-40B4-BE49-F238E27FC236}">
                <a16:creationId xmlns:a16="http://schemas.microsoft.com/office/drawing/2014/main" id="{FAEB3812-8133-AED3-157C-1B476BD718B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672" y="3176417"/>
            <a:ext cx="4316963" cy="3237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9560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1200329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B</a:t>
            </a:r>
            <a:r>
              <a:rPr lang="pl-PL" sz="3600" b="1" dirty="0">
                <a:solidFill>
                  <a:srgbClr val="00206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udowa sieci wodociągowej z przyłączami na odcinku Koniecpol, ul. Słowackiego – Radoszewnica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C7E5E61D-5DA8-4516-6B1A-BDB2185C6694}"/>
              </a:ext>
            </a:extLst>
          </p:cNvPr>
          <p:cNvSpPr txBox="1"/>
          <p:nvPr/>
        </p:nvSpPr>
        <p:spPr>
          <a:xfrm>
            <a:off x="238126" y="1422799"/>
            <a:ext cx="11349317" cy="27392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Trwają roboty związane z budową sieci wodociągowej o łącznej długości            2 063,40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wraz z niezbędną armaturą.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 wynosi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589 187,86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październik 2024 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3C8C14A8-0D28-8738-BC31-61F4D7E015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763493"/>
            <a:ext cx="3729135" cy="2796851"/>
          </a:xfrm>
          <a:prstGeom prst="rect">
            <a:avLst/>
          </a:prstGeom>
        </p:spPr>
      </p:pic>
      <p:pic>
        <p:nvPicPr>
          <p:cNvPr id="7" name="Obraz 6">
            <a:extLst>
              <a:ext uri="{FF2B5EF4-FFF2-40B4-BE49-F238E27FC236}">
                <a16:creationId xmlns:a16="http://schemas.microsoft.com/office/drawing/2014/main" id="{BA38C9E8-F3B3-5D01-AAB4-B5DD21137FB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973332" y="2703626"/>
            <a:ext cx="4407677" cy="3305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41727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>
            <a:extLst>
              <a:ext uri="{FF2B5EF4-FFF2-40B4-BE49-F238E27FC236}">
                <a16:creationId xmlns:a16="http://schemas.microsoft.com/office/drawing/2014/main" id="{856FA8D2-25C8-833D-A35E-D6268B86A3D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9454" y="148285"/>
            <a:ext cx="11553091" cy="1311128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Modernizacja dachu budynku Urzędu Miasta i Gminy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pl-PL" altLang="pl-PL" sz="3600" b="1" dirty="0">
                <a:solidFill>
                  <a:srgbClr val="002060"/>
                </a:solidFill>
                <a:latin typeface="+mn-lt"/>
              </a:rPr>
              <a:t> w Koniecpolu</a:t>
            </a: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2AF617FA-D0DF-ADF8-41C6-DB0693C6A8F2}"/>
              </a:ext>
            </a:extLst>
          </p:cNvPr>
          <p:cNvSpPr txBox="1"/>
          <p:nvPr/>
        </p:nvSpPr>
        <p:spPr>
          <a:xfrm>
            <a:off x="319453" y="1544837"/>
            <a:ext cx="11553091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538 863,00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PLN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remontu: </a:t>
            </a:r>
            <a:r>
              <a:rPr lang="pl-PL" sz="2800" b="1" dirty="0">
                <a:solidFill>
                  <a:srgbClr val="C00000"/>
                </a:solidFill>
              </a:rPr>
              <a:t>15.10.2024 r.</a:t>
            </a: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Zakres prac obejmuje m.in.: wymianę pokrycia dachu z niezbędnymi obróbkami blacharskimi wraz z wykonaniem izolacji cieplnej z wełny mineralnej, wymianę orynnowania, parapetów zewnętrznych i zadaszenia nad schodami wejściowymi do piwnicy budynku.</a:t>
            </a:r>
          </a:p>
        </p:txBody>
      </p:sp>
      <p:pic>
        <p:nvPicPr>
          <p:cNvPr id="6" name="Obraz 5">
            <a:extLst>
              <a:ext uri="{FF2B5EF4-FFF2-40B4-BE49-F238E27FC236}">
                <a16:creationId xmlns:a16="http://schemas.microsoft.com/office/drawing/2014/main" id="{04445DD1-8D49-9E8E-5EC6-B2841C59B0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511" y="4307917"/>
            <a:ext cx="3435023" cy="2401798"/>
          </a:xfrm>
          <a:prstGeom prst="rect">
            <a:avLst/>
          </a:prstGeom>
        </p:spPr>
      </p:pic>
      <p:pic>
        <p:nvPicPr>
          <p:cNvPr id="8" name="Obraz 7">
            <a:extLst>
              <a:ext uri="{FF2B5EF4-FFF2-40B4-BE49-F238E27FC236}">
                <a16:creationId xmlns:a16="http://schemas.microsoft.com/office/drawing/2014/main" id="{7289C1CE-405A-6076-77FB-F783278D4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9602" y="4307917"/>
            <a:ext cx="4354063" cy="2128792"/>
          </a:xfrm>
          <a:prstGeom prst="rect">
            <a:avLst/>
          </a:prstGeom>
        </p:spPr>
      </p:pic>
      <p:pic>
        <p:nvPicPr>
          <p:cNvPr id="4" name="Grafika 3" descr="Kształt — narożnik organiczny">
            <a:extLst>
              <a:ext uri="{FF2B5EF4-FFF2-40B4-BE49-F238E27FC236}">
                <a16:creationId xmlns:a16="http://schemas.microsoft.com/office/drawing/2014/main" id="{548096F1-9CEA-9E57-1A16-F538AB8BC9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936838" y="4910498"/>
            <a:ext cx="9255161" cy="194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8603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0"/>
            <a:br>
              <a:rPr lang="pl-PL" b="1" dirty="0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endParaRPr lang="pl-PL" dirty="0"/>
          </a:p>
        </p:txBody>
      </p:sp>
      <p:sp>
        <p:nvSpPr>
          <p:cNvPr id="11" name="TextBox 2">
            <a:extLst>
              <a:ext uri="{FF2B5EF4-FFF2-40B4-BE49-F238E27FC236}">
                <a16:creationId xmlns:a16="http://schemas.microsoft.com/office/drawing/2014/main" id="{8F3F28EF-47FD-94BE-4FBC-6CBB347B4A9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8126" y="111725"/>
            <a:ext cx="11591924" cy="646331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76200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pl-PL" sz="3600" b="1" dirty="0">
                <a:solidFill>
                  <a:srgbClr val="002060"/>
                </a:solidFill>
                <a:ea typeface="Times New Roman" panose="02020603050405020304" pitchFamily="18" charset="0"/>
              </a:rPr>
              <a:t>Przebudowa ulicy Szkolnej w Koniecpolu</a:t>
            </a:r>
            <a:endParaRPr lang="pl-PL" sz="3600" b="1" dirty="0">
              <a:solidFill>
                <a:srgbClr val="002060"/>
              </a:solidFill>
            </a:endParaRPr>
          </a:p>
        </p:txBody>
      </p:sp>
      <p:sp>
        <p:nvSpPr>
          <p:cNvPr id="3" name="pole tekstowe 2">
            <a:extLst>
              <a:ext uri="{FF2B5EF4-FFF2-40B4-BE49-F238E27FC236}">
                <a16:creationId xmlns:a16="http://schemas.microsoft.com/office/drawing/2014/main" id="{1F07343A-FF09-BDEA-A7D7-B2D6273CBFFC}"/>
              </a:ext>
            </a:extLst>
          </p:cNvPr>
          <p:cNvSpPr txBox="1"/>
          <p:nvPr/>
        </p:nvSpPr>
        <p:spPr>
          <a:xfrm>
            <a:off x="367587" y="1310036"/>
            <a:ext cx="11456826" cy="4462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pl-PL" sz="2800" b="1" dirty="0">
                <a:solidFill>
                  <a:srgbClr val="002060"/>
                </a:solidFill>
                <a:latin typeface="Calibri"/>
              </a:rPr>
              <a:t>W dniu 28.08.2024 r. zawarto umowę dotyczącą wykonania przebudowy ulicy Szkolnej w Koniecpolu na odcinku o łącznej długości 2 268 </a:t>
            </a:r>
            <a:r>
              <a:rPr lang="pl-PL" sz="2800" b="1" dirty="0" err="1">
                <a:solidFill>
                  <a:srgbClr val="002060"/>
                </a:solidFill>
                <a:latin typeface="Calibri"/>
              </a:rPr>
              <a:t>mb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. 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Wartość robót wynosi</a:t>
            </a:r>
            <a:r>
              <a:rPr lang="pl-PL" sz="2800" b="1" dirty="0">
                <a:solidFill>
                  <a:srgbClr val="002060"/>
                </a:solidFill>
                <a:latin typeface="Calibri"/>
              </a:rPr>
              <a:t>: </a:t>
            </a:r>
            <a:r>
              <a:rPr lang="pl-PL" sz="2800" b="1" dirty="0">
                <a:solidFill>
                  <a:srgbClr val="C00000"/>
                </a:solidFill>
                <a:latin typeface="Calibri"/>
              </a:rPr>
              <a:t>12 036 002,76 PLN.</a:t>
            </a:r>
            <a:endParaRPr kumimoji="0" lang="pl-PL" sz="28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Zadanie dofinansowane z Rządowego Programu Rozwoju Dróg – Edycja 2024 w kwocie: </a:t>
            </a:r>
            <a:r>
              <a:rPr lang="pl-PL" sz="2800" b="1" dirty="0">
                <a:solidFill>
                  <a:srgbClr val="C00000"/>
                </a:solidFill>
              </a:rPr>
              <a:t>6 356 552,75 PLN </a:t>
            </a:r>
            <a:r>
              <a:rPr lang="pl-PL" sz="2800" b="1" dirty="0">
                <a:solidFill>
                  <a:srgbClr val="002060"/>
                </a:solidFill>
              </a:rPr>
              <a:t>(55% kosztów kwalifikowanych).  </a:t>
            </a:r>
          </a:p>
          <a:p>
            <a:pPr algn="just">
              <a:defRPr/>
            </a:pPr>
            <a:endParaRPr lang="pl-PL" sz="2800" b="1" dirty="0">
              <a:solidFill>
                <a:srgbClr val="002060"/>
              </a:solidFill>
            </a:endParaRPr>
          </a:p>
          <a:p>
            <a:pPr algn="just">
              <a:defRPr/>
            </a:pPr>
            <a:r>
              <a:rPr lang="pl-PL" sz="2800" b="1" dirty="0">
                <a:solidFill>
                  <a:srgbClr val="002060"/>
                </a:solidFill>
              </a:rPr>
              <a:t>Planowane zakończenie inwestycji: </a:t>
            </a:r>
            <a:r>
              <a:rPr lang="pl-PL" sz="2800" b="1" dirty="0">
                <a:solidFill>
                  <a:srgbClr val="C00000"/>
                </a:solidFill>
              </a:rPr>
              <a:t>sierpień 2026 r.</a:t>
            </a: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32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59391615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10902</TotalTime>
  <Words>1706</Words>
  <Application>Microsoft Office PowerPoint</Application>
  <PresentationFormat>Panoramiczny</PresentationFormat>
  <Paragraphs>232</Paragraphs>
  <Slides>48</Slides>
  <Notes>5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48</vt:i4>
      </vt:variant>
    </vt:vector>
  </HeadingPairs>
  <TitlesOfParts>
    <vt:vector size="56" baseType="lpstr">
      <vt:lpstr>Arial</vt:lpstr>
      <vt:lpstr>Bookman Old Style</vt:lpstr>
      <vt:lpstr>Calibri</vt:lpstr>
      <vt:lpstr>Calibri Light</vt:lpstr>
      <vt:lpstr>Times New Roman</vt:lpstr>
      <vt:lpstr>Wingdings</vt:lpstr>
      <vt:lpstr>Motyw pakietu Office</vt:lpstr>
      <vt:lpstr>1_Motyw pakietu Office</vt:lpstr>
      <vt:lpstr>Prezentacja programu PowerPoint</vt:lpstr>
      <vt:lpstr>Prezentacja programu PowerPoint</vt:lpstr>
      <vt:lpstr>Prezentacja programu PowerPoint</vt:lpstr>
      <vt:lpstr>Prezentacja programu PowerPoint</vt:lpstr>
      <vt:lpstr> </vt:lpstr>
      <vt:lpstr> </vt:lpstr>
      <vt:lpstr> </vt:lpstr>
      <vt:lpstr>Prezentacja programu PowerPoint</vt:lpstr>
      <vt:lpstr> </vt:lpstr>
      <vt:lpstr> </vt:lpstr>
      <vt:lpstr> </vt:lpstr>
      <vt:lpstr>W okresie wakacji wykonano remont 3 łazienek męskich                         i łazienki dla nauczycieli w budynku Szkoły Podstawowej nr 1 w Koniecpolu. Koszt remontu wyniósł 147 600,00 PLN.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  </vt:lpstr>
      <vt:lpstr>  </vt:lpstr>
      <vt:lpstr>Prezentacja programu PowerPoint</vt:lpstr>
      <vt:lpstr>  </vt:lpstr>
      <vt:lpstr>Prezentacja programu PowerPoint</vt:lpstr>
      <vt:lpstr>Prezentacja programu PowerPoint</vt:lpstr>
      <vt:lpstr>Prezentacja programu PowerPoint</vt:lpstr>
      <vt:lpstr>  </vt:lpstr>
      <vt:lpstr>Prezentacja programu PowerPoint</vt:lpstr>
      <vt:lpstr>Prezentacja programu PowerPoint</vt:lpstr>
      <vt:lpstr>  </vt:lpstr>
      <vt:lpstr>Prezentacja programu PowerPoint</vt:lpstr>
      <vt:lpstr>  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  </vt:lpstr>
      <vt:lpstr>  </vt:lpstr>
      <vt:lpstr>  </vt:lpstr>
      <vt:lpstr>  </vt:lpstr>
      <vt:lpstr>  </vt:lpstr>
      <vt:lpstr>  DZIĘKUJĘ ZA UWAGĘ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Feniks</dc:creator>
  <cp:lastModifiedBy>Magdalena Szkutnik</cp:lastModifiedBy>
  <cp:revision>1015</cp:revision>
  <cp:lastPrinted>2024-09-26T06:07:41Z</cp:lastPrinted>
  <dcterms:created xsi:type="dcterms:W3CDTF">2017-03-19T17:31:59Z</dcterms:created>
  <dcterms:modified xsi:type="dcterms:W3CDTF">2024-09-26T07:25:38Z</dcterms:modified>
</cp:coreProperties>
</file>