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  <p:sldMasterId id="2147483697" r:id="rId2"/>
  </p:sldMasterIdLst>
  <p:notesMasterIdLst>
    <p:notesMasterId r:id="rId44"/>
  </p:notesMasterIdLst>
  <p:sldIdLst>
    <p:sldId id="853" r:id="rId3"/>
    <p:sldId id="770" r:id="rId4"/>
    <p:sldId id="1009" r:id="rId5"/>
    <p:sldId id="1008" r:id="rId6"/>
    <p:sldId id="894" r:id="rId7"/>
    <p:sldId id="932" r:id="rId8"/>
    <p:sldId id="1007" r:id="rId9"/>
    <p:sldId id="852" r:id="rId10"/>
    <p:sldId id="984" r:id="rId11"/>
    <p:sldId id="887" r:id="rId12"/>
    <p:sldId id="886" r:id="rId13"/>
    <p:sldId id="972" r:id="rId14"/>
    <p:sldId id="973" r:id="rId15"/>
    <p:sldId id="851" r:id="rId16"/>
    <p:sldId id="985" r:id="rId17"/>
    <p:sldId id="986" r:id="rId18"/>
    <p:sldId id="987" r:id="rId19"/>
    <p:sldId id="988" r:id="rId20"/>
    <p:sldId id="990" r:id="rId21"/>
    <p:sldId id="992" r:id="rId22"/>
    <p:sldId id="994" r:id="rId23"/>
    <p:sldId id="991" r:id="rId24"/>
    <p:sldId id="993" r:id="rId25"/>
    <p:sldId id="989" r:id="rId26"/>
    <p:sldId id="1002" r:id="rId27"/>
    <p:sldId id="908" r:id="rId28"/>
    <p:sldId id="1012" r:id="rId29"/>
    <p:sldId id="995" r:id="rId30"/>
    <p:sldId id="1010" r:id="rId31"/>
    <p:sldId id="1011" r:id="rId32"/>
    <p:sldId id="996" r:id="rId33"/>
    <p:sldId id="997" r:id="rId34"/>
    <p:sldId id="1014" r:id="rId35"/>
    <p:sldId id="1000" r:id="rId36"/>
    <p:sldId id="998" r:id="rId37"/>
    <p:sldId id="999" r:id="rId38"/>
    <p:sldId id="1001" r:id="rId39"/>
    <p:sldId id="1005" r:id="rId40"/>
    <p:sldId id="1013" r:id="rId41"/>
    <p:sldId id="1006" r:id="rId42"/>
    <p:sldId id="911" r:id="rId43"/>
  </p:sldIdLst>
  <p:sldSz cx="12192000" cy="6858000"/>
  <p:notesSz cx="6799263" cy="9929813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kcja domyślna" id="{3CF3D451-183C-4262-9463-514D0B39201F}">
          <p14:sldIdLst>
            <p14:sldId id="853"/>
            <p14:sldId id="770"/>
            <p14:sldId id="1009"/>
            <p14:sldId id="1008"/>
            <p14:sldId id="894"/>
            <p14:sldId id="932"/>
            <p14:sldId id="1007"/>
            <p14:sldId id="852"/>
            <p14:sldId id="984"/>
            <p14:sldId id="887"/>
            <p14:sldId id="886"/>
            <p14:sldId id="972"/>
            <p14:sldId id="973"/>
            <p14:sldId id="851"/>
            <p14:sldId id="985"/>
            <p14:sldId id="986"/>
            <p14:sldId id="987"/>
            <p14:sldId id="988"/>
            <p14:sldId id="990"/>
            <p14:sldId id="992"/>
            <p14:sldId id="994"/>
            <p14:sldId id="991"/>
            <p14:sldId id="993"/>
            <p14:sldId id="989"/>
            <p14:sldId id="1002"/>
            <p14:sldId id="908"/>
            <p14:sldId id="1012"/>
            <p14:sldId id="995"/>
            <p14:sldId id="1010"/>
            <p14:sldId id="1011"/>
            <p14:sldId id="996"/>
            <p14:sldId id="997"/>
            <p14:sldId id="1014"/>
            <p14:sldId id="1000"/>
            <p14:sldId id="998"/>
            <p14:sldId id="999"/>
            <p14:sldId id="1001"/>
            <p14:sldId id="1005"/>
            <p14:sldId id="1013"/>
            <p14:sldId id="1006"/>
            <p14:sldId id="911"/>
          </p14:sldIdLst>
        </p14:section>
        <p14:section name="Sekcja bez tytułu" id="{66BEC04A-5CA3-4303-B276-EA9DFF77DD19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Styl z motywem 1 — Ak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DF18680-E054-41AD-8BC1-D1AEF772440D}" styleName="Styl pośredni 2 — Ak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12" autoAdjust="0"/>
    <p:restoredTop sz="90995" autoAdjust="0"/>
  </p:normalViewPr>
  <p:slideViewPr>
    <p:cSldViewPr snapToGrid="0">
      <p:cViewPr varScale="1">
        <p:scale>
          <a:sx n="95" d="100"/>
          <a:sy n="95" d="100"/>
        </p:scale>
        <p:origin x="96" y="2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6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6347" cy="498215"/>
          </a:xfrm>
          <a:prstGeom prst="rect">
            <a:avLst/>
          </a:prstGeom>
        </p:spPr>
        <p:txBody>
          <a:bodyPr vert="horz" lIns="91422" tIns="45710" rIns="91422" bIns="4571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51344" y="0"/>
            <a:ext cx="2946347" cy="498215"/>
          </a:xfrm>
          <a:prstGeom prst="rect">
            <a:avLst/>
          </a:prstGeom>
        </p:spPr>
        <p:txBody>
          <a:bodyPr vert="horz" lIns="91422" tIns="45710" rIns="91422" bIns="45710" rtlCol="0"/>
          <a:lstStyle>
            <a:lvl1pPr algn="r">
              <a:defRPr sz="1200"/>
            </a:lvl1pPr>
          </a:lstStyle>
          <a:p>
            <a:fld id="{2A2B650B-4318-4B97-B8C3-668A8DB91B2F}" type="datetimeFigureOut">
              <a:rPr lang="pl-PL" smtClean="0"/>
              <a:t>25.04.2024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2" tIns="45710" rIns="91422" bIns="4571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22" tIns="45710" rIns="91422" bIns="4571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2" y="9431600"/>
            <a:ext cx="2946347" cy="498214"/>
          </a:xfrm>
          <a:prstGeom prst="rect">
            <a:avLst/>
          </a:prstGeom>
        </p:spPr>
        <p:txBody>
          <a:bodyPr vert="horz" lIns="91422" tIns="45710" rIns="91422" bIns="4571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51344" y="9431600"/>
            <a:ext cx="2946347" cy="498214"/>
          </a:xfrm>
          <a:prstGeom prst="rect">
            <a:avLst/>
          </a:prstGeom>
        </p:spPr>
        <p:txBody>
          <a:bodyPr vert="horz" lIns="91422" tIns="45710" rIns="91422" bIns="45710" rtlCol="0" anchor="b"/>
          <a:lstStyle>
            <a:lvl1pPr algn="r">
              <a:defRPr sz="1200"/>
            </a:lvl1pPr>
          </a:lstStyle>
          <a:p>
            <a:fld id="{27CAEBC6-A685-44CE-9DDB-2B4E901991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04010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4492">
              <a:defRPr/>
            </a:pPr>
            <a:fld id="{27CAEBC6-A685-44CE-9DDB-2B4E901991FD}" type="slidenum">
              <a:rPr lang="pl-PL">
                <a:solidFill>
                  <a:prstClr val="black"/>
                </a:solidFill>
                <a:latin typeface="Calibri" panose="020F0502020204030204"/>
              </a:rPr>
              <a:pPr defTabSz="914492">
                <a:defRPr/>
              </a:pPr>
              <a:t>1</a:t>
            </a:fld>
            <a:endParaRPr lang="pl-PL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484593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9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90812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4492">
              <a:defRPr/>
            </a:pPr>
            <a:fld id="{27CAEBC6-A685-44CE-9DDB-2B4E901991FD}" type="slidenum">
              <a:rPr lang="pl-PL">
                <a:solidFill>
                  <a:prstClr val="black"/>
                </a:solidFill>
                <a:latin typeface="Calibri" panose="020F0502020204030204"/>
              </a:rPr>
              <a:pPr defTabSz="914492">
                <a:defRPr/>
              </a:pPr>
              <a:t>5</a:t>
            </a:fld>
            <a:endParaRPr lang="pl-PL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8015781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4492">
              <a:defRPr/>
            </a:pPr>
            <a:fld id="{27CAEBC6-A685-44CE-9DDB-2B4E901991FD}" type="slidenum">
              <a:rPr lang="pl-PL">
                <a:solidFill>
                  <a:prstClr val="black"/>
                </a:solidFill>
                <a:latin typeface="Calibri" panose="020F0502020204030204"/>
              </a:rPr>
              <a:pPr defTabSz="914492">
                <a:defRPr/>
              </a:pPr>
              <a:t>6</a:t>
            </a:fld>
            <a:endParaRPr lang="pl-PL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5514346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9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67951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4492">
              <a:defRPr/>
            </a:pPr>
            <a:fld id="{27CAEBC6-A685-44CE-9DDB-2B4E901991FD}" type="slidenum">
              <a:rPr lang="pl-PL">
                <a:solidFill>
                  <a:prstClr val="black"/>
                </a:solidFill>
                <a:latin typeface="Calibri" panose="020F0502020204030204"/>
              </a:rPr>
              <a:pPr defTabSz="914492">
                <a:defRPr/>
              </a:pPr>
              <a:t>10</a:t>
            </a:fld>
            <a:endParaRPr lang="pl-PL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939027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CAEBC6-A685-44CE-9DDB-2B4E901991FD}" type="slidenum">
              <a:rPr lang="pl-PL" smtClean="0"/>
              <a:t>11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48051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416E902-43B8-38FB-C977-00E3C3F626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7681988-EA22-B85F-23F8-356F1F0EB3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69AE2714-288B-DFF9-AE4B-300C4BF40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25.04.2024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862B371-975C-EA8A-4C33-8B59DD8F9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88654AD-C561-E24A-C13A-C24F9684F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93376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0B9FEAA-0C16-208C-3B08-637FC26E4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166EBE8A-4152-58DE-2C98-3AA486FBDE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0B9661F-C7AE-0A2B-BAFE-D2CA86D346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25.04.2024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034ED1AC-CA98-A24E-592B-1F794B82F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C945416-2E1D-7671-8A85-1F39F89C3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6114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E513FF97-FC0E-A5BD-DD6D-D60D51DB84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3D89483D-91E1-36C9-023F-5BAD66ED14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D737C03-CAD8-8237-B4C0-1F2C21CE5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25.04.2024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8F2A468-66E3-14B8-8041-296E789D9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9D43C56-3E77-BD8D-A23F-7C68D07F4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366161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25.04.2024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97209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25.04.2024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33945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25.04.2024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605266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25.04.2024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52838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25.04.2024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077864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25.04.2024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413269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25.04.2024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204876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25.04.2024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62994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064BF9-B1D0-AC4E-4F94-BFBB40B1A2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4ACA6B9-C1D6-F0AD-8672-AD881856A9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E21B7B5-9C44-816A-7FB9-BB90965A7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25.04.2024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00A9E68-2E3A-07C9-C291-6B7C0F984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99D66AD-F3C7-C66E-9D71-61B337C9F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975835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25.04.2024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516142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25.04.2024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202492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25.04.2024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974295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F6AEF4A-C274-D609-88AC-25D8F9E36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6578BEB-AD55-088F-3048-3D6A58D41D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2FB98F8-112B-A2E1-2E14-446D363EF9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25.04.2024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2DBDF35-DC96-9BE0-8B9A-6EF43BFB26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0347A4B-9ED0-8001-FE1B-AF35966AF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69013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79A21B2-D62B-B300-F1B1-C6B5B04FA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E15E43E-6482-DFA0-9437-1341922FC3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51FFBAF-5879-D497-BE1A-50F6C6EF15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0FB6603A-F72C-54A9-391D-7E00C5B5C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25.04.2024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940F4EDC-F991-E6DA-2A8E-6B88DB521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BF4BE308-50A7-9543-C956-E5950735A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77877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986037A-0287-30FE-5A97-DCB5A62B8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FD1D63C0-4CAE-21F2-DD66-0B123E172E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91D071DA-8E10-677E-58EF-B9DFFA8C9B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C01023E5-E33E-EC9C-FB8C-A061011F57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E6C460FB-2BE5-1424-580A-1D05D64684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64CD3162-8091-C76F-3E38-0C3EA7FD6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25.04.2024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9CFA2155-EA96-A231-B046-4146258F16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8C31F48C-551F-644D-7CE4-3251A8B29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02086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71EAB2D-C073-FF76-502A-976E8A192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ACB42356-FE51-E52A-A905-F9A03D95D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25.04.2024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14E23B84-49A9-4D3D-72A7-78783C9DB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A8427D4C-83BC-8A62-9226-72F2C3302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41477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5A0ED031-71EE-8C3A-E937-2301B0905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25.04.2024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7807C9C4-BBDA-5AD7-C84E-EF831E896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44FC708-E41D-4EFD-6FCC-E2A650896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32320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75270B3-4E98-9ACF-4196-7F26EF185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090F8A4-6E2F-24E5-D1EF-948CF37532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E7C9F542-972E-C080-88C5-9893B9A6A0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4D11C20F-E271-CF0C-4ED5-92BD9B397F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25.04.2024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7B7B8B4D-2C18-B14D-F78A-2D0A6A31E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83CA6B78-F640-263C-92B6-982C85EAA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717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E10FF60-6CA8-884D-CF49-9B49D91545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E464DE05-B358-3E4E-A004-22AEF79A60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B4BFDF0E-36D6-DDC6-7BBC-6A01664B97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4EC800FC-E1F2-A1E5-A9B8-A2B698185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25.04.2024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A1E8D579-2ECE-9D26-EE14-99C9A6C04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D06945E5-F70D-D174-DF2A-BD6DFF922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67856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FF1F42B5-5D29-FD1C-B141-8A5A5EAE4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BEFA48D7-D03E-BE3E-5685-E7C64862DF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E94F16A-EB6A-7D7F-C3B3-C354039AB3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D862B-D423-4D64-8DD4-6F6E7362674E}" type="datetimeFigureOut">
              <a:rPr lang="pl-PL" smtClean="0"/>
              <a:pPr/>
              <a:t>25.04.2024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496B19F-D6BD-F138-0AA4-3F449CD7FE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7FB671B-DEAF-02A7-2D52-4EF89A28D4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50540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D862B-D423-4D64-8DD4-6F6E7362674E}" type="datetimeFigureOut">
              <a:rPr lang="pl-PL" smtClean="0"/>
              <a:pPr/>
              <a:t>25.04.2024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64697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7.jpeg"/><Relationship Id="rId7" Type="http://schemas.openxmlformats.org/officeDocument/2006/relationships/image" Target="../media/image18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G"/><Relationship Id="rId4" Type="http://schemas.openxmlformats.org/officeDocument/2006/relationships/image" Target="../media/image4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jpg"/><Relationship Id="rId5" Type="http://schemas.openxmlformats.org/officeDocument/2006/relationships/image" Target="../media/image78.jpg"/><Relationship Id="rId4" Type="http://schemas.openxmlformats.org/officeDocument/2006/relationships/image" Target="../media/image77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0.jpg"/><Relationship Id="rId4" Type="http://schemas.openxmlformats.org/officeDocument/2006/relationships/image" Target="../media/image89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jpg"/><Relationship Id="rId5" Type="http://schemas.openxmlformats.org/officeDocument/2006/relationships/image" Target="../media/image94.jpg"/><Relationship Id="rId4" Type="http://schemas.openxmlformats.org/officeDocument/2006/relationships/image" Target="../media/image93.jp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117" y="2368960"/>
            <a:ext cx="10573979" cy="94205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76200" cmpd="thickThin">
            <a:solidFill>
              <a:srgbClr val="C00000">
                <a:alpha val="25000"/>
              </a:srgbClr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SPRAWOZDANIE MIĘDZYSESYJNE</a:t>
            </a:r>
            <a:endParaRPr kumimoji="0" lang="pl-PL" sz="5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931A6D7C-9B62-34B1-942D-52A90EB5A8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3185" y="349687"/>
            <a:ext cx="1585861" cy="1743047"/>
          </a:xfrm>
          <a:prstGeom prst="rect">
            <a:avLst/>
          </a:prstGeom>
        </p:spPr>
      </p:pic>
      <p:sp>
        <p:nvSpPr>
          <p:cNvPr id="19" name="pole tekstowe 18">
            <a:extLst>
              <a:ext uri="{FF2B5EF4-FFF2-40B4-BE49-F238E27FC236}">
                <a16:creationId xmlns:a16="http://schemas.microsoft.com/office/drawing/2014/main" id="{F1FE3C9D-0DF5-E3A6-B992-3E53D17FF7DA}"/>
              </a:ext>
            </a:extLst>
          </p:cNvPr>
          <p:cNvSpPr txBox="1"/>
          <p:nvPr/>
        </p:nvSpPr>
        <p:spPr>
          <a:xfrm>
            <a:off x="2586036" y="4651160"/>
            <a:ext cx="7019926" cy="1502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Ryszard Suliga</a:t>
            </a: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Burmistrz Miasta i Gminy Koniecpol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1" name="pole tekstowe 20">
            <a:extLst>
              <a:ext uri="{FF2B5EF4-FFF2-40B4-BE49-F238E27FC236}">
                <a16:creationId xmlns:a16="http://schemas.microsoft.com/office/drawing/2014/main" id="{3DDCE9EA-B9D1-812E-0A06-43FB57116AE8}"/>
              </a:ext>
            </a:extLst>
          </p:cNvPr>
          <p:cNvSpPr txBox="1"/>
          <p:nvPr/>
        </p:nvSpPr>
        <p:spPr>
          <a:xfrm>
            <a:off x="4462461" y="6285775"/>
            <a:ext cx="370522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Koniecpol, </a:t>
            </a:r>
            <a:r>
              <a:rPr lang="pl-PL" sz="2400" b="1" dirty="0">
                <a:solidFill>
                  <a:srgbClr val="002060"/>
                </a:solidFill>
                <a:latin typeface="Calibri"/>
              </a:rPr>
              <a:t>25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.04.2024 r.</a:t>
            </a:r>
            <a:endParaRPr kumimoji="0" lang="pl-PL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87059BAF-9F69-63B8-6F51-834173DDB6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pl-PL" sz="3200" b="1" dirty="0"/>
              <a:t> </a:t>
            </a:r>
            <a:endParaRPr lang="pl-PL" sz="3200" b="1" u="sng" dirty="0"/>
          </a:p>
        </p:txBody>
      </p:sp>
    </p:spTree>
    <p:extLst>
      <p:ext uri="{BB962C8B-B14F-4D97-AF65-F5344CB8AC3E}">
        <p14:creationId xmlns:p14="http://schemas.microsoft.com/office/powerpoint/2010/main" val="21831642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54" y="102377"/>
            <a:ext cx="11553091" cy="76944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4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Budowa wodociągów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F449E10B-A342-9F70-0805-778B90658F3F}"/>
              </a:ext>
            </a:extLst>
          </p:cNvPr>
          <p:cNvSpPr txBox="1"/>
          <p:nvPr/>
        </p:nvSpPr>
        <p:spPr>
          <a:xfrm>
            <a:off x="269453" y="871818"/>
            <a:ext cx="11553091" cy="2769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pl-PL" sz="2800" b="1" dirty="0">
                <a:solidFill>
                  <a:srgbClr val="002060"/>
                </a:solidFill>
                <a:effectLst/>
              </a:rPr>
              <a:t>Zakończono budowę sieci wodociągowej z przyłączami - etap III                               w miejscowościach: Wąsosz, Kuźnica Wąsowska, Łysaków. </a:t>
            </a:r>
            <a:endParaRPr lang="pl-PL" sz="2800" b="1" dirty="0">
              <a:solidFill>
                <a:srgbClr val="002060"/>
              </a:solidFill>
            </a:endParaRPr>
          </a:p>
          <a:p>
            <a:pPr algn="just">
              <a:defRPr/>
            </a:pPr>
            <a:endParaRPr lang="pl-PL" sz="600" b="1" dirty="0">
              <a:solidFill>
                <a:srgbClr val="C00000"/>
              </a:solidFill>
              <a:effectLst/>
            </a:endParaRPr>
          </a:p>
          <a:p>
            <a:pPr algn="just">
              <a:defRPr/>
            </a:pPr>
            <a:r>
              <a:rPr lang="pl-PL" sz="2800" b="1" dirty="0">
                <a:solidFill>
                  <a:srgbClr val="002060"/>
                </a:solidFill>
              </a:rPr>
              <a:t>Łączna wartość robót budowlanych wyniosła brutto: </a:t>
            </a:r>
            <a:r>
              <a:rPr lang="pl-PL" sz="2800" b="1" dirty="0">
                <a:solidFill>
                  <a:srgbClr val="C00000"/>
                </a:solidFill>
              </a:rPr>
              <a:t>3 925 864,80 PLN </a:t>
            </a:r>
            <a:r>
              <a:rPr lang="pl-PL" sz="2800" b="1" dirty="0">
                <a:solidFill>
                  <a:srgbClr val="002060"/>
                </a:solidFill>
              </a:rPr>
              <a:t>w tym dotacja ze </a:t>
            </a:r>
            <a:r>
              <a:rPr lang="pl-PL" sz="2800" b="1" dirty="0">
                <a:solidFill>
                  <a:srgbClr val="002060"/>
                </a:solidFill>
                <a:effectLst/>
                <a:ea typeface="Times" panose="02020603050405020304" pitchFamily="18" charset="0"/>
              </a:rPr>
              <a:t>środków</a:t>
            </a:r>
            <a:r>
              <a:rPr lang="pl-PL" sz="2400" b="1" dirty="0">
                <a:solidFill>
                  <a:srgbClr val="002060"/>
                </a:solidFill>
                <a:effectLst/>
                <a:ea typeface="Times" panose="02020603050405020304" pitchFamily="18" charset="0"/>
              </a:rPr>
              <a:t> </a:t>
            </a:r>
            <a:r>
              <a:rPr lang="pl-PL" sz="2800" b="1" dirty="0">
                <a:solidFill>
                  <a:srgbClr val="002060"/>
                </a:solidFill>
                <a:effectLst/>
                <a:ea typeface="Times" panose="02020603050405020304" pitchFamily="18" charset="0"/>
              </a:rPr>
              <a:t>Unii Europejskiej w ramach </a:t>
            </a:r>
            <a:r>
              <a:rPr lang="pl-PL" sz="2800" b="1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Programu Rozwoju Obszarów Wiejskich na lata 2014-2020 w wysokości </a:t>
            </a:r>
            <a:r>
              <a:rPr lang="pl-PL" sz="2800" b="1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3 049 535,94</a:t>
            </a:r>
            <a:r>
              <a:rPr lang="pl-PL" sz="2800" b="1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PLN </a:t>
            </a:r>
            <a:r>
              <a:rPr lang="pl-PL" sz="2800" b="1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(100% kosztów kwalifikowalnych</a:t>
            </a:r>
            <a:r>
              <a:rPr lang="pl-PL" sz="2800" b="1" dirty="0">
                <a:solidFill>
                  <a:srgbClr val="FF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pl-PL" sz="2800" b="1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Times New Roman" panose="02020603050405020304" pitchFamily="18" charset="0"/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C5A2B1EC-965B-F72E-D6BB-635469503A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1463" y="4012423"/>
            <a:ext cx="3657600" cy="2743200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D95A7522-EEC8-4AEB-0BE3-B6A87424F2D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10131" y="3712562"/>
            <a:ext cx="3513852" cy="2635389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0BDD606A-2201-919E-3A13-89EC1330BBC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454" y="3657120"/>
            <a:ext cx="4173416" cy="3130062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F90FE391-8F53-6879-7687-20DAB3A3FD4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4796" y="5547979"/>
            <a:ext cx="1376624" cy="876406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B5868AFF-B803-9CD1-0479-F5EF2227B5B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4640" y="3165361"/>
            <a:ext cx="2491047" cy="1868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2703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3DD7C49F-7EC5-E1A2-34E2-6DDDA43B011C}"/>
              </a:ext>
            </a:extLst>
          </p:cNvPr>
          <p:cNvSpPr txBox="1"/>
          <p:nvPr/>
        </p:nvSpPr>
        <p:spPr>
          <a:xfrm>
            <a:off x="300038" y="1235110"/>
            <a:ext cx="11626481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800" b="1" dirty="0">
                <a:solidFill>
                  <a:srgbClr val="002060"/>
                </a:solidFill>
                <a:latin typeface="Calibri"/>
              </a:rPr>
              <a:t>Trwają prace budowlane – wykonano zbiornik przepompowni ścieków oraz sieć kanalizacji sanitarnej grawitacyjnej i tłocznej. Rozpoczęto prace przy budowie kanalizacji deszczowej. 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Wartość robót</a:t>
            </a:r>
            <a:r>
              <a:rPr lang="pl-PL" sz="2800" b="1" dirty="0">
                <a:solidFill>
                  <a:srgbClr val="002060"/>
                </a:solidFill>
                <a:latin typeface="Calibri"/>
              </a:rPr>
              <a:t>: </a:t>
            </a:r>
            <a:r>
              <a:rPr lang="pl-PL" sz="2800" b="1" dirty="0">
                <a:solidFill>
                  <a:srgbClr val="C00000"/>
                </a:solidFill>
                <a:latin typeface="Calibri"/>
              </a:rPr>
              <a:t>2 542 920,26 PLN.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Inwestycja współfinansowana jest z Rządowego Funduszu Polski Ład Program</a:t>
            </a:r>
            <a:r>
              <a:rPr lang="pl-PL" sz="2800" b="1" dirty="0">
                <a:solidFill>
                  <a:srgbClr val="002060"/>
                </a:solidFill>
                <a:latin typeface="Calibri"/>
              </a:rPr>
              <a:t> 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Inwestycji Strategicznych w kwocie 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1 470 969,45 PLN.   </a:t>
            </a:r>
          </a:p>
          <a:p>
            <a:pPr algn="just">
              <a:defRPr/>
            </a:pPr>
            <a:r>
              <a:rPr lang="pl-PL" sz="2800" b="1" dirty="0">
                <a:solidFill>
                  <a:srgbClr val="002060"/>
                </a:solidFill>
              </a:rPr>
              <a:t>Planowane zakończenie inwestycji: </a:t>
            </a:r>
            <a:r>
              <a:rPr lang="pl-PL" sz="2800" b="1" dirty="0">
                <a:solidFill>
                  <a:srgbClr val="C00000"/>
                </a:solidFill>
              </a:rPr>
              <a:t>wrzesień 2024 r.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8" y="109631"/>
            <a:ext cx="11591924" cy="1077218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BUDOWA KANALIZACJI SANITARNEJ I DESZCZOWEJ W KONIECPOLU - DZIELNICA „MAGDASZ” - etap II, podetap 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50583FB-8196-5E74-0DE1-7D21A004B8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278" y="5952329"/>
            <a:ext cx="1429568" cy="54054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1049721-9AAC-5017-7612-34EBFADD4E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5627" y="5054528"/>
            <a:ext cx="1373944" cy="88424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15125E20-17C9-0B3B-EB5A-7B41B15AC43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9165" y="3826408"/>
            <a:ext cx="3895948" cy="2921961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11EEF6FF-DF4B-C130-2905-BA79F161D7D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32" y="3960453"/>
            <a:ext cx="3503525" cy="2627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119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584775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pl-PL" b="1" i="0" dirty="0">
                <a:solidFill>
                  <a:srgbClr val="002060"/>
                </a:solidFill>
                <a:effectLst/>
                <a:latin typeface="Calibri-Bold"/>
              </a:rPr>
              <a:t>Rewitalizacja rynku w Koniecpolu</a:t>
            </a:r>
            <a:endParaRPr lang="pl-PL" b="1" dirty="0">
              <a:solidFill>
                <a:srgbClr val="002060"/>
              </a:solidFill>
            </a:endParaRPr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id="{D8B361DB-E9A8-7211-C7EF-30BBF702251A}"/>
              </a:ext>
            </a:extLst>
          </p:cNvPr>
          <p:cNvSpPr txBox="1"/>
          <p:nvPr/>
        </p:nvSpPr>
        <p:spPr>
          <a:xfrm>
            <a:off x="238126" y="851447"/>
            <a:ext cx="1157945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pl-PL" sz="2800" b="1" dirty="0">
                <a:solidFill>
                  <a:srgbClr val="002060"/>
                </a:solidFill>
              </a:rPr>
              <a:t>Prace na ukończeniu. Wartość brutto wynosi </a:t>
            </a:r>
            <a:r>
              <a:rPr lang="pl-PL" sz="2800" b="1" dirty="0">
                <a:solidFill>
                  <a:srgbClr val="C00000"/>
                </a:solidFill>
              </a:rPr>
              <a:t>5 394 780,00 PLN </a:t>
            </a:r>
          </a:p>
          <a:p>
            <a:pPr algn="just">
              <a:defRPr/>
            </a:pPr>
            <a:r>
              <a:rPr lang="pl-PL" sz="2800" b="1" dirty="0">
                <a:solidFill>
                  <a:srgbClr val="002060"/>
                </a:solidFill>
              </a:rPr>
              <a:t>Wysokość dofinansowania: </a:t>
            </a:r>
            <a:r>
              <a:rPr lang="pl-PL" sz="2800" b="1" u="sng" dirty="0">
                <a:solidFill>
                  <a:srgbClr val="C00000"/>
                </a:solidFill>
                <a:effectLst/>
                <a:latin typeface="Calibri"/>
                <a:ea typeface="Times New Roman" panose="02020603050405020304" pitchFamily="18" charset="0"/>
              </a:rPr>
              <a:t>4 831 025,49 PLN (90 proc.)</a:t>
            </a:r>
            <a:r>
              <a:rPr lang="pl-PL" sz="2800" b="1" dirty="0">
                <a:solidFill>
                  <a:srgbClr val="002060"/>
                </a:solidFill>
                <a:latin typeface="Calibri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3" name="Obraz 12">
            <a:extLst>
              <a:ext uri="{FF2B5EF4-FFF2-40B4-BE49-F238E27FC236}">
                <a16:creationId xmlns:a16="http://schemas.microsoft.com/office/drawing/2014/main" id="{60C748B8-51C7-2F61-67A6-B4835FE68A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26" y="4689746"/>
            <a:ext cx="2643387" cy="1982540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617EE6F3-BAE2-8D6C-D51D-B40A05694B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5130" y="4308033"/>
            <a:ext cx="4480068" cy="2520038"/>
          </a:xfrm>
          <a:prstGeom prst="rect">
            <a:avLst/>
          </a:prstGeom>
        </p:spPr>
      </p:pic>
      <p:pic>
        <p:nvPicPr>
          <p:cNvPr id="18" name="Obraz 17">
            <a:extLst>
              <a:ext uri="{FF2B5EF4-FFF2-40B4-BE49-F238E27FC236}">
                <a16:creationId xmlns:a16="http://schemas.microsoft.com/office/drawing/2014/main" id="{64E4CE3B-501E-5EE1-ADB0-9C250DA65C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5271" y="2089035"/>
            <a:ext cx="4142416" cy="2415178"/>
          </a:xfrm>
          <a:prstGeom prst="rect">
            <a:avLst/>
          </a:prstGeom>
        </p:spPr>
      </p:pic>
      <p:pic>
        <p:nvPicPr>
          <p:cNvPr id="24" name="Obraz 23">
            <a:extLst>
              <a:ext uri="{FF2B5EF4-FFF2-40B4-BE49-F238E27FC236}">
                <a16:creationId xmlns:a16="http://schemas.microsoft.com/office/drawing/2014/main" id="{CE0F9482-5CDD-E850-3D26-82F84890A95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06" y="2091065"/>
            <a:ext cx="2806359" cy="2414817"/>
          </a:xfrm>
          <a:prstGeom prst="rect">
            <a:avLst/>
          </a:prstGeom>
        </p:spPr>
      </p:pic>
      <p:pic>
        <p:nvPicPr>
          <p:cNvPr id="20" name="Obraz 19">
            <a:extLst>
              <a:ext uri="{FF2B5EF4-FFF2-40B4-BE49-F238E27FC236}">
                <a16:creationId xmlns:a16="http://schemas.microsoft.com/office/drawing/2014/main" id="{878CA58B-8AEA-880C-AFCC-2B2D5E54909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267" y="2089216"/>
            <a:ext cx="2806359" cy="2414817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7CAC7B85-968C-186C-8634-C4CC4B13800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64" y="1882947"/>
            <a:ext cx="4228030" cy="389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5268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>
            <a:extLst>
              <a:ext uri="{FF2B5EF4-FFF2-40B4-BE49-F238E27FC236}">
                <a16:creationId xmlns:a16="http://schemas.microsoft.com/office/drawing/2014/main" id="{368072A4-C47E-1F74-2D23-A79396854F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53" y="2482058"/>
            <a:ext cx="2916147" cy="2187110"/>
          </a:xfrm>
          <a:prstGeom prst="rect">
            <a:avLst/>
          </a:prstGeom>
        </p:spPr>
      </p:pic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584775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pl-PL" b="1" i="0" dirty="0">
                <a:solidFill>
                  <a:srgbClr val="002060"/>
                </a:solidFill>
                <a:effectLst/>
                <a:latin typeface="Calibri-Bold"/>
              </a:rPr>
              <a:t>Przebudowa ul. Chrząstowskiej </a:t>
            </a:r>
            <a:endParaRPr lang="pl-PL" b="1" dirty="0">
              <a:solidFill>
                <a:srgbClr val="002060"/>
              </a:solidFill>
            </a:endParaRPr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id="{D8B361DB-E9A8-7211-C7EF-30BBF702251A}"/>
              </a:ext>
            </a:extLst>
          </p:cNvPr>
          <p:cNvSpPr txBox="1"/>
          <p:nvPr/>
        </p:nvSpPr>
        <p:spPr>
          <a:xfrm>
            <a:off x="193060" y="685863"/>
            <a:ext cx="1168205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pl-PL" sz="2400" b="1" dirty="0">
                <a:solidFill>
                  <a:srgbClr val="002060"/>
                </a:solidFill>
              </a:rPr>
              <a:t>Wykonano główne prace przy  przebudowie ul. Chrząstowskiej („Więzy”) w ramach inwestycji związanej z wykonaniem rewitalizacji Rynku w Koniecpolu. Wartość robót brutto wynosi </a:t>
            </a:r>
            <a:r>
              <a:rPr lang="pl-PL" sz="24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746 100,20 </a:t>
            </a:r>
            <a:r>
              <a:rPr lang="pl-PL" sz="2400" b="1" dirty="0">
                <a:solidFill>
                  <a:srgbClr val="C00000"/>
                </a:solidFill>
              </a:rPr>
              <a:t>PLN. </a:t>
            </a:r>
            <a:r>
              <a:rPr lang="pl-PL" sz="2400" b="1" dirty="0">
                <a:solidFill>
                  <a:srgbClr val="002060"/>
                </a:solidFill>
              </a:rPr>
              <a:t>Wysokość dofinansowania:</a:t>
            </a:r>
            <a:r>
              <a:rPr lang="pl-PL" sz="2000" b="1" dirty="0">
                <a:solidFill>
                  <a:srgbClr val="002060"/>
                </a:solidFill>
              </a:rPr>
              <a:t> </a:t>
            </a:r>
            <a:r>
              <a:rPr lang="pl-PL" sz="2400" b="1" dirty="0">
                <a:solidFill>
                  <a:srgbClr val="C00000"/>
                </a:solidFill>
                <a:effectLst/>
                <a:latin typeface="Calibri"/>
                <a:ea typeface="Times New Roman" panose="02020603050405020304" pitchFamily="18" charset="0"/>
              </a:rPr>
              <a:t>668 132,73 PLN.</a:t>
            </a:r>
            <a:endParaRPr lang="pl-PL" sz="2400" b="1" dirty="0">
              <a:solidFill>
                <a:srgbClr val="C00000"/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pl-PL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Do wykonania pozostało oznakowanie poziome. </a:t>
            </a:r>
            <a:endParaRPr lang="pl-PL" sz="2400" b="1" dirty="0">
              <a:solidFill>
                <a:srgbClr val="C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5" name="Strzałka: w prawo z wcięciem 4">
            <a:extLst>
              <a:ext uri="{FF2B5EF4-FFF2-40B4-BE49-F238E27FC236}">
                <a16:creationId xmlns:a16="http://schemas.microsoft.com/office/drawing/2014/main" id="{08D89CCB-704C-B4B2-325F-0DAC363463B2}"/>
              </a:ext>
            </a:extLst>
          </p:cNvPr>
          <p:cNvSpPr/>
          <p:nvPr/>
        </p:nvSpPr>
        <p:spPr>
          <a:xfrm>
            <a:off x="3089826" y="4179235"/>
            <a:ext cx="828945" cy="783124"/>
          </a:xfrm>
          <a:prstGeom prst="notchedRightArrow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4" name="Obraz 13">
            <a:extLst>
              <a:ext uri="{FF2B5EF4-FFF2-40B4-BE49-F238E27FC236}">
                <a16:creationId xmlns:a16="http://schemas.microsoft.com/office/drawing/2014/main" id="{1B7DBF1C-56D4-876C-8134-5F3E54A3CE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425" y="2170983"/>
            <a:ext cx="3549021" cy="2587136"/>
          </a:xfrm>
          <a:prstGeom prst="rect">
            <a:avLst/>
          </a:prstGeom>
        </p:spPr>
      </p:pic>
      <p:pic>
        <p:nvPicPr>
          <p:cNvPr id="19" name="Obraz 18">
            <a:extLst>
              <a:ext uri="{FF2B5EF4-FFF2-40B4-BE49-F238E27FC236}">
                <a16:creationId xmlns:a16="http://schemas.microsoft.com/office/drawing/2014/main" id="{44FDE5B2-073F-9E0F-9273-87972D94D3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8897" y="3002243"/>
            <a:ext cx="4445131" cy="3333849"/>
          </a:xfrm>
          <a:prstGeom prst="rect">
            <a:avLst/>
          </a:prstGeom>
        </p:spPr>
      </p:pic>
      <p:pic>
        <p:nvPicPr>
          <p:cNvPr id="23" name="Obraz 22">
            <a:extLst>
              <a:ext uri="{FF2B5EF4-FFF2-40B4-BE49-F238E27FC236}">
                <a16:creationId xmlns:a16="http://schemas.microsoft.com/office/drawing/2014/main" id="{0282BAAF-BFDD-2A55-BDF7-A1F3B09749B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84" y="4556488"/>
            <a:ext cx="2919716" cy="2189787"/>
          </a:xfrm>
          <a:prstGeom prst="rect">
            <a:avLst/>
          </a:prstGeom>
        </p:spPr>
      </p:pic>
      <p:pic>
        <p:nvPicPr>
          <p:cNvPr id="27" name="Obraz 26">
            <a:extLst>
              <a:ext uri="{FF2B5EF4-FFF2-40B4-BE49-F238E27FC236}">
                <a16:creationId xmlns:a16="http://schemas.microsoft.com/office/drawing/2014/main" id="{1299B231-8E5F-ECF1-AFC9-A080A2B0F4D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426" y="4270864"/>
            <a:ext cx="3549020" cy="2587136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E334CFDD-E2E3-FAFC-C0A1-04E7EFB5AE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6110" y="6377984"/>
            <a:ext cx="1135760" cy="4294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0E0A0823-DFDB-3E61-8BF8-BA5D699400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569" y="6271998"/>
            <a:ext cx="779170" cy="5014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49993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1077218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pl-PL" b="1" dirty="0">
                <a:solidFill>
                  <a:srgbClr val="002060"/>
                </a:solidFill>
              </a:rPr>
              <a:t>Przebudowa i rozbudowa ul. Rzecznej w Koniecpolu wraz z budową parkingu dla obsługi targowiska gminnego</a:t>
            </a:r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id="{D8B361DB-E9A8-7211-C7EF-30BBF702251A}"/>
              </a:ext>
            </a:extLst>
          </p:cNvPr>
          <p:cNvSpPr txBox="1"/>
          <p:nvPr/>
        </p:nvSpPr>
        <p:spPr>
          <a:xfrm>
            <a:off x="238126" y="1219215"/>
            <a:ext cx="11591924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pl-PL" sz="2400" b="1" kern="50" dirty="0">
                <a:solidFill>
                  <a:srgbClr val="002060"/>
                </a:solidFill>
                <a:ea typeface="Times New Roman" panose="02020603050405020304" pitchFamily="18" charset="0"/>
              </a:rPr>
              <a:t>Wykonano kanalizację deszczową, linię oświetlenia ulicznego, chodniki i wjazdy oraz stabilizację i podbudowę nawierzchni jezdni pod ułożenie asfaltu na odcinku od początku zakresu inwestycji do skrzyżowania z ul. Nad Brudną Wodą (ok. 540 </a:t>
            </a:r>
            <a:r>
              <a:rPr lang="pl-PL" sz="2400" b="1" kern="50" dirty="0" err="1">
                <a:solidFill>
                  <a:srgbClr val="002060"/>
                </a:solidFill>
                <a:ea typeface="Times New Roman" panose="02020603050405020304" pitchFamily="18" charset="0"/>
              </a:rPr>
              <a:t>mb</a:t>
            </a:r>
            <a:r>
              <a:rPr lang="pl-PL" sz="2400" b="1" kern="50" dirty="0">
                <a:solidFill>
                  <a:srgbClr val="002060"/>
                </a:solidFill>
                <a:ea typeface="Times New Roman" panose="02020603050405020304" pitchFamily="18" charset="0"/>
              </a:rPr>
              <a:t>)  </a:t>
            </a:r>
          </a:p>
          <a:p>
            <a:pPr lvl="0" algn="just">
              <a:spcBef>
                <a:spcPts val="600"/>
              </a:spcBef>
            </a:pPr>
            <a:r>
              <a:rPr lang="pl-PL" sz="2400" b="1" kern="50" dirty="0">
                <a:solidFill>
                  <a:srgbClr val="002060"/>
                </a:solidFill>
              </a:rPr>
              <a:t>Koszt robót wynosi brutto: </a:t>
            </a:r>
            <a:r>
              <a:rPr lang="pl-PL" sz="24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6 340 650,00 PLN.</a:t>
            </a:r>
            <a:endParaRPr lang="pl-PL" sz="2400" b="1" dirty="0">
              <a:solidFill>
                <a:srgbClr val="C00000"/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lvl="0" algn="just">
              <a:spcBef>
                <a:spcPts val="600"/>
              </a:spcBef>
            </a:pPr>
            <a:r>
              <a:rPr lang="pl-PL" sz="22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Wysokość dofinasowania: </a:t>
            </a:r>
            <a:r>
              <a:rPr lang="pl-PL" sz="24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6 023 617,50 PLN (95%)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049721-9AAC-5017-7612-34EBFADD4E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8307" y="5967273"/>
            <a:ext cx="1181370" cy="76031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50583FB-8196-5E74-0DE1-7D21A004B8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5017" y="6055701"/>
            <a:ext cx="1543051" cy="58345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C57DA104-23F8-F0A4-9FC5-459FFD8A04A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32" y="3649248"/>
            <a:ext cx="3605641" cy="2704231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9F2020A2-7380-2876-8CDB-20B75EF31AE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940" y="3643197"/>
            <a:ext cx="3605641" cy="2704231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66ECD7E0-CDB8-4170-D3A6-149D8A91699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748" y="2598541"/>
            <a:ext cx="4491643" cy="3368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4172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6FA8D2-25C8-833D-A35E-D6268B86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670" y="222930"/>
            <a:ext cx="11553091" cy="584775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Przebudowa drogi Łysiny - Radoszewnica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92278FDC-1644-C9B2-F4C7-ED2BAE8D3454}"/>
              </a:ext>
            </a:extLst>
          </p:cNvPr>
          <p:cNvSpPr txBox="1"/>
          <p:nvPr/>
        </p:nvSpPr>
        <p:spPr>
          <a:xfrm>
            <a:off x="319452" y="1043271"/>
            <a:ext cx="1164352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2800" b="1" dirty="0">
                <a:solidFill>
                  <a:srgbClr val="002060"/>
                </a:solidFill>
              </a:rPr>
              <a:t>Trwają prace budowlane obejmujące odcinek o łącznej długości ponad </a:t>
            </a:r>
            <a:r>
              <a:rPr lang="pl-PL" sz="2800" b="1" dirty="0">
                <a:solidFill>
                  <a:srgbClr val="C00000"/>
                </a:solidFill>
              </a:rPr>
              <a:t>3,5 km</a:t>
            </a:r>
          </a:p>
          <a:p>
            <a:pPr algn="just"/>
            <a:r>
              <a:rPr lang="pl-PL" sz="2800" b="1" dirty="0">
                <a:solidFill>
                  <a:srgbClr val="002060"/>
                </a:solidFill>
              </a:rPr>
              <a:t>Wartość umowy brutto wynosi: </a:t>
            </a:r>
            <a:r>
              <a:rPr lang="pl-PL" sz="2800" b="1" dirty="0">
                <a:solidFill>
                  <a:srgbClr val="C00000"/>
                </a:solidFill>
              </a:rPr>
              <a:t>5 682 652,18 PLN</a:t>
            </a:r>
          </a:p>
          <a:p>
            <a:pPr algn="just"/>
            <a:r>
              <a:rPr lang="pl-PL" sz="2800" b="1" dirty="0">
                <a:solidFill>
                  <a:srgbClr val="002060"/>
                </a:solidFill>
              </a:rPr>
              <a:t>Wysokość dofinansowania z Unii Europejskiej w ramach Programu Rozwoju Obszarów Wiejskich na lata 2014-2020: </a:t>
            </a:r>
            <a:r>
              <a:rPr lang="pl-PL" sz="2800" b="1" dirty="0">
                <a:solidFill>
                  <a:srgbClr val="C00000"/>
                </a:solidFill>
              </a:rPr>
              <a:t>3 328 293,</a:t>
            </a:r>
            <a:r>
              <a:rPr lang="pl-PL" sz="2800" b="1" i="0" dirty="0">
                <a:solidFill>
                  <a:srgbClr val="C00000"/>
                </a:solidFill>
                <a:effectLst/>
              </a:rPr>
              <a:t>00 PLN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8C7FB38D-56DF-27A0-DA01-C0C53C6775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711" y="5518396"/>
            <a:ext cx="1376624" cy="876406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5EB8CAE8-EC06-C451-D463-BAB7F37915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54" y="3094719"/>
            <a:ext cx="4400110" cy="3300083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35D5731A-1BFF-E8A3-2984-BC684C41BA3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7290" y="2911481"/>
            <a:ext cx="4865258" cy="3648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9031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Obraz 12">
            <a:extLst>
              <a:ext uri="{FF2B5EF4-FFF2-40B4-BE49-F238E27FC236}">
                <a16:creationId xmlns:a16="http://schemas.microsoft.com/office/drawing/2014/main" id="{2FF0285A-6FEA-5B48-7F8E-E9639FBD4E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8769" y="3854761"/>
            <a:ext cx="3904566" cy="2928424"/>
          </a:xfrm>
          <a:prstGeom prst="rect">
            <a:avLst/>
          </a:prstGeom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6FA8D2-25C8-833D-A35E-D6268B86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236" y="150860"/>
            <a:ext cx="11705931" cy="584775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Oddział/filia żłobka w Koniecpolu przy ul. Słonecznej </a:t>
            </a:r>
            <a:endParaRPr lang="pl-PL" altLang="pl-PL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92278FDC-1644-C9B2-F4C7-ED2BAE8D3454}"/>
              </a:ext>
            </a:extLst>
          </p:cNvPr>
          <p:cNvSpPr txBox="1"/>
          <p:nvPr/>
        </p:nvSpPr>
        <p:spPr>
          <a:xfrm>
            <a:off x="256250" y="2114921"/>
            <a:ext cx="793251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400" b="1" dirty="0">
                <a:solidFill>
                  <a:srgbClr val="002060"/>
                </a:solidFill>
              </a:rPr>
              <a:t>Utworzenie i wyposażenie filii/oddziału żłobka                „Wesoły Skrzat” w Koniecpolu dofinansowano z programu MALUCH+ 2022-2029. </a:t>
            </a:r>
          </a:p>
          <a:p>
            <a:pPr algn="just"/>
            <a:r>
              <a:rPr lang="pl-PL" sz="2400" b="1" dirty="0">
                <a:solidFill>
                  <a:srgbClr val="002060"/>
                </a:solidFill>
              </a:rPr>
              <a:t>Łączna wartość dofinansowania: </a:t>
            </a:r>
            <a:r>
              <a:rPr lang="pl-PL" sz="2400" b="1" dirty="0">
                <a:solidFill>
                  <a:srgbClr val="C00000"/>
                </a:solidFill>
              </a:rPr>
              <a:t>938 110,02 PLN.    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E369D3B6-1044-C1CB-7F03-FF3BAC0F6819}"/>
              </a:ext>
            </a:extLst>
          </p:cNvPr>
          <p:cNvSpPr txBox="1"/>
          <p:nvPr/>
        </p:nvSpPr>
        <p:spPr>
          <a:xfrm>
            <a:off x="304602" y="827076"/>
            <a:ext cx="773250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2400" b="1" dirty="0">
                <a:solidFill>
                  <a:srgbClr val="002060"/>
                </a:solidFill>
              </a:rPr>
              <a:t>W 2024 roku zakupiono wyposażenie i pomoce do prowadzenia zajęć opiekuńczo – wychowawczych                            i edukacyjnych o wartości brutto </a:t>
            </a:r>
            <a:r>
              <a:rPr lang="pl-PL" sz="2400" b="1" dirty="0">
                <a:solidFill>
                  <a:srgbClr val="C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92 246,87 PLN.</a:t>
            </a:r>
            <a:r>
              <a:rPr lang="pl-PL" sz="2400" b="1" dirty="0">
                <a:solidFill>
                  <a:srgbClr val="C00000"/>
                </a:solidFill>
              </a:rPr>
              <a:t> 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287E5C3F-C8A7-D9AD-D272-68ADB28FE5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90" y="3854759"/>
            <a:ext cx="3862676" cy="2928425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F71F1D63-1908-73E7-A369-87F566A69C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6806" y="1090433"/>
            <a:ext cx="3588944" cy="2691708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271625A0-1D90-6AF7-F236-4018A736152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984" y="3854760"/>
            <a:ext cx="3904567" cy="2928425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943886E1-2CE9-DA41-3505-C20C8F8D98B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1960" y="3078663"/>
            <a:ext cx="2609924" cy="1027585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F3912289-81C8-BA0B-10F4-BABCA02FDA5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8769" y="823151"/>
            <a:ext cx="3868199" cy="1050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0173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6FA8D2-25C8-833D-A35E-D6268B86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670" y="222930"/>
            <a:ext cx="11553091" cy="64633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altLang="pl-PL" sz="3600" b="1" dirty="0">
                <a:solidFill>
                  <a:srgbClr val="002060"/>
                </a:solidFill>
                <a:latin typeface="+mn-lt"/>
              </a:rPr>
              <a:t>Termomodernizacja dwóch obiektów oświatowych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92278FDC-1644-C9B2-F4C7-ED2BAE8D3454}"/>
              </a:ext>
            </a:extLst>
          </p:cNvPr>
          <p:cNvSpPr txBox="1"/>
          <p:nvPr/>
        </p:nvSpPr>
        <p:spPr>
          <a:xfrm>
            <a:off x="364670" y="1286036"/>
            <a:ext cx="11643528" cy="4770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2800" b="1" dirty="0">
                <a:solidFill>
                  <a:srgbClr val="002060"/>
                </a:solidFill>
                <a:effectLst/>
                <a:ea typeface="Calibri" panose="020F0502020204030204" pitchFamily="34" charset="0"/>
              </a:rPr>
              <a:t>W dniu 5 kwietnia br. zawarto umowę na opracowanie audytu energetycznego wraz z dokumentacją projektową na termomodernizację dwóch budynków </a:t>
            </a:r>
            <a:r>
              <a:rPr lang="pl-PL" sz="2800" b="1" dirty="0">
                <a:solidFill>
                  <a:srgbClr val="002060"/>
                </a:solidFill>
                <a:ea typeface="Calibri" panose="020F0502020204030204" pitchFamily="34" charset="0"/>
              </a:rPr>
              <a:t>o</a:t>
            </a:r>
            <a:r>
              <a:rPr lang="pl-PL" sz="2800" b="1" dirty="0">
                <a:solidFill>
                  <a:srgbClr val="002060"/>
                </a:solidFill>
                <a:effectLst/>
                <a:ea typeface="Calibri" panose="020F0502020204030204" pitchFamily="34" charset="0"/>
              </a:rPr>
              <a:t>światowych na terenie gminy Koniecpol. </a:t>
            </a:r>
          </a:p>
          <a:p>
            <a:pPr algn="just"/>
            <a:endParaRPr lang="pl-PL" sz="1400" b="1" dirty="0">
              <a:solidFill>
                <a:srgbClr val="002060"/>
              </a:solidFill>
            </a:endParaRPr>
          </a:p>
          <a:p>
            <a:pPr algn="just"/>
            <a:r>
              <a:rPr lang="pl-PL" sz="2800" b="1" u="sng" dirty="0">
                <a:solidFill>
                  <a:srgbClr val="002060"/>
                </a:solidFill>
              </a:rPr>
              <a:t>Opracowanie podzielono na dwa zadania: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pl-PL" sz="2800" b="1" dirty="0">
                <a:solidFill>
                  <a:srgbClr val="002060"/>
                </a:solidFill>
                <a:effectLst/>
                <a:ea typeface="Calibri" panose="020F0502020204030204" pitchFamily="34" charset="0"/>
              </a:rPr>
              <a:t>Termomodernizacja budynku Szkoły Podstawowej w Łysinach, koszt sporządzenia dokumentacji brutto: </a:t>
            </a:r>
            <a:r>
              <a:rPr lang="pl-PL" sz="2800" b="1" dirty="0">
                <a:solidFill>
                  <a:srgbClr val="C00000"/>
                </a:solidFill>
                <a:effectLst/>
                <a:ea typeface="Calibri" panose="020F0502020204030204" pitchFamily="34" charset="0"/>
              </a:rPr>
              <a:t>77 490,00 PLN.  </a:t>
            </a:r>
          </a:p>
          <a:p>
            <a:pPr algn="just"/>
            <a:r>
              <a:rPr lang="pl-PL" sz="1400" b="1" dirty="0">
                <a:solidFill>
                  <a:srgbClr val="C00000"/>
                </a:solidFill>
                <a:effectLst/>
                <a:ea typeface="Calibri" panose="020F0502020204030204" pitchFamily="34" charset="0"/>
              </a:rPr>
              <a:t> 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pl-PL" sz="2800" b="1" dirty="0">
                <a:solidFill>
                  <a:srgbClr val="002060"/>
                </a:solidFill>
                <a:effectLst/>
                <a:ea typeface="Calibri" panose="020F0502020204030204" pitchFamily="34" charset="0"/>
              </a:rPr>
              <a:t>Termomodernizacja budynku Szkoły Podstawowej w Rudnikach, koszt sporządzenia dokumentacji brutto: </a:t>
            </a:r>
            <a:r>
              <a:rPr lang="pl-PL" sz="2800" b="1" dirty="0">
                <a:solidFill>
                  <a:srgbClr val="C00000"/>
                </a:solidFill>
                <a:effectLst/>
                <a:ea typeface="Calibri" panose="020F0502020204030204" pitchFamily="34" charset="0"/>
              </a:rPr>
              <a:t>61 500,00 PLN.   </a:t>
            </a:r>
          </a:p>
          <a:p>
            <a:pPr algn="just"/>
            <a:endParaRPr lang="pl-PL" sz="2400" dirty="0">
              <a:ea typeface="Calibri" panose="020F0502020204030204" pitchFamily="34" charset="0"/>
            </a:endParaRPr>
          </a:p>
          <a:p>
            <a:pPr algn="just"/>
            <a:r>
              <a:rPr lang="pl-PL" sz="2800" b="1" dirty="0">
                <a:solidFill>
                  <a:srgbClr val="002060"/>
                </a:solidFill>
              </a:rPr>
              <a:t>Zakończenia prac projektowych do </a:t>
            </a:r>
            <a:r>
              <a:rPr lang="pl-PL" sz="2800" b="1" dirty="0">
                <a:solidFill>
                  <a:srgbClr val="C00000"/>
                </a:solidFill>
              </a:rPr>
              <a:t>05.09.2024 r.</a:t>
            </a:r>
            <a:endParaRPr lang="pl-PL" sz="2800" dirty="0">
              <a:effectLst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369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6FA8D2-25C8-833D-A35E-D6268B86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670" y="222930"/>
            <a:ext cx="11553091" cy="64633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altLang="pl-PL" sz="3600" b="1" dirty="0">
                <a:solidFill>
                  <a:srgbClr val="002060"/>
                </a:solidFill>
                <a:latin typeface="+mn-lt"/>
              </a:rPr>
              <a:t>Zakup nowego pojazdu dla Centrum Integracji Społecznej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92278FDC-1644-C9B2-F4C7-ED2BAE8D3454}"/>
              </a:ext>
            </a:extLst>
          </p:cNvPr>
          <p:cNvSpPr txBox="1"/>
          <p:nvPr/>
        </p:nvSpPr>
        <p:spPr>
          <a:xfrm>
            <a:off x="319451" y="1182231"/>
            <a:ext cx="11643528" cy="2169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2700" b="1" dirty="0">
                <a:solidFill>
                  <a:srgbClr val="002060"/>
                </a:solidFill>
              </a:rPr>
              <a:t>Gmina Koniecpol przeprowadziła postępowanie o udzielenie zamówienia publicznego na rzecz CIS w Koniecpolu na zakup fabrycznie nowego samochodu dostawczego. W dniu 28.03.2024 r. Centrum Integracji Społecznej zawarło umowę z Wykonawcą na dostawę pojazdu marki FORD Transit, rok produkcji 2024, za cenę brutto: </a:t>
            </a:r>
            <a:r>
              <a:rPr lang="pl-PL" sz="2700" b="1" dirty="0">
                <a:solidFill>
                  <a:srgbClr val="C00000"/>
                </a:solidFill>
                <a:effectLst/>
                <a:ea typeface="SimSun" panose="02010600030101010101" pitchFamily="2" charset="-122"/>
                <a:cs typeface="Calibri" panose="020F0502020204030204" pitchFamily="34" charset="0"/>
              </a:rPr>
              <a:t>198 952,50 PLN</a:t>
            </a:r>
            <a:r>
              <a:rPr lang="pl-PL" sz="2700" b="1" dirty="0">
                <a:solidFill>
                  <a:srgbClr val="002060"/>
                </a:solidFill>
                <a:effectLst/>
                <a:ea typeface="SimSun" panose="02010600030101010101" pitchFamily="2" charset="-122"/>
                <a:cs typeface="Calibri" panose="020F0502020204030204" pitchFamily="34" charset="0"/>
              </a:rPr>
              <a:t>.</a:t>
            </a:r>
            <a:r>
              <a:rPr lang="pl-PL" sz="2700" b="1" dirty="0">
                <a:solidFill>
                  <a:srgbClr val="002060"/>
                </a:solidFill>
              </a:rPr>
              <a:t>  Termin dostawy do </a:t>
            </a:r>
            <a:r>
              <a:rPr lang="pl-PL" sz="2700" b="1" dirty="0">
                <a:solidFill>
                  <a:srgbClr val="C00000"/>
                </a:solidFill>
              </a:rPr>
              <a:t>12.05.2024 r. 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2D2B67E4-803F-B1B3-90D0-13663CC79C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0050" y="3737592"/>
            <a:ext cx="3741595" cy="2494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8477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6FA8D2-25C8-833D-A35E-D6268B86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54" y="148285"/>
            <a:ext cx="11553091" cy="64633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altLang="pl-PL" sz="3600" b="1" dirty="0">
                <a:solidFill>
                  <a:srgbClr val="002060"/>
                </a:solidFill>
                <a:latin typeface="+mn-lt"/>
              </a:rPr>
              <a:t>Realizacja Funduszu Sołeckiego 2024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92278FDC-1644-C9B2-F4C7-ED2BAE8D3454}"/>
              </a:ext>
            </a:extLst>
          </p:cNvPr>
          <p:cNvSpPr txBox="1"/>
          <p:nvPr/>
        </p:nvSpPr>
        <p:spPr>
          <a:xfrm>
            <a:off x="493017" y="996985"/>
            <a:ext cx="11448662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2800" b="1" u="sng" dirty="0">
                <a:solidFill>
                  <a:srgbClr val="C00000"/>
                </a:solidFill>
              </a:rPr>
              <a:t>Kuźnica Grodziska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pl-PL" sz="2800" b="1" dirty="0">
                <a:solidFill>
                  <a:srgbClr val="00206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Zakupiono radiostację dla OSP Kuźnica Grodziska, koszt: </a:t>
            </a:r>
            <a:r>
              <a:rPr lang="pl-PL" sz="2800" b="1" dirty="0">
                <a:solidFill>
                  <a:srgbClr val="C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3 500,00 PLN;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pl-PL" sz="28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Wybudowano ogrodzenie placu rekreacyjnego na dł. 50mb za cenę brutto: </a:t>
            </a:r>
            <a:r>
              <a:rPr lang="pl-PL" sz="2800" b="1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7 000,00 PLN</a:t>
            </a:r>
          </a:p>
          <a:p>
            <a:pPr algn="just"/>
            <a:endParaRPr lang="pl-PL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l-PL" sz="2800" b="1" u="sng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Luborcza</a:t>
            </a:r>
            <a:r>
              <a:rPr lang="pl-PL" sz="28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(fundusz na rok 2024 zrealizowany w całości)</a:t>
            </a:r>
            <a:r>
              <a:rPr lang="pl-PL" sz="2800" b="1" dirty="0">
                <a:solidFill>
                  <a:srgbClr val="00206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pl-PL" sz="2800" b="1" dirty="0">
                <a:solidFill>
                  <a:srgbClr val="002060"/>
                </a:solidFill>
              </a:rPr>
              <a:t>Zakupiono kosiarkę – traktorek za cenę brutto </a:t>
            </a:r>
            <a:r>
              <a:rPr lang="pl-PL" sz="2800" b="1" dirty="0">
                <a:solidFill>
                  <a:srgbClr val="C00000"/>
                </a:solidFill>
              </a:rPr>
              <a:t>19 897,45 PLN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pl-PL" sz="2800" b="1" dirty="0">
                <a:solidFill>
                  <a:srgbClr val="002060"/>
                </a:solidFill>
              </a:rPr>
              <a:t>Zakupiono materiały budowlane na remont świetlicy za kwotę                       </a:t>
            </a:r>
            <a:r>
              <a:rPr lang="pl-PL" sz="2800" b="1" dirty="0">
                <a:solidFill>
                  <a:srgbClr val="C00000"/>
                </a:solidFill>
              </a:rPr>
              <a:t>5 643,23 PLN</a:t>
            </a:r>
          </a:p>
          <a:p>
            <a:pPr algn="just"/>
            <a:endParaRPr lang="pl-PL" sz="1400" b="1" dirty="0">
              <a:solidFill>
                <a:srgbClr val="C00000"/>
              </a:solidFill>
            </a:endParaRPr>
          </a:p>
          <a:p>
            <a:pPr algn="just"/>
            <a:r>
              <a:rPr lang="pl-PL" sz="2800" b="1" u="sng" dirty="0">
                <a:solidFill>
                  <a:srgbClr val="C00000"/>
                </a:solidFill>
              </a:rPr>
              <a:t>Łabędź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pl-PL" sz="2800" b="1" u="sng" dirty="0">
                <a:solidFill>
                  <a:srgbClr val="002060"/>
                </a:solidFill>
              </a:rPr>
              <a:t>Wykonano ocieplenie dwóch ścian budynku świetlicy wiejskiej za kwotę            </a:t>
            </a:r>
            <a:r>
              <a:rPr lang="pl-PL" sz="2800" b="1" u="sng" dirty="0">
                <a:solidFill>
                  <a:srgbClr val="C00000"/>
                </a:solidFill>
              </a:rPr>
              <a:t>10 500,00 PLN </a:t>
            </a:r>
            <a:r>
              <a:rPr lang="pl-PL" sz="2800" b="1" dirty="0">
                <a:solidFill>
                  <a:srgbClr val="C00000"/>
                </a:solidFill>
              </a:rPr>
              <a:t>  </a:t>
            </a:r>
          </a:p>
          <a:p>
            <a:pPr algn="just"/>
            <a:endParaRPr lang="pl-PL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386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załka w dół 4">
            <a:extLst>
              <a:ext uri="{FF2B5EF4-FFF2-40B4-BE49-F238E27FC236}">
                <a16:creationId xmlns:a16="http://schemas.microsoft.com/office/drawing/2014/main" id="{EB199604-4CDC-4767-8637-BA83FCF05B85}"/>
              </a:ext>
            </a:extLst>
          </p:cNvPr>
          <p:cNvSpPr/>
          <p:nvPr/>
        </p:nvSpPr>
        <p:spPr>
          <a:xfrm>
            <a:off x="5107443" y="4086971"/>
            <a:ext cx="1303874" cy="921341"/>
          </a:xfrm>
          <a:prstGeom prst="downArrow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1D0D3EF3-3A97-9B56-0191-694AB0FADDE2}"/>
              </a:ext>
            </a:extLst>
          </p:cNvPr>
          <p:cNvSpPr txBox="1"/>
          <p:nvPr/>
        </p:nvSpPr>
        <p:spPr>
          <a:xfrm>
            <a:off x="2315342" y="510385"/>
            <a:ext cx="7000875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pl-PL" sz="6000" b="1" dirty="0">
                <a:solidFill>
                  <a:srgbClr val="002060"/>
                </a:solidFill>
              </a:rPr>
              <a:t>29.12.2023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E276320C-4845-8BF3-DE9A-91C99E64AC68}"/>
              </a:ext>
            </a:extLst>
          </p:cNvPr>
          <p:cNvSpPr txBox="1"/>
          <p:nvPr/>
        </p:nvSpPr>
        <p:spPr>
          <a:xfrm>
            <a:off x="1385964" y="5113111"/>
            <a:ext cx="9420072" cy="14465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pl-PL" sz="8800" b="1" dirty="0">
                <a:solidFill>
                  <a:srgbClr val="002060"/>
                </a:solidFill>
              </a:rPr>
              <a:t>25.04.2024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05D50013-D0B0-31D9-B820-F787683C6D9E}"/>
              </a:ext>
            </a:extLst>
          </p:cNvPr>
          <p:cNvSpPr/>
          <p:nvPr/>
        </p:nvSpPr>
        <p:spPr>
          <a:xfrm>
            <a:off x="5422760" y="1699799"/>
            <a:ext cx="673239" cy="30262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6460E0BA-0AB7-70BA-184B-66282D00F621}"/>
              </a:ext>
            </a:extLst>
          </p:cNvPr>
          <p:cNvSpPr txBox="1"/>
          <p:nvPr/>
        </p:nvSpPr>
        <p:spPr>
          <a:xfrm>
            <a:off x="3629127" y="2136548"/>
            <a:ext cx="4260501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pl-PL" sz="3600" b="1" dirty="0">
                <a:solidFill>
                  <a:srgbClr val="002060"/>
                </a:solidFill>
              </a:rPr>
              <a:t>27.02.2024</a:t>
            </a:r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C004387E-5695-3CB4-4891-48D920552CD2}"/>
              </a:ext>
            </a:extLst>
          </p:cNvPr>
          <p:cNvSpPr/>
          <p:nvPr/>
        </p:nvSpPr>
        <p:spPr>
          <a:xfrm>
            <a:off x="5422761" y="2865643"/>
            <a:ext cx="673239" cy="30262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7A658754-3632-20B4-2DD2-CE44564F7CCF}"/>
              </a:ext>
            </a:extLst>
          </p:cNvPr>
          <p:cNvSpPr txBox="1"/>
          <p:nvPr/>
        </p:nvSpPr>
        <p:spPr>
          <a:xfrm>
            <a:off x="3593959" y="3306515"/>
            <a:ext cx="4330839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pl-PL" sz="3600" b="1" dirty="0">
                <a:solidFill>
                  <a:srgbClr val="002060"/>
                </a:solidFill>
              </a:rPr>
              <a:t>07.03.2024</a:t>
            </a:r>
          </a:p>
        </p:txBody>
      </p:sp>
    </p:spTree>
    <p:extLst>
      <p:ext uri="{BB962C8B-B14F-4D97-AF65-F5344CB8AC3E}">
        <p14:creationId xmlns:p14="http://schemas.microsoft.com/office/powerpoint/2010/main" val="34783157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6FA8D2-25C8-833D-A35E-D6268B86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54" y="148285"/>
            <a:ext cx="11553091" cy="64633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altLang="pl-PL" sz="3600" b="1" dirty="0">
                <a:solidFill>
                  <a:srgbClr val="002060"/>
                </a:solidFill>
                <a:latin typeface="+mn-lt"/>
              </a:rPr>
              <a:t>Realizacja Funduszu Sołeckiego 2024 cd.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92278FDC-1644-C9B2-F4C7-ED2BAE8D3454}"/>
              </a:ext>
            </a:extLst>
          </p:cNvPr>
          <p:cNvSpPr txBox="1"/>
          <p:nvPr/>
        </p:nvSpPr>
        <p:spPr>
          <a:xfrm>
            <a:off x="531845" y="996183"/>
            <a:ext cx="11448662" cy="45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2800" b="1" u="sng" dirty="0">
                <a:solidFill>
                  <a:srgbClr val="C00000"/>
                </a:solidFill>
              </a:rPr>
              <a:t>Wólka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pl-PL" sz="2800" b="1" dirty="0">
                <a:solidFill>
                  <a:srgbClr val="00206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Zakupiono szafę na wyposażenie części bojowej remizy OSP Kuźnica Grodziska za cenę brutto: </a:t>
            </a:r>
            <a:r>
              <a:rPr lang="pl-PL" sz="2800" b="1" dirty="0">
                <a:solidFill>
                  <a:srgbClr val="C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3 500,00 PLN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pl-PL" sz="28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Zakupiono materiały do wykonania tablicy informacyjnej oraz element wyposażenia terenu rekreacyjnego, za łączną cenę brutto: </a:t>
            </a:r>
            <a:r>
              <a:rPr lang="pl-PL" sz="2800" b="1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1 473,82 PLN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endParaRPr lang="pl-PL" sz="2800" b="1" dirty="0">
              <a:solidFill>
                <a:srgbClr val="C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l-PL" sz="28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Zlecono opracowanie dwóch dokumentacji projektowych: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pl-PL" sz="2800" b="1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Radoszewnica</a:t>
            </a:r>
            <a:r>
              <a:rPr lang="pl-PL" sz="28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Zagospodarowanie terenu rekreacyjnego z wykonaniem ścieżki rekreacyjnej</a:t>
            </a:r>
            <a:endParaRPr lang="pl-PL" sz="2800" kern="1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pl-PL" sz="28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Stanisławice</a:t>
            </a:r>
            <a:r>
              <a:rPr lang="pl-PL" sz="28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Remont świetlicy wiejskiej i strażnicy OSP </a:t>
            </a:r>
            <a:endParaRPr lang="pl-PL" sz="2800" b="1" dirty="0">
              <a:solidFill>
                <a:srgbClr val="00206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8173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6FA8D2-25C8-833D-A35E-D6268B86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54" y="138954"/>
            <a:ext cx="11553091" cy="64633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altLang="pl-PL" sz="3600" b="1" dirty="0">
                <a:solidFill>
                  <a:srgbClr val="002060"/>
                </a:solidFill>
                <a:latin typeface="+mn-lt"/>
              </a:rPr>
              <a:t>Fundusz Ochrony Gruntów Rolnych 2024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92278FDC-1644-C9B2-F4C7-ED2BAE8D3454}"/>
              </a:ext>
            </a:extLst>
          </p:cNvPr>
          <p:cNvSpPr txBox="1"/>
          <p:nvPr/>
        </p:nvSpPr>
        <p:spPr>
          <a:xfrm>
            <a:off x="319454" y="872340"/>
            <a:ext cx="11764824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2800" b="1" dirty="0">
                <a:solidFill>
                  <a:srgbClr val="002060"/>
                </a:solidFill>
              </a:rPr>
              <a:t>Pozyskano dofinasowanie z Urzędu Marszałkowskiego Województwa Śląskiego na przebudowę drogi dojazdowej do gruntów rolnych w Okołowicach - ul. Łanowa na całym odcinku o długości blisko 1,5 km.</a:t>
            </a:r>
          </a:p>
          <a:p>
            <a:pPr algn="just"/>
            <a:r>
              <a:rPr lang="pl-PL" sz="2800" b="1" dirty="0">
                <a:solidFill>
                  <a:srgbClr val="002060"/>
                </a:solidFill>
              </a:rPr>
              <a:t>Kwota dofinansowania wnosi </a:t>
            </a:r>
            <a:r>
              <a:rPr lang="pl-PL" sz="2800" b="1" dirty="0">
                <a:solidFill>
                  <a:srgbClr val="C00000"/>
                </a:solidFill>
              </a:rPr>
              <a:t>570 800,00 PLN </a:t>
            </a:r>
            <a:r>
              <a:rPr lang="pl-PL" sz="2800" b="1" dirty="0">
                <a:solidFill>
                  <a:srgbClr val="002060"/>
                </a:solidFill>
              </a:rPr>
              <a:t>(do 49% wartości inwestycji)  </a:t>
            </a:r>
            <a:endParaRPr lang="pl-PL" sz="2400" b="1" dirty="0">
              <a:solidFill>
                <a:srgbClr val="002060"/>
              </a:solidFill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2EFDA9B4-4892-6C96-D1D8-7B0CFE80F1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2775277"/>
            <a:ext cx="5480299" cy="3967096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AD92E681-DB7C-3A4E-9E60-7554C403AD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87" y="2775277"/>
            <a:ext cx="5329084" cy="3861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6644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6FA8D2-25C8-833D-A35E-D6268B86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670" y="222930"/>
            <a:ext cx="11553091" cy="64633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altLang="pl-PL" sz="3600" b="1" dirty="0">
                <a:solidFill>
                  <a:srgbClr val="002060"/>
                </a:solidFill>
                <a:latin typeface="+mn-lt"/>
              </a:rPr>
              <a:t>Inicjatywa Antysmogowa 2024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92278FDC-1644-C9B2-F4C7-ED2BAE8D3454}"/>
              </a:ext>
            </a:extLst>
          </p:cNvPr>
          <p:cNvSpPr txBox="1"/>
          <p:nvPr/>
        </p:nvSpPr>
        <p:spPr>
          <a:xfrm>
            <a:off x="440750" y="1119379"/>
            <a:ext cx="11643528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2800" b="1" dirty="0">
                <a:solidFill>
                  <a:srgbClr val="002060"/>
                </a:solidFill>
              </a:rPr>
              <a:t>W ramach Marszałkowskiego Programu Poprawy Jakości Powietrza gmina Koniecpol otrzymała dofinansowanie zakup </a:t>
            </a:r>
            <a:r>
              <a:rPr lang="pl-PL" sz="2800" b="1" dirty="0" err="1">
                <a:solidFill>
                  <a:srgbClr val="002060"/>
                </a:solidFill>
              </a:rPr>
              <a:t>drona</a:t>
            </a:r>
            <a:r>
              <a:rPr lang="pl-PL" sz="2800" b="1" dirty="0">
                <a:solidFill>
                  <a:srgbClr val="002060"/>
                </a:solidFill>
              </a:rPr>
              <a:t> do badania jakości powietrza oraz opracowanie dokumentacji projektowej na termomodernizację budynku OSP w Okołowicach.</a:t>
            </a:r>
          </a:p>
          <a:p>
            <a:pPr algn="just"/>
            <a:r>
              <a:rPr lang="pl-PL" sz="2800" b="1" dirty="0">
                <a:solidFill>
                  <a:srgbClr val="002060"/>
                </a:solidFill>
              </a:rPr>
              <a:t>Kwota dofinansowania: </a:t>
            </a:r>
            <a:r>
              <a:rPr lang="pl-PL" sz="2800" b="1" dirty="0">
                <a:solidFill>
                  <a:srgbClr val="C00000"/>
                </a:solidFill>
              </a:rPr>
              <a:t>250 000,00 PLN</a:t>
            </a:r>
          </a:p>
          <a:p>
            <a:pPr algn="just"/>
            <a:r>
              <a:rPr lang="pl-PL" sz="2800" b="1" dirty="0">
                <a:solidFill>
                  <a:srgbClr val="002060"/>
                </a:solidFill>
              </a:rPr>
              <a:t>Wkład własny Gminy:         </a:t>
            </a:r>
            <a:r>
              <a:rPr lang="pl-PL" sz="2800" b="1" dirty="0">
                <a:solidFill>
                  <a:srgbClr val="C00000"/>
                </a:solidFill>
              </a:rPr>
              <a:t>4 447,00 PLN </a:t>
            </a:r>
            <a:endParaRPr lang="pl-PL" sz="2400" b="1" dirty="0">
              <a:solidFill>
                <a:srgbClr val="C00000"/>
              </a:solidFill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2ADE871F-FA4B-A617-8118-11F5FB9868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588" y="4047153"/>
            <a:ext cx="3299927" cy="2474945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83E22773-0D3C-9C53-B180-63E6639E7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778" y="3312886"/>
            <a:ext cx="4813818" cy="3209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1612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967E3C32-1130-7C1C-B9E5-AF7B7B51A2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5673" y="2992941"/>
            <a:ext cx="5153414" cy="3865059"/>
          </a:xfrm>
          <a:prstGeom prst="rect">
            <a:avLst/>
          </a:prstGeom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6FA8D2-25C8-833D-A35E-D6268B86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670" y="92301"/>
            <a:ext cx="11553091" cy="64633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altLang="pl-PL" sz="3600" b="1" dirty="0">
                <a:solidFill>
                  <a:srgbClr val="002060"/>
                </a:solidFill>
                <a:latin typeface="+mn-lt"/>
              </a:rPr>
              <a:t>Marszałkowska Inicjatywa Sołecka 2024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92278FDC-1644-C9B2-F4C7-ED2BAE8D3454}"/>
              </a:ext>
            </a:extLst>
          </p:cNvPr>
          <p:cNvSpPr txBox="1"/>
          <p:nvPr/>
        </p:nvSpPr>
        <p:spPr>
          <a:xfrm>
            <a:off x="364670" y="746172"/>
            <a:ext cx="11625167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2800" b="1" dirty="0">
                <a:solidFill>
                  <a:srgbClr val="002060"/>
                </a:solidFill>
              </a:rPr>
              <a:t>Gmina Koniecpol otrzymała dofinansowanie na realizację następujących zadań: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pl-PL" sz="2800" b="1" dirty="0">
                <a:solidFill>
                  <a:srgbClr val="002060"/>
                </a:solidFill>
              </a:rPr>
              <a:t>Sołectwo </a:t>
            </a:r>
            <a:r>
              <a:rPr lang="pl-PL" sz="2800" b="1" dirty="0">
                <a:solidFill>
                  <a:srgbClr val="C00000"/>
                </a:solidFill>
              </a:rPr>
              <a:t>Okołowice</a:t>
            </a:r>
            <a:r>
              <a:rPr lang="pl-PL" sz="2800" b="1" dirty="0">
                <a:solidFill>
                  <a:srgbClr val="002060"/>
                </a:solidFill>
              </a:rPr>
              <a:t> – Zakup wyposażenia do świetlicy wiejskiej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pl-PL" sz="2800" b="1" dirty="0">
                <a:solidFill>
                  <a:srgbClr val="002060"/>
                </a:solidFill>
              </a:rPr>
              <a:t>Sołectwo </a:t>
            </a:r>
            <a:r>
              <a:rPr lang="pl-PL" sz="2800" b="1" dirty="0">
                <a:solidFill>
                  <a:srgbClr val="C00000"/>
                </a:solidFill>
              </a:rPr>
              <a:t>Oblasy</a:t>
            </a:r>
            <a:r>
              <a:rPr lang="pl-PL" sz="2800" b="1" dirty="0">
                <a:solidFill>
                  <a:srgbClr val="002060"/>
                </a:solidFill>
              </a:rPr>
              <a:t> – „Wesoły plac zabaw”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pl-PL" sz="2800" b="1" dirty="0">
                <a:solidFill>
                  <a:srgbClr val="002060"/>
                </a:solidFill>
              </a:rPr>
              <a:t>Sołectwo </a:t>
            </a:r>
            <a:r>
              <a:rPr lang="pl-PL" sz="2800" b="1" dirty="0">
                <a:solidFill>
                  <a:srgbClr val="C00000"/>
                </a:solidFill>
              </a:rPr>
              <a:t>Aleksandrów</a:t>
            </a:r>
            <a:r>
              <a:rPr lang="pl-PL" sz="2800" b="1" dirty="0">
                <a:solidFill>
                  <a:srgbClr val="002060"/>
                </a:solidFill>
              </a:rPr>
              <a:t> - </a:t>
            </a:r>
            <a:r>
              <a:rPr lang="pl-PL" sz="28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„Sołtysówka Aleksandrów” – budowa altany/ domku</a:t>
            </a:r>
          </a:p>
        </p:txBody>
      </p:sp>
    </p:spTree>
    <p:extLst>
      <p:ext uri="{BB962C8B-B14F-4D97-AF65-F5344CB8AC3E}">
        <p14:creationId xmlns:p14="http://schemas.microsoft.com/office/powerpoint/2010/main" val="19997325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6FA8D2-25C8-833D-A35E-D6268B86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670" y="222930"/>
            <a:ext cx="11553091" cy="64633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altLang="pl-PL" sz="3600" b="1" dirty="0">
                <a:solidFill>
                  <a:srgbClr val="002060"/>
                </a:solidFill>
                <a:latin typeface="+mn-lt"/>
              </a:rPr>
              <a:t>Efektywność energetyczna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92278FDC-1644-C9B2-F4C7-ED2BAE8D3454}"/>
              </a:ext>
            </a:extLst>
          </p:cNvPr>
          <p:cNvSpPr txBox="1"/>
          <p:nvPr/>
        </p:nvSpPr>
        <p:spPr>
          <a:xfrm>
            <a:off x="319451" y="1300965"/>
            <a:ext cx="11643528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2800" b="1" dirty="0">
                <a:solidFill>
                  <a:srgbClr val="002060"/>
                </a:solidFill>
              </a:rPr>
              <a:t>W miesiącu luty i marzec złożono dwa wnioski o dofinansowanie związane              z efektywnością energetyczną i OZE, tj.:</a:t>
            </a:r>
          </a:p>
          <a:p>
            <a:pPr algn="just"/>
            <a:endParaRPr lang="pl-PL" sz="2800" b="1" dirty="0">
              <a:solidFill>
                <a:srgbClr val="002060"/>
              </a:solidFill>
            </a:endParaRP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pl-PL" sz="2400" b="1" dirty="0">
                <a:solidFill>
                  <a:srgbClr val="002060"/>
                </a:solidFill>
                <a:ea typeface="Calibri" panose="020F0502020204030204" pitchFamily="34" charset="0"/>
              </a:rPr>
              <a:t>w ramach </a:t>
            </a:r>
            <a:r>
              <a:rPr lang="pl-PL" sz="2400" b="1" dirty="0">
                <a:solidFill>
                  <a:srgbClr val="002060"/>
                </a:solidFill>
                <a:effectLst/>
                <a:ea typeface="Calibri" panose="020F0502020204030204" pitchFamily="34" charset="0"/>
              </a:rPr>
              <a:t>Osi Priorytetowej II Fundusze Europejskie na zielony rozwój źródła energii - projekty grantowe i parasolowe – projekt na </a:t>
            </a:r>
            <a:r>
              <a:rPr lang="pl-PL" sz="2400" b="1" i="0" dirty="0">
                <a:solidFill>
                  <a:srgbClr val="C00000"/>
                </a:solidFill>
                <a:effectLst/>
                <a:ea typeface="Calibri" panose="020F0502020204030204" pitchFamily="34" charset="0"/>
              </a:rPr>
              <a:t>wykonanie instalacji magazynowania energii dla mieszkańców Gminy</a:t>
            </a:r>
            <a:r>
              <a:rPr lang="pl-PL" sz="2400" b="1" i="0" dirty="0">
                <a:solidFill>
                  <a:srgbClr val="002060"/>
                </a:solidFill>
                <a:effectLst/>
                <a:ea typeface="Calibri" panose="020F0502020204030204" pitchFamily="34" charset="0"/>
              </a:rPr>
              <a:t>. Ł</a:t>
            </a:r>
            <a:r>
              <a:rPr lang="pl-PL" sz="2400" b="1" dirty="0">
                <a:solidFill>
                  <a:srgbClr val="002060"/>
                </a:solidFill>
                <a:ea typeface="Calibri" panose="020F0502020204030204" pitchFamily="34" charset="0"/>
              </a:rPr>
              <a:t>ączna wartość projektu: </a:t>
            </a:r>
            <a:r>
              <a:rPr lang="pl-PL" sz="2400" b="1" i="0" dirty="0">
                <a:solidFill>
                  <a:srgbClr val="C00000"/>
                </a:solidFill>
                <a:effectLst/>
                <a:ea typeface="Calibri" panose="020F0502020204030204" pitchFamily="34" charset="0"/>
              </a:rPr>
              <a:t>2 003 074,92 PLN</a:t>
            </a:r>
            <a:r>
              <a:rPr lang="pl-PL" sz="2400" b="1" dirty="0">
                <a:solidFill>
                  <a:srgbClr val="002060"/>
                </a:solidFill>
                <a:ea typeface="Calibri" panose="020F0502020204030204" pitchFamily="34" charset="0"/>
              </a:rPr>
              <a:t>, dofinansowanie </a:t>
            </a:r>
            <a:r>
              <a:rPr lang="pl-PL" sz="2400" b="1" i="0" dirty="0">
                <a:solidFill>
                  <a:srgbClr val="C00000"/>
                </a:solidFill>
                <a:effectLst/>
                <a:ea typeface="Calibri" panose="020F0502020204030204" pitchFamily="34" charset="0"/>
              </a:rPr>
              <a:t>1 889 816,95 PLN </a:t>
            </a:r>
            <a:r>
              <a:rPr lang="pl-PL" sz="2400" b="1" i="0" dirty="0">
                <a:solidFill>
                  <a:srgbClr val="002060"/>
                </a:solidFill>
                <a:effectLst/>
                <a:ea typeface="Calibri" panose="020F0502020204030204" pitchFamily="34" charset="0"/>
              </a:rPr>
              <a:t>(95%);</a:t>
            </a:r>
          </a:p>
          <a:p>
            <a:pPr algn="just"/>
            <a:endParaRPr lang="pl-PL" sz="2400" b="1" i="0" dirty="0">
              <a:solidFill>
                <a:srgbClr val="002060"/>
              </a:solidFill>
              <a:effectLst/>
              <a:ea typeface="Calibri" panose="020F0502020204030204" pitchFamily="34" charset="0"/>
            </a:endParaRP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pl-PL" sz="2400" b="1" dirty="0">
                <a:solidFill>
                  <a:srgbClr val="002060"/>
                </a:solidFill>
                <a:ea typeface="Calibri" panose="020F0502020204030204" pitchFamily="34" charset="0"/>
              </a:rPr>
              <a:t>w ramach  Krajowego Planu Odbudowy, projekt na </a:t>
            </a:r>
            <a:r>
              <a:rPr lang="pl-PL" sz="2400" b="1" kern="100" dirty="0">
                <a:solidFill>
                  <a:srgbClr val="C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budowę instalacji OZE dla budynków użyteczności publicznej w gminie Koniecpol oraz instalacje magazynowania energią dla mieszkańców</a:t>
            </a:r>
            <a:r>
              <a:rPr lang="pl-PL" sz="2400" b="1" kern="100" dirty="0">
                <a:solidFill>
                  <a:srgbClr val="00206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 Łączna wartość projektu </a:t>
            </a:r>
            <a:r>
              <a:rPr lang="pl-PL" sz="2400" b="1" dirty="0">
                <a:solidFill>
                  <a:srgbClr val="002060"/>
                </a:solidFill>
                <a:effectLst/>
                <a:ea typeface="Calibri" panose="020F0502020204030204" pitchFamily="34" charset="0"/>
              </a:rPr>
              <a:t>wynosi </a:t>
            </a:r>
            <a:r>
              <a:rPr lang="pl-PL" sz="2400" b="1" dirty="0">
                <a:solidFill>
                  <a:srgbClr val="C00000"/>
                </a:solidFill>
                <a:effectLst/>
                <a:ea typeface="Calibri" panose="020F0502020204030204" pitchFamily="34" charset="0"/>
              </a:rPr>
              <a:t>3 822 800,00 PLN </a:t>
            </a:r>
            <a:r>
              <a:rPr lang="pl-PL" sz="2400" b="1" dirty="0">
                <a:solidFill>
                  <a:srgbClr val="002060"/>
                </a:solidFill>
                <a:effectLst/>
                <a:ea typeface="Calibri" panose="020F0502020204030204" pitchFamily="34" charset="0"/>
              </a:rPr>
              <a:t>(wkład własny: 10% + koszty podatku VAT)</a:t>
            </a:r>
            <a:r>
              <a:rPr lang="pl-PL" sz="2400" b="1" dirty="0">
                <a:solidFill>
                  <a:srgbClr val="002060"/>
                </a:solidFill>
                <a:ea typeface="Calibri" panose="020F0502020204030204" pitchFamily="34" charset="0"/>
              </a:rPr>
              <a:t>  </a:t>
            </a:r>
            <a:endParaRPr lang="pl-PL" sz="2400" b="1" dirty="0">
              <a:solidFill>
                <a:srgbClr val="002060"/>
              </a:solidFill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2032C20-F7C2-91AE-DE0A-3F89D48C6C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3411" y="5557035"/>
            <a:ext cx="2925015" cy="1151643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3F347F21-CEAF-CEFF-3B0C-819263D799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9267" y="3736260"/>
            <a:ext cx="2541455" cy="64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5256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6FA8D2-25C8-833D-A35E-D6268B86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670" y="204700"/>
            <a:ext cx="11553091" cy="64633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Renowacja grobów wojennych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D40CDE05-29B7-FFD4-1E10-5A380D5F5A8F}"/>
              </a:ext>
            </a:extLst>
          </p:cNvPr>
          <p:cNvSpPr txBox="1"/>
          <p:nvPr/>
        </p:nvSpPr>
        <p:spPr>
          <a:xfrm>
            <a:off x="364670" y="941204"/>
            <a:ext cx="7402706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2600" b="1" dirty="0">
                <a:solidFill>
                  <a:srgbClr val="002060"/>
                </a:solidFill>
                <a:effectLst/>
              </a:rPr>
              <a:t>Gmina Koniecpol pozyskała dotację w wysokości           </a:t>
            </a:r>
            <a:r>
              <a:rPr lang="pl-PL" sz="2600" b="1" dirty="0">
                <a:solidFill>
                  <a:srgbClr val="C00000"/>
                </a:solidFill>
                <a:effectLst/>
              </a:rPr>
              <a:t>31 600,00 PLN </a:t>
            </a:r>
            <a:r>
              <a:rPr lang="pl-PL" sz="2600" b="1" dirty="0">
                <a:solidFill>
                  <a:srgbClr val="002060"/>
                </a:solidFill>
                <a:effectLst/>
              </a:rPr>
              <a:t>na renowację grobu wojennego</a:t>
            </a:r>
            <a:r>
              <a:rPr lang="pl-PL" sz="2600" b="1" dirty="0">
                <a:solidFill>
                  <a:srgbClr val="002060"/>
                </a:solidFill>
              </a:rPr>
              <a:t>             w ramach „Programu rządowego z zakresu kultury                i ochrony dziedzictwa narodowego na rok 2024” Ministerstwa Kultury i Dziedzictwa Narodowego.</a:t>
            </a:r>
          </a:p>
          <a:p>
            <a:pPr algn="just"/>
            <a:r>
              <a:rPr lang="pl-PL" sz="1300" b="1" dirty="0">
                <a:solidFill>
                  <a:srgbClr val="002060"/>
                </a:solidFill>
              </a:rPr>
              <a:t> </a:t>
            </a:r>
            <a:endParaRPr lang="pl-PL" sz="1300" b="1" dirty="0">
              <a:solidFill>
                <a:srgbClr val="002060"/>
              </a:solidFill>
              <a:effectLst/>
            </a:endParaRPr>
          </a:p>
          <a:p>
            <a:pPr algn="just"/>
            <a:r>
              <a:rPr lang="pl-PL" sz="2600" b="1" dirty="0">
                <a:solidFill>
                  <a:srgbClr val="002060"/>
                </a:solidFill>
                <a:effectLst/>
              </a:rPr>
              <a:t>Zadanie będzie polegało na budowie zbiorowego grobu wojennego znajdującego się na cmentarzu parafialnym w Koniecpolu przy ul. Szkolnej. Jest to grób dwóch żołnierzy Armii Krajowej: Kazimierza Bednarczyka i jego nieznanego kolegi, którzy polegli podczas II wojny światowej w walkach, które toczyły się na tych terenach w 1944 r. Grób jest wpisany do „Ewidencji miejsc pamięci województwa śląskiego”.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3B30E54E-2193-3EA9-FF77-E025E4BC20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7060" y="1115254"/>
            <a:ext cx="3728626" cy="5345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3051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6670" y="239468"/>
            <a:ext cx="10984523" cy="1923440"/>
          </a:xfrm>
        </p:spPr>
        <p:txBody>
          <a:bodyPr>
            <a:noAutofit/>
          </a:bodyPr>
          <a:lstStyle/>
          <a:p>
            <a:pPr algn="just"/>
            <a:br>
              <a:rPr lang="pl-PL" sz="3000" b="1" dirty="0"/>
            </a:br>
            <a:br>
              <a:rPr lang="pl-PL" sz="3000" b="1" dirty="0"/>
            </a:br>
            <a:endParaRPr lang="pl-PL" sz="3000" b="1" dirty="0"/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F847EF68-F6DE-E4FF-3548-5D0A49D5AC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6550" y="2250289"/>
            <a:ext cx="9124950" cy="2123658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6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WYBRANE WYDARZENIA GMINNE</a:t>
            </a:r>
          </a:p>
        </p:txBody>
      </p:sp>
      <p:pic>
        <p:nvPicPr>
          <p:cNvPr id="3" name="Picture 3" descr="C:\Users\oem\Desktop\RZŚ_negatyw.png">
            <a:extLst>
              <a:ext uri="{FF2B5EF4-FFF2-40B4-BE49-F238E27FC236}">
                <a16:creationId xmlns:a16="http://schemas.microsoft.com/office/drawing/2014/main" id="{F6584454-77A2-5497-5722-DF0E9CF007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6" y="678657"/>
            <a:ext cx="1933574" cy="5500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45449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31798" y="0"/>
            <a:ext cx="10984523" cy="1923440"/>
          </a:xfrm>
        </p:spPr>
        <p:txBody>
          <a:bodyPr>
            <a:noAutofit/>
          </a:bodyPr>
          <a:lstStyle/>
          <a:p>
            <a:pPr algn="just"/>
            <a:br>
              <a:rPr lang="pl-PL" sz="3000" b="1" dirty="0"/>
            </a:br>
            <a:br>
              <a:rPr lang="pl-PL" sz="3000" b="1" dirty="0"/>
            </a:br>
            <a:endParaRPr lang="pl-PL" sz="3000" b="1" dirty="0"/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F847EF68-F6DE-E4FF-3548-5D0A49D5AC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66259" y="4367847"/>
            <a:ext cx="4785159" cy="1107996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6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Kwiecień</a:t>
            </a:r>
          </a:p>
        </p:txBody>
      </p:sp>
      <p:pic>
        <p:nvPicPr>
          <p:cNvPr id="5" name="Picture 3" descr="C:\Users\oem\Desktop\RZŚ_negatyw.png">
            <a:extLst>
              <a:ext uri="{FF2B5EF4-FFF2-40B4-BE49-F238E27FC236}">
                <a16:creationId xmlns:a16="http://schemas.microsoft.com/office/drawing/2014/main" id="{4C896421-91FF-7FEE-B112-B564CAF533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568" y="428401"/>
            <a:ext cx="2719036" cy="5500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27026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6FA8D2-25C8-833D-A35E-D6268B86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670" y="222930"/>
            <a:ext cx="11553091" cy="64633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Światowy Dzień Ziemi 2024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1D1C9EAC-42E0-6BB9-578D-493978378772}"/>
              </a:ext>
            </a:extLst>
          </p:cNvPr>
          <p:cNvSpPr txBox="1"/>
          <p:nvPr/>
        </p:nvSpPr>
        <p:spPr>
          <a:xfrm>
            <a:off x="442450" y="1376626"/>
            <a:ext cx="11080955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2800" b="1" kern="150" dirty="0">
                <a:solidFill>
                  <a:srgbClr val="002060"/>
                </a:solidFill>
                <a:effectLst/>
                <a:ea typeface="SimSun" panose="02010600030101010101" pitchFamily="2" charset="-122"/>
                <a:cs typeface="Arial" panose="020B0604020202020204" pitchFamily="34" charset="0"/>
              </a:rPr>
              <a:t>Z tej okazji Gmina Koniecpol zorganizowała weekendowe sprzątanie miasta i gminy. W miniony piątek zaangażowały się dzieci i młodzież naszych szkół oraz przedszkoli, a także Wędkarze. Wspólnie zbierano śmieci z terenów przyszkolnych, okolic głównych szlaków komunikacyjnych i pobliskich terenów rekreacji. Ponadto, w ramach działań edukacyjnych w placówkach odbyły się występy dzieci, a dzięki Nadleśnictwu Koniecpol zasadzono drzewka.</a:t>
            </a:r>
          </a:p>
          <a:p>
            <a:r>
              <a:rPr lang="pl-PL" sz="2800" b="1" dirty="0">
                <a:solidFill>
                  <a:srgbClr val="002060"/>
                </a:solidFill>
                <a:effectLst/>
                <a:ea typeface="SimSun" panose="02010600030101010101" pitchFamily="2" charset="-122"/>
                <a:cs typeface="Arial" panose="020B0604020202020204" pitchFamily="34" charset="0"/>
              </a:rPr>
              <a:t>Na błoniach nad zalewem w akcji sprzątania świata uczestniczyło około 120 osób (łącznie w całej gminie ok. 200). Do akcji włączyły się Jednostki Ochotniczych Straży Pożarnych, Rady Sołeckie wraz z Sołtysami oraz mieszkańcy. Zebrano ponad 10 ton wszelkiego rodzaju odpadów.</a:t>
            </a:r>
            <a:endParaRPr lang="pl-PL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6303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6FA8D2-25C8-833D-A35E-D6268B86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670" y="222930"/>
            <a:ext cx="11553091" cy="64633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Światowy Dzień Ziemi 2024 w mieście i gminie Koniecpol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54B67FE4-5302-53E7-07F7-10868F321F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70" y="1321244"/>
            <a:ext cx="2299063" cy="3448594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E356AEFC-34FA-B2B7-EAE8-8D0C5F606D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142" y="4168877"/>
            <a:ext cx="3785419" cy="2384322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BD821215-545D-2928-CB24-188DD52147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0683" y="1115514"/>
            <a:ext cx="3932903" cy="2807110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20AB7A90-7A20-88C5-3DF6-BB6E0B4DE1A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3618" y="3429000"/>
            <a:ext cx="2216213" cy="3206070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F362E9FE-A540-20AF-F458-3680D48084B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671" y="4168877"/>
            <a:ext cx="3472593" cy="2580968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5FFDE7C7-4A7E-6513-AB16-2B76740127B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60" y="3877259"/>
            <a:ext cx="1758312" cy="2689123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856CF26E-F7BE-7560-AECA-068957B3471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3393" y="1129937"/>
            <a:ext cx="4359341" cy="2747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6882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8568" y="1609802"/>
            <a:ext cx="9163767" cy="2217658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6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Budżet miasta i gminy Koniecpol</a:t>
            </a:r>
          </a:p>
        </p:txBody>
      </p:sp>
      <p:pic>
        <p:nvPicPr>
          <p:cNvPr id="3" name="Picture 3" descr="C:\Users\oem\Desktop\RZŚ_negatyw.png">
            <a:extLst>
              <a:ext uri="{FF2B5EF4-FFF2-40B4-BE49-F238E27FC236}">
                <a16:creationId xmlns:a16="http://schemas.microsoft.com/office/drawing/2014/main" id="{14D6A2E8-D646-85C0-7850-75194245B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347" y="1211342"/>
            <a:ext cx="2521666" cy="5500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068159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6FA8D2-25C8-833D-A35E-D6268B86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670" y="222930"/>
            <a:ext cx="11553091" cy="64633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Światowy Dzień Ziemi 2024 w mieście i gminie Koniecpol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27B799E3-C432-C427-708D-BD374EC2A5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869" y="1217495"/>
            <a:ext cx="8830261" cy="541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0602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6FA8D2-25C8-833D-A35E-D6268B86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670" y="222930"/>
            <a:ext cx="11553091" cy="64633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Koniecpol. Pamięć o zamordowanych w Katyniu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3B997289-18A4-5ADC-4407-C3D62ABFD94F}"/>
              </a:ext>
            </a:extLst>
          </p:cNvPr>
          <p:cNvSpPr txBox="1"/>
          <p:nvPr/>
        </p:nvSpPr>
        <p:spPr>
          <a:xfrm>
            <a:off x="560438" y="1097425"/>
            <a:ext cx="11238271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400" b="1" dirty="0">
                <a:solidFill>
                  <a:srgbClr val="002060"/>
                </a:solidFill>
                <a:effectLst/>
              </a:rPr>
              <a:t>Uroczystość związana z 84. rocznicą zbrodni katyńskiej odbyła się 14 kwietnia pod Pomnikiem Ofiar Katynia z udziałem mieszkańców, przedstawicieli władz samorządowych, służb państwowych, organizacji pozarządowych oraz szkół. Wcześniej w kościele Św. Michała Archanioła odprawiono mszę św. w intencji Ofiar Zbrodni Katyńskiej.</a:t>
            </a:r>
          </a:p>
          <a:p>
            <a:pPr algn="ctr"/>
            <a:r>
              <a:rPr lang="pl-PL" sz="2400" b="1" dirty="0">
                <a:solidFill>
                  <a:srgbClr val="002060"/>
                </a:solidFill>
                <a:effectLst/>
              </a:rPr>
              <a:t>Wydarzenie uświetniła Młodzieżowa Orkiestra Dęta Koniecpol.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81A2CB0A-4D60-92DC-DA70-AD47C7D355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819" y="3461512"/>
            <a:ext cx="4290516" cy="2860630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B7F1D5E3-E51E-2F80-A56F-76304F8A9F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483" y="3429000"/>
            <a:ext cx="3730081" cy="2860630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B01F8201-C844-CAE4-1BB6-94833C28D3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712" y="3429000"/>
            <a:ext cx="2713704" cy="2860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551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6FA8D2-25C8-833D-A35E-D6268B86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670" y="222930"/>
            <a:ext cx="11553091" cy="64633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Gminny konkurs literacki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42DC39D6-5A7D-4769-58F0-EA0B44A41559}"/>
              </a:ext>
            </a:extLst>
          </p:cNvPr>
          <p:cNvSpPr txBox="1"/>
          <p:nvPr/>
        </p:nvSpPr>
        <p:spPr>
          <a:xfrm>
            <a:off x="550606" y="1046903"/>
            <a:ext cx="11198942" cy="29406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28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9 kwietnia w Centrum Społeczno-Kulturalnym odbył się Gminny Konkurs Wiedzy o Literaturze pt. „Wiersze Jana Brzechwy”. Wydarzenie zostało zorganizowane przez Przedszkole nr 1.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28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Celem konkursu było rozwijanie zainteresowań czytelniczych, popularyzacja twórczości Jana Brzechwy oraz poszerzanie wiedzy literackiej.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E1305C64-0A11-6A50-9AE4-DBFE921D4D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59" y="3512083"/>
            <a:ext cx="3947703" cy="3122987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73F32CD7-27BB-CF75-60F1-0041D760B2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639" y="3656462"/>
            <a:ext cx="3826121" cy="2574347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70E878AE-6E95-5DBD-8893-333E9A0C0A4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825" y="4061862"/>
            <a:ext cx="3947703" cy="2727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3815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31798" y="0"/>
            <a:ext cx="10984523" cy="1923440"/>
          </a:xfrm>
        </p:spPr>
        <p:txBody>
          <a:bodyPr>
            <a:noAutofit/>
          </a:bodyPr>
          <a:lstStyle/>
          <a:p>
            <a:pPr algn="just"/>
            <a:br>
              <a:rPr lang="pl-PL" sz="3000" b="1" dirty="0"/>
            </a:br>
            <a:br>
              <a:rPr lang="pl-PL" sz="3000" b="1" dirty="0"/>
            </a:br>
            <a:endParaRPr lang="pl-PL" sz="3000" b="1" dirty="0"/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F847EF68-F6DE-E4FF-3548-5D0A49D5AC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66259" y="4367847"/>
            <a:ext cx="4785159" cy="1107996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6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Marzec</a:t>
            </a:r>
          </a:p>
        </p:txBody>
      </p:sp>
      <p:pic>
        <p:nvPicPr>
          <p:cNvPr id="5" name="Picture 3" descr="C:\Users\oem\Desktop\RZŚ_negatyw.png">
            <a:extLst>
              <a:ext uri="{FF2B5EF4-FFF2-40B4-BE49-F238E27FC236}">
                <a16:creationId xmlns:a16="http://schemas.microsoft.com/office/drawing/2014/main" id="{4C896421-91FF-7FEE-B112-B564CAF533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568" y="428401"/>
            <a:ext cx="2719036" cy="5500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170717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6FA8D2-25C8-833D-A35E-D6268B86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670" y="222930"/>
            <a:ext cx="11553091" cy="64633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Wydarzenia świąteczne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A33956D6-8660-AA52-4316-6BF2E5DFA5FD}"/>
              </a:ext>
            </a:extLst>
          </p:cNvPr>
          <p:cNvSpPr txBox="1"/>
          <p:nvPr/>
        </p:nvSpPr>
        <p:spPr>
          <a:xfrm>
            <a:off x="0" y="3831385"/>
            <a:ext cx="4978667" cy="5906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3200" b="1" kern="100" dirty="0">
                <a:solidFill>
                  <a:srgbClr val="00206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Jarmark Wielkanocny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7FA63BF2-6753-F740-1473-01661194F5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2569" y="1079456"/>
            <a:ext cx="2734492" cy="3822796"/>
          </a:xfrm>
          <a:prstGeom prst="rect">
            <a:avLst/>
          </a:prstGeo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D3CC21FD-CE4C-DC7B-FABC-008A155DBEB7}"/>
              </a:ext>
            </a:extLst>
          </p:cNvPr>
          <p:cNvSpPr txBox="1"/>
          <p:nvPr/>
        </p:nvSpPr>
        <p:spPr>
          <a:xfrm>
            <a:off x="8012430" y="5001343"/>
            <a:ext cx="4167738" cy="9637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Spotkania świąteczne</a:t>
            </a:r>
            <a:r>
              <a:rPr lang="pl-PL" sz="2400" b="1" kern="100" dirty="0">
                <a:solidFill>
                  <a:srgbClr val="00206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 szkołach i przedszkolach</a:t>
            </a: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71B895B3-DD8E-1C5D-F2BE-5655403FA8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70" y="1079456"/>
            <a:ext cx="3643563" cy="2656572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DA6A482E-D0B7-2FFD-9ED3-7FB315D0D0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703" y="979117"/>
            <a:ext cx="3530266" cy="2424663"/>
          </a:xfrm>
          <a:prstGeom prst="rect">
            <a:avLst/>
          </a:prstGeom>
        </p:spPr>
      </p:pic>
      <p:sp>
        <p:nvSpPr>
          <p:cNvPr id="13" name="pole tekstowe 12">
            <a:extLst>
              <a:ext uri="{FF2B5EF4-FFF2-40B4-BE49-F238E27FC236}">
                <a16:creationId xmlns:a16="http://schemas.microsoft.com/office/drawing/2014/main" id="{D161F264-B498-1394-1B61-AF162F9542D4}"/>
              </a:ext>
            </a:extLst>
          </p:cNvPr>
          <p:cNvSpPr txBox="1"/>
          <p:nvPr/>
        </p:nvSpPr>
        <p:spPr>
          <a:xfrm>
            <a:off x="4221077" y="3408946"/>
            <a:ext cx="3900638" cy="865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Występy artystyczne dzieci i młodzieży</a:t>
            </a:r>
          </a:p>
        </p:txBody>
      </p:sp>
      <p:pic>
        <p:nvPicPr>
          <p:cNvPr id="15" name="Obraz 14">
            <a:extLst>
              <a:ext uri="{FF2B5EF4-FFF2-40B4-BE49-F238E27FC236}">
                <a16:creationId xmlns:a16="http://schemas.microsoft.com/office/drawing/2014/main" id="{4E884277-A919-17F9-3EC7-2E44D5F48F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72" y="4461221"/>
            <a:ext cx="3799571" cy="2044034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EB927071-D643-C032-5FE4-A51169F9393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4813" y="4321914"/>
            <a:ext cx="3066047" cy="1751461"/>
          </a:xfrm>
          <a:prstGeom prst="rect">
            <a:avLst/>
          </a:prstGeom>
        </p:spPr>
      </p:pic>
      <p:sp>
        <p:nvSpPr>
          <p:cNvPr id="18" name="pole tekstowe 17">
            <a:extLst>
              <a:ext uri="{FF2B5EF4-FFF2-40B4-BE49-F238E27FC236}">
                <a16:creationId xmlns:a16="http://schemas.microsoft.com/office/drawing/2014/main" id="{461A88C1-BB7B-49AE-D634-6FD378160E97}"/>
              </a:ext>
            </a:extLst>
          </p:cNvPr>
          <p:cNvSpPr txBox="1"/>
          <p:nvPr/>
        </p:nvSpPr>
        <p:spPr>
          <a:xfrm>
            <a:off x="4190896" y="6064224"/>
            <a:ext cx="3900638" cy="8611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Spotkania w Klubach Seniora</a:t>
            </a:r>
          </a:p>
        </p:txBody>
      </p:sp>
    </p:spTree>
    <p:extLst>
      <p:ext uri="{BB962C8B-B14F-4D97-AF65-F5344CB8AC3E}">
        <p14:creationId xmlns:p14="http://schemas.microsoft.com/office/powerpoint/2010/main" val="373281700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6FA8D2-25C8-833D-A35E-D6268B86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3328" y="134440"/>
            <a:ext cx="11553091" cy="64633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3. Integracyjny Turniej Piłki Siatkowej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C9166DDC-9FA7-AC23-A382-83782106EE69}"/>
              </a:ext>
            </a:extLst>
          </p:cNvPr>
          <p:cNvSpPr txBox="1"/>
          <p:nvPr/>
        </p:nvSpPr>
        <p:spPr>
          <a:xfrm>
            <a:off x="386142" y="918106"/>
            <a:ext cx="11041626" cy="3851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Wyniki 3. Integracyjnego Turnieju Piłki Siatkowej, który odbył się pod koniec marca na Hali Sportowej przy Szkole Podstawowej nr 2:</a:t>
            </a:r>
            <a:endParaRPr lang="pl-PL" sz="24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 miejsce - Drużyna Nauczycieli </a:t>
            </a:r>
            <a:endParaRPr lang="pl-PL" sz="24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II miejsce - Ochotnicza Straż Pożarna w Koniecpolu</a:t>
            </a:r>
            <a:endParaRPr lang="pl-PL" sz="24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III miejsce - Drużyna Policji w Koniecpolu</a:t>
            </a:r>
            <a:endParaRPr lang="pl-PL" sz="24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IV miejsce - Samorządowcy </a:t>
            </a:r>
            <a:endParaRPr lang="pl-PL" sz="24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V miejsce - Nadleśnictwo Koniecpol</a:t>
            </a:r>
            <a:endParaRPr lang="pl-PL" sz="24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VI miejsce - Drużyna Państwowej Staży Pożarnej </a:t>
            </a:r>
            <a:endParaRPr lang="pl-PL" sz="24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167EC1FA-C9FF-A315-06F1-5B0BBA3779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3411" y="1804164"/>
            <a:ext cx="5139636" cy="3928816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C48D2218-3008-8894-7523-C38D180503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202" y="4769867"/>
            <a:ext cx="4039807" cy="1953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89464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6FA8D2-25C8-833D-A35E-D6268B86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670" y="222930"/>
            <a:ext cx="11553091" cy="64633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17 marca – otwarcie budynku zaplecza sportowego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8623A0BE-A754-6556-6100-0971B72D20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895" y="1129937"/>
            <a:ext cx="4447962" cy="2929990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2B43978C-2E58-0BE0-526F-7F4325162D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7856" y="3282352"/>
            <a:ext cx="4866915" cy="3292699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5E2F5351-7944-3967-D831-DC510798D1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504" y="4004109"/>
            <a:ext cx="4523352" cy="2649030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F7C437F3-9E95-0DB2-3F61-7FE6CA4206B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8219" y="1129937"/>
            <a:ext cx="3909542" cy="2299063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68F5BF72-466E-E141-7DF4-803615BD9EC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718" y="983065"/>
            <a:ext cx="3448594" cy="2649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89861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6FA8D2-25C8-833D-A35E-D6268B86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546" y="213305"/>
            <a:ext cx="11553091" cy="64633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Premiera Grupy Teatralnej BABINIEC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DB545EFD-A2E5-AF37-B0B1-A0E38284A386}"/>
              </a:ext>
            </a:extLst>
          </p:cNvPr>
          <p:cNvSpPr txBox="1"/>
          <p:nvPr/>
        </p:nvSpPr>
        <p:spPr>
          <a:xfrm>
            <a:off x="943276" y="1080704"/>
            <a:ext cx="10895797" cy="14549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2800" b="1" kern="0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Premiera nowego spektaklu grupy teatralnej BABINIEC „Dzień Kobiet” na scenie koniecpolskiego Centrum Społeczno-Kulturalnego odbyła się 15 marca. </a:t>
            </a:r>
            <a:endParaRPr lang="pl-PL" sz="2800" b="1" kern="1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B38CB452-16F2-B53E-E94F-E7277A26BB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28" y="2016493"/>
            <a:ext cx="4293620" cy="2962273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8004E8D3-03C1-D4BE-B730-5104BD4DD2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312" y="2535654"/>
            <a:ext cx="5648325" cy="3762375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77480C1B-83E8-926C-2BFF-0309DBC248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3" y="4594699"/>
            <a:ext cx="3629475" cy="2167637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74D30124-C75B-9281-C4F0-D1C1D9FD3D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011" y="3859731"/>
            <a:ext cx="3293711" cy="2687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38540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6FA8D2-25C8-833D-A35E-D6268B86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670" y="222930"/>
            <a:ext cx="11553091" cy="64633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Spotkania sprawozdawcze Ochotniczych Straży Pożarnych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19B4A5C6-A108-C926-FD06-A11ABDAAB5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458" y="3807704"/>
            <a:ext cx="4256052" cy="2956395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9E2CF857-405F-38B4-4C55-449A68C9B4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3871" y="1257912"/>
            <a:ext cx="3906205" cy="2549792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A07BF9AB-EF17-B662-2CC5-B84BC01AD9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1973" y="1775400"/>
            <a:ext cx="3556936" cy="2549792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69E8D2ED-9284-F221-F676-A1E5044297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408" y="3807704"/>
            <a:ext cx="4158113" cy="2956395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FFB4A484-0D18-236D-9FF3-9B4F0629557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23" y="1129401"/>
            <a:ext cx="4000050" cy="2807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74763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>
            <a:extLst>
              <a:ext uri="{FF2B5EF4-FFF2-40B4-BE49-F238E27FC236}">
                <a16:creationId xmlns:a16="http://schemas.microsoft.com/office/drawing/2014/main" id="{F847EF68-F6DE-E4FF-3548-5D0A49D5AC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6550" y="2250289"/>
            <a:ext cx="9124950" cy="1107996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6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OGŁOSZENIE</a:t>
            </a:r>
          </a:p>
        </p:txBody>
      </p:sp>
      <p:pic>
        <p:nvPicPr>
          <p:cNvPr id="3" name="Picture 3" descr="C:\Users\oem\Desktop\RZŚ_negatyw.png">
            <a:extLst>
              <a:ext uri="{FF2B5EF4-FFF2-40B4-BE49-F238E27FC236}">
                <a16:creationId xmlns:a16="http://schemas.microsoft.com/office/drawing/2014/main" id="{F6584454-77A2-5497-5722-DF0E9CF007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6" y="678657"/>
            <a:ext cx="1933574" cy="5500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88807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6FA8D2-25C8-833D-A35E-D6268B86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670" y="222930"/>
            <a:ext cx="11553091" cy="1200329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Budżet miasta i gminy Koniecpol z pozytywną opinią Regionalnej Izby Obrachunkowej w Katowicach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9770E378-6B2C-7981-8022-5BB4603888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9742" y="1602658"/>
            <a:ext cx="7020232" cy="5032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4000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6FA8D2-25C8-833D-A35E-D6268B86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038" y="123772"/>
            <a:ext cx="11811290" cy="3108543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Punkt konsultacyjny w ramach Programu „Czyste Powietrze” jest czynny od poniedziałku do środy w godz. od 9.00 do 13.00 oraz w czwartki, w godz. od  11.00 do 15.00. </a:t>
            </a:r>
            <a:r>
              <a:rPr lang="pl-PL" altLang="pl-PL" sz="2800" b="1" dirty="0">
                <a:solidFill>
                  <a:srgbClr val="002060"/>
                </a:solidFill>
                <a:latin typeface="Calibri" panose="020F0502020204030204"/>
              </a:rPr>
              <a:t>Punkt udziela </a:t>
            </a:r>
            <a:r>
              <a:rPr kumimoji="0" lang="pl-PL" alt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informacji na temat możliwości dofinansowania zadań. Informacje te można pozyskać też telefonicznie pod numerami telefonów: 34/ 35-40-392, 34/ 35 40 391, w godzinach pracy Urzędu. Wsparcie udzielane jest na każdym etapie, w tym również na etapie rozliczania końcowego projektu. 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D5305052-F8D0-C1F0-C2EF-A2053553BA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8446" y="3551722"/>
            <a:ext cx="7573121" cy="3182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43975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383205" y="1794178"/>
            <a:ext cx="6970481" cy="1923440"/>
          </a:xfrm>
        </p:spPr>
        <p:txBody>
          <a:bodyPr>
            <a:noAutofit/>
          </a:bodyPr>
          <a:lstStyle/>
          <a:p>
            <a:pPr algn="ctr"/>
            <a:br>
              <a:rPr lang="pl-PL" sz="3000" b="1" dirty="0"/>
            </a:br>
            <a:br>
              <a:rPr lang="pl-PL" sz="3000" b="1" dirty="0"/>
            </a:br>
            <a:r>
              <a:rPr lang="pl-PL" sz="48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DZIĘKUJĘ ZA UWAGĘ</a:t>
            </a:r>
            <a:br>
              <a:rPr kumimoji="0" lang="pl-PL" sz="4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endParaRPr lang="pl-PL" sz="4800" b="1" dirty="0"/>
          </a:p>
        </p:txBody>
      </p:sp>
      <p:pic>
        <p:nvPicPr>
          <p:cNvPr id="3" name="Picture 3" descr="C:\Users\oem\Desktop\RZŚ_negatyw.png">
            <a:extLst>
              <a:ext uri="{FF2B5EF4-FFF2-40B4-BE49-F238E27FC236}">
                <a16:creationId xmlns:a16="http://schemas.microsoft.com/office/drawing/2014/main" id="{83CDADF4-90A0-857A-03EC-3939E77E9F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049" y="783432"/>
            <a:ext cx="6030902" cy="5500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6439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45625" y="1609802"/>
            <a:ext cx="6646710" cy="2217658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6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WYBRANE INWESTYCJE</a:t>
            </a:r>
          </a:p>
        </p:txBody>
      </p:sp>
      <p:pic>
        <p:nvPicPr>
          <p:cNvPr id="3" name="Picture 3" descr="C:\Users\oem\Desktop\RZŚ_negatyw.png">
            <a:extLst>
              <a:ext uri="{FF2B5EF4-FFF2-40B4-BE49-F238E27FC236}">
                <a16:creationId xmlns:a16="http://schemas.microsoft.com/office/drawing/2014/main" id="{14D6A2E8-D646-85C0-7850-75194245B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6" y="678657"/>
            <a:ext cx="2521666" cy="5500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8299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109" y="144510"/>
            <a:ext cx="11840066" cy="76944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4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Trwa przebudowa DW nr 786</a:t>
            </a:r>
            <a:endParaRPr kumimoji="0" lang="pl-PL" altLang="pl-PL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B08F9214-703C-4006-EB8D-EC67EE460E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23" y="1089209"/>
            <a:ext cx="3736997" cy="2802748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4DD4D130-FD38-61BC-26D4-A02F749986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737" y="4045601"/>
            <a:ext cx="3528367" cy="2646275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398D5621-AC03-E6D0-03EC-EE46A7E84EC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1348" y="4280846"/>
            <a:ext cx="3339401" cy="2504551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09E3E8B2-0BB6-7934-C443-251CC94594C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6757" y="991865"/>
            <a:ext cx="2335878" cy="3237583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93D34BD2-03E9-0511-A803-89B3DE19410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8530" y="1145370"/>
            <a:ext cx="4215803" cy="2810536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733E62DE-3DD8-3E60-1124-D47DF56CE65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0313" y="4116462"/>
            <a:ext cx="3756826" cy="250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6200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109" y="144510"/>
            <a:ext cx="11840066" cy="76944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4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Trwa przebudowa DW nr 786</a:t>
            </a:r>
            <a:endParaRPr kumimoji="0" lang="pl-PL" altLang="pl-PL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D6A10B16-C827-3B98-EC96-4992E81C44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129" y="1209367"/>
            <a:ext cx="4955458" cy="3028335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A533F210-BD9E-8259-A215-16D3E9B415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3149" y="1130711"/>
            <a:ext cx="5063612" cy="3106992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A569515D-AA3C-219C-3BBE-B34531AF4DF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368" y="3788393"/>
            <a:ext cx="4955458" cy="2925097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2A7C6F6F-C8DB-E2CF-7000-6CAD2F511F8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833" y="3513090"/>
            <a:ext cx="4493342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683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2">
            <a:extLst>
              <a:ext uri="{FF2B5EF4-FFF2-40B4-BE49-F238E27FC236}">
                <a16:creationId xmlns:a16="http://schemas.microsoft.com/office/drawing/2014/main" id="{8693E544-583C-0FA8-DF20-E766E3F434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682" y="182341"/>
            <a:ext cx="11877774" cy="1569660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fontAlgn="base" hangingPunct="0">
              <a:spcAft>
                <a:spcPct val="0"/>
              </a:spcAft>
              <a:buNone/>
              <a:defRPr/>
            </a:pPr>
            <a:r>
              <a:rPr lang="pl-PL" sz="32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Przebudowa istniejącego targowiska gminnego z infrastrukturą towarzyszącą wraz z budową zadaszonej części handlowej</a:t>
            </a:r>
            <a:br>
              <a:rPr lang="pl-PL" sz="32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r>
              <a:rPr lang="pl-PL" sz="32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na cele promocji lokalnych produktów</a:t>
            </a:r>
            <a:endParaRPr lang="pl-PL" sz="3200" b="1" dirty="0">
              <a:solidFill>
                <a:srgbClr val="002060"/>
              </a:solidFill>
              <a:latin typeface="Times New Roman" pitchFamily="18"/>
            </a:endParaRP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3E300752-F0BF-B0A0-46A2-4867F2B04DDE}"/>
              </a:ext>
            </a:extLst>
          </p:cNvPr>
          <p:cNvSpPr txBox="1"/>
          <p:nvPr/>
        </p:nvSpPr>
        <p:spPr>
          <a:xfrm>
            <a:off x="157113" y="1666472"/>
            <a:ext cx="11877774" cy="19645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l-PL" sz="2800" b="1" kern="150" dirty="0">
                <a:solidFill>
                  <a:srgbClr val="002060"/>
                </a:solidFill>
                <a:effectLst/>
                <a:ea typeface="SimSun" panose="02010600030101010101" pitchFamily="2" charset="-122"/>
                <a:cs typeface="Arial Unicode MS"/>
              </a:rPr>
              <a:t>W dniu 11.03.2024 r. dokonano odbioru końcowego inwestycji. </a:t>
            </a:r>
          </a:p>
          <a:p>
            <a:pPr>
              <a:lnSpc>
                <a:spcPct val="150000"/>
              </a:lnSpc>
            </a:pPr>
            <a:r>
              <a:rPr lang="pl-PL" sz="2800" b="1" kern="15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Zadanie dofinansowane</a:t>
            </a:r>
            <a:r>
              <a:rPr lang="pl-PL" sz="2800" b="1" kern="150" dirty="0">
                <a:solidFill>
                  <a:srgbClr val="002060"/>
                </a:solidFill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 ze środków Unii Europejskiej w ramach Programu Rozwoju Obszarów Wiejskich na lata 2014-2020.</a:t>
            </a:r>
            <a:endParaRPr lang="pl-PL" sz="2800" b="1" kern="150" dirty="0">
              <a:solidFill>
                <a:srgbClr val="002060"/>
              </a:solidFill>
              <a:effectLst/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8A5A13A7-0614-6CB6-5D90-A548860541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257" y="3630983"/>
            <a:ext cx="4143270" cy="3107453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DBC75AE3-0964-4362-7309-6F03A3697D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1514" y="3630982"/>
            <a:ext cx="3970802" cy="3107453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3012583B-1B9C-DFD9-EF09-D8607AB7AB5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82" y="3630984"/>
            <a:ext cx="3394588" cy="3107453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385C5500-00EB-FAE0-E16A-AA38EF1E335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6070" y="5660549"/>
            <a:ext cx="2058490" cy="1137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3376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6FA8D2-25C8-833D-A35E-D6268B86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53" y="318687"/>
            <a:ext cx="11553091" cy="584775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Energooszczędne oświetlenie ul</a:t>
            </a:r>
            <a:r>
              <a:rPr lang="pl-PL" altLang="pl-PL" b="1" dirty="0" err="1">
                <a:solidFill>
                  <a:srgbClr val="002060"/>
                </a:solidFill>
              </a:rPr>
              <a:t>iczne</a:t>
            </a:r>
            <a:r>
              <a:rPr lang="pl-PL" altLang="pl-PL" b="1" dirty="0">
                <a:solidFill>
                  <a:srgbClr val="002060"/>
                </a:solidFill>
              </a:rPr>
              <a:t> w gminie Koniecpol</a:t>
            </a:r>
            <a:endParaRPr kumimoji="0" lang="pl-PL" altLang="pl-PL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92278FDC-1644-C9B2-F4C7-ED2BAE8D3454}"/>
              </a:ext>
            </a:extLst>
          </p:cNvPr>
          <p:cNvSpPr txBox="1"/>
          <p:nvPr/>
        </p:nvSpPr>
        <p:spPr>
          <a:xfrm>
            <a:off x="319452" y="1043271"/>
            <a:ext cx="11553091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2600" b="1" dirty="0">
                <a:solidFill>
                  <a:srgbClr val="002060"/>
                </a:solidFill>
              </a:rPr>
              <a:t>W dniu 04.04.2024 r. podpisano umowę na kompleksową modernizację oświetlania ulicznego w całej gminie polegającą na wymianie istniejących opraw sodowych na oprawy LED w ramach Programu „Rozświetlamy Polskę”.</a:t>
            </a:r>
          </a:p>
          <a:p>
            <a:pPr algn="just"/>
            <a:r>
              <a:rPr lang="pl-PL" sz="2600" b="1" dirty="0">
                <a:solidFill>
                  <a:srgbClr val="002060"/>
                </a:solidFill>
              </a:rPr>
              <a:t>Wartość umowy brutto wynosi: </a:t>
            </a:r>
            <a:r>
              <a:rPr lang="pl-PL" sz="2600" b="1" dirty="0">
                <a:solidFill>
                  <a:srgbClr val="C00000"/>
                </a:solidFill>
              </a:rPr>
              <a:t>1 319 790,00 PLN</a:t>
            </a:r>
          </a:p>
          <a:p>
            <a:pPr algn="just"/>
            <a:r>
              <a:rPr lang="pl-PL" sz="2600" b="1" dirty="0">
                <a:solidFill>
                  <a:srgbClr val="002060"/>
                </a:solidFill>
              </a:rPr>
              <a:t>Wysokość dofinansowania: </a:t>
            </a:r>
            <a:r>
              <a:rPr lang="pl-PL" sz="2600" b="1" i="0" dirty="0">
                <a:solidFill>
                  <a:srgbClr val="C00000"/>
                </a:solidFill>
                <a:effectLst/>
              </a:rPr>
              <a:t>1 055 832,00 PLN</a:t>
            </a:r>
            <a:r>
              <a:rPr lang="pl-PL" sz="2600" dirty="0">
                <a:solidFill>
                  <a:srgbClr val="C00000"/>
                </a:solidFill>
              </a:rPr>
              <a:t> </a:t>
            </a:r>
            <a:r>
              <a:rPr lang="pl-PL" sz="2600" b="1" dirty="0">
                <a:solidFill>
                  <a:srgbClr val="C00000"/>
                </a:solidFill>
              </a:rPr>
              <a:t> </a:t>
            </a:r>
          </a:p>
          <a:p>
            <a:pPr algn="just"/>
            <a:r>
              <a:rPr lang="pl-PL" sz="2600" b="1" dirty="0">
                <a:solidFill>
                  <a:srgbClr val="002060"/>
                </a:solidFill>
              </a:rPr>
              <a:t>Termin zakończenia modernizacji: </a:t>
            </a:r>
            <a:r>
              <a:rPr lang="pl-PL" sz="2600" b="1" dirty="0">
                <a:solidFill>
                  <a:srgbClr val="C00000"/>
                </a:solidFill>
              </a:rPr>
              <a:t>04.08.2024 r. 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E5EBAFC3-3E1A-21CC-7CDF-A9C1A6D33B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6470" y="6058344"/>
            <a:ext cx="1543051" cy="58345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A3335B06-33B1-68BB-49CF-2F9A74A5D7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369" y="4906302"/>
            <a:ext cx="1181370" cy="76031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04AA450A-F835-5801-8027-1C5FBB1FFA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699" y="2811127"/>
            <a:ext cx="4719730" cy="3539798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AF988CB2-5278-A9C7-921B-30251D6210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48" y="3838629"/>
            <a:ext cx="3150258" cy="289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560802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9168</TotalTime>
  <Words>1649</Words>
  <Application>Microsoft Office PowerPoint</Application>
  <PresentationFormat>Panoramiczny</PresentationFormat>
  <Paragraphs>149</Paragraphs>
  <Slides>41</Slides>
  <Notes>7</Notes>
  <HiddenSlides>0</HiddenSlides>
  <MMClips>0</MMClips>
  <ScaleCrop>false</ScaleCrop>
  <HeadingPairs>
    <vt:vector size="6" baseType="variant">
      <vt:variant>
        <vt:lpstr>Używane czcionki</vt:lpstr>
      </vt:variant>
      <vt:variant>
        <vt:i4>9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41</vt:i4>
      </vt:variant>
    </vt:vector>
  </HeadingPairs>
  <TitlesOfParts>
    <vt:vector size="52" baseType="lpstr">
      <vt:lpstr>SimSun</vt:lpstr>
      <vt:lpstr>Arial</vt:lpstr>
      <vt:lpstr>Calibri</vt:lpstr>
      <vt:lpstr>Calibri Light</vt:lpstr>
      <vt:lpstr>Calibri-Bold</vt:lpstr>
      <vt:lpstr>Comic Sans MS</vt:lpstr>
      <vt:lpstr>Times</vt:lpstr>
      <vt:lpstr>Times New Roman</vt:lpstr>
      <vt:lpstr>Wingdings</vt:lpstr>
      <vt:lpstr>Motyw pakietu Office</vt:lpstr>
      <vt:lpstr>1_Motyw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 </vt:lpstr>
      <vt:lpstr> </vt:lpstr>
      <vt:lpstr>Prezentacja programu PowerPoint</vt:lpstr>
      <vt:lpstr>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  </vt:lpstr>
      <vt:lpstr> 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 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  DZIĘKUJĘ ZA UWAGĘ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Feniks</dc:creator>
  <cp:lastModifiedBy>SebastianMusial</cp:lastModifiedBy>
  <cp:revision>878</cp:revision>
  <cp:lastPrinted>2023-12-28T07:01:27Z</cp:lastPrinted>
  <dcterms:created xsi:type="dcterms:W3CDTF">2017-03-19T17:31:59Z</dcterms:created>
  <dcterms:modified xsi:type="dcterms:W3CDTF">2024-04-25T09:04:24Z</dcterms:modified>
</cp:coreProperties>
</file>