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17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09" r:id="rId3"/>
    <p:sldMasterId id="2147483721" r:id="rId4"/>
  </p:sldMasterIdLst>
  <p:notesMasterIdLst>
    <p:notesMasterId r:id="rId53"/>
  </p:notesMasterIdLst>
  <p:sldIdLst>
    <p:sldId id="892" r:id="rId5"/>
    <p:sldId id="770" r:id="rId6"/>
    <p:sldId id="1157" r:id="rId7"/>
    <p:sldId id="894" r:id="rId8"/>
    <p:sldId id="1202" r:id="rId9"/>
    <p:sldId id="1041" r:id="rId10"/>
    <p:sldId id="1169" r:id="rId11"/>
    <p:sldId id="1118" r:id="rId12"/>
    <p:sldId id="1217" r:id="rId13"/>
    <p:sldId id="1172" r:id="rId14"/>
    <p:sldId id="1170" r:id="rId15"/>
    <p:sldId id="1171" r:id="rId16"/>
    <p:sldId id="1206" r:id="rId17"/>
    <p:sldId id="1215" r:id="rId18"/>
    <p:sldId id="1205" r:id="rId19"/>
    <p:sldId id="1221" r:id="rId20"/>
    <p:sldId id="1140" r:id="rId21"/>
    <p:sldId id="1143" r:id="rId22"/>
    <p:sldId id="1204" r:id="rId23"/>
    <p:sldId id="1218" r:id="rId24"/>
    <p:sldId id="1214" r:id="rId25"/>
    <p:sldId id="1207" r:id="rId26"/>
    <p:sldId id="1213" r:id="rId27"/>
    <p:sldId id="1212" r:id="rId28"/>
    <p:sldId id="1146" r:id="rId29"/>
    <p:sldId id="1198" r:id="rId30"/>
    <p:sldId id="1137" r:id="rId31"/>
    <p:sldId id="1194" r:id="rId32"/>
    <p:sldId id="1192" r:id="rId33"/>
    <p:sldId id="1203" r:id="rId34"/>
    <p:sldId id="1196" r:id="rId35"/>
    <p:sldId id="1200" r:id="rId36"/>
    <p:sldId id="993" r:id="rId37"/>
    <p:sldId id="1189" r:id="rId38"/>
    <p:sldId id="1135" r:id="rId39"/>
    <p:sldId id="1208" r:id="rId40"/>
    <p:sldId id="1209" r:id="rId41"/>
    <p:sldId id="1151" r:id="rId42"/>
    <p:sldId id="1155" r:id="rId43"/>
    <p:sldId id="1220" r:id="rId44"/>
    <p:sldId id="1152" r:id="rId45"/>
    <p:sldId id="1154" r:id="rId46"/>
    <p:sldId id="1210" r:id="rId47"/>
    <p:sldId id="1116" r:id="rId48"/>
    <p:sldId id="1149" r:id="rId49"/>
    <p:sldId id="942" r:id="rId50"/>
    <p:sldId id="1185" r:id="rId51"/>
    <p:sldId id="911" r:id="rId52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92"/>
            <p14:sldId id="770"/>
            <p14:sldId id="1157"/>
            <p14:sldId id="894"/>
            <p14:sldId id="1202"/>
            <p14:sldId id="1041"/>
            <p14:sldId id="1169"/>
            <p14:sldId id="1118"/>
            <p14:sldId id="1217"/>
            <p14:sldId id="1172"/>
            <p14:sldId id="1170"/>
            <p14:sldId id="1171"/>
            <p14:sldId id="1206"/>
            <p14:sldId id="1215"/>
            <p14:sldId id="1205"/>
            <p14:sldId id="1221"/>
            <p14:sldId id="1140"/>
            <p14:sldId id="1143"/>
            <p14:sldId id="1204"/>
            <p14:sldId id="1218"/>
            <p14:sldId id="1214"/>
            <p14:sldId id="1207"/>
            <p14:sldId id="1213"/>
            <p14:sldId id="1212"/>
            <p14:sldId id="1146"/>
            <p14:sldId id="1198"/>
            <p14:sldId id="1137"/>
            <p14:sldId id="1194"/>
            <p14:sldId id="1192"/>
            <p14:sldId id="1203"/>
            <p14:sldId id="1196"/>
            <p14:sldId id="1200"/>
            <p14:sldId id="993"/>
            <p14:sldId id="1189"/>
            <p14:sldId id="1135"/>
            <p14:sldId id="1208"/>
            <p14:sldId id="1209"/>
            <p14:sldId id="1151"/>
            <p14:sldId id="1155"/>
            <p14:sldId id="1220"/>
            <p14:sldId id="1152"/>
            <p14:sldId id="1154"/>
            <p14:sldId id="1210"/>
          </p14:sldIdLst>
        </p14:section>
        <p14:section name="Sekcja bez tytułu" id="{E7EE3754-1D46-43CB-AAB3-7C511A59E21C}">
          <p14:sldIdLst>
            <p14:sldId id="1116"/>
            <p14:sldId id="1149"/>
            <p14:sldId id="942"/>
            <p14:sldId id="1185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3103" autoAdjust="0"/>
  </p:normalViewPr>
  <p:slideViewPr>
    <p:cSldViewPr snapToGrid="0">
      <p:cViewPr varScale="1">
        <p:scale>
          <a:sx n="105" d="100"/>
          <a:sy n="105" d="100"/>
        </p:scale>
        <p:origin x="67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5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11.09.2025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5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19100" y="1241425"/>
            <a:ext cx="5954713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8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38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263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443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326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995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852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37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0718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955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54F56-702B-585C-E7D4-39E71A687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3D436903-2437-FAB4-2DB2-9297F8F5BE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A854892E-3682-AEBD-09B9-2ADE331B1B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23E6E0F-158D-3F13-40E9-D08C48AFA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22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4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7E559-E5D7-CBBB-C2AB-707F5813C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806B12A-9B3B-527F-352B-5F38CCA10B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3DE706D-7C29-A43C-24C4-3F774F9D2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734A6FB-1D2F-648F-D6D2-4BAFC5B901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4179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21497-8488-69C1-96AB-71462EEA8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E8D9414-E916-C9E3-77FB-5F96C00666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F9BAD1C-B3EE-8B21-F2F8-D90A13FE9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FEBCB00-D290-5AED-2213-70C3340414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79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B3B39-307A-77B1-201A-0EE89BDDA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756EA74-B25E-391E-91A4-7FAF093BD6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3B3BE30-F79D-172A-0558-53EEA2CDC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B1DFCF-6872-6F9B-4793-8DB496CE3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650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214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9689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410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34F4D-0BEB-35AF-F252-C499F6F31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9EB78A8E-FE56-43C8-EAF1-625F0CEDEC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A04AFC7-1C93-5AB5-F100-AC48FDB14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5DFC553-DE03-4DAD-2888-C5C6377BDC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567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7252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6008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471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4298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6350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6437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86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119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4919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9318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910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5057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7398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318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5347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728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116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6382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147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29221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2488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6696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D4E4DB-270D-A2EF-0DF3-97B78932D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20506C6-4DD7-9BC9-62E1-FE53B388A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5" indent="0" algn="ctr">
              <a:buNone/>
              <a:defRPr sz="1500"/>
            </a:lvl2pPr>
            <a:lvl3pPr marL="685811" indent="0" algn="ctr">
              <a:buNone/>
              <a:defRPr sz="1350"/>
            </a:lvl3pPr>
            <a:lvl4pPr marL="1028716" indent="0" algn="ctr">
              <a:buNone/>
              <a:defRPr sz="1200"/>
            </a:lvl4pPr>
            <a:lvl5pPr marL="1371621" indent="0" algn="ctr">
              <a:buNone/>
              <a:defRPr sz="1200"/>
            </a:lvl5pPr>
            <a:lvl6pPr marL="1714527" indent="0" algn="ctr">
              <a:buNone/>
              <a:defRPr sz="1200"/>
            </a:lvl6pPr>
            <a:lvl7pPr marL="2057432" indent="0" algn="ctr">
              <a:buNone/>
              <a:defRPr sz="1200"/>
            </a:lvl7pPr>
            <a:lvl8pPr marL="2400337" indent="0" algn="ctr">
              <a:buNone/>
              <a:defRPr sz="1200"/>
            </a:lvl8pPr>
            <a:lvl9pPr marL="2743243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C0FB2DD-BD0F-9AA1-1BA6-8EBC4EED4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A546614-3088-1E5C-47A8-2FA95CEE0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9E83F0-7DB0-087F-18C9-7FB59E94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5423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7E76C6-1DBC-AC3B-8548-BB2A56A53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E3FAC9-C6B8-7393-61E5-034E6D34B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2AD3C0-6BB2-8119-7047-CAD010FB0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B18636D-B39D-7670-6AD0-8735652E1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F3BA0D-8223-BD4C-64CA-DEFD1617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4257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BC11D7-BECD-98EB-A780-2C131B6CA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9FB663-7FEE-94E8-AD0E-27BA82949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143E6CA-D80F-8177-97C5-9C42222D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CB2AB08-1FE6-B710-2460-65CCBD1AE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EB6320C-5187-76E3-667A-E98FF403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94016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C06F8A-FEC9-EBE0-9CF3-A7B785BE5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E84C3E-3878-84A7-F177-B89D5F2CD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F123A2E-33A6-D1BA-E773-D7BD063F4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9BA93C5-6608-8471-A9F3-43F6ABB78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EA2BC4-B976-22DF-65C7-4511B48D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CAB03D3-BB7B-8894-247E-58E58582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0567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7BE8D2-A0F7-D911-B164-77100A0C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1F8E7A6-51AA-4CC4-C518-F173DEEAA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5B75FB-A5B3-1551-D3C6-EBC4198CE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46F022E-8BF7-C3CC-0F76-D83F4F427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44CA68C-A1AF-6C7D-350C-BD36CD162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617D126-91D5-5B05-1F67-1F9B4212C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CBCD0FA-4283-9E6B-8A49-DA4CDAC2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133F8A2-E8C2-232A-59EC-4F87C4E79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45689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BF9D32-1AF5-CCFF-3E7E-11D73534F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AEDD586-B9EA-580A-3AD7-DC18E95EE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03D24F-DD43-1254-960F-8D55E33E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14E971E-6C71-23BE-60E5-508043AA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036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C53BA7F-2086-D7D9-B7E8-1C8D699D3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E74047-2413-46F9-DE14-80B70EDE2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9DFC825-A31A-73ED-44E9-4D6533331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98685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AFC905-1DEC-1B0D-BD40-20EE594BC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7AB4BF-99E5-999B-77AB-A400863B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D40C141-5A63-DE93-6C4D-861811A2F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935B430-1407-B25F-E7BD-A564362A3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4B510E-7F01-F43C-49A5-7F48DC72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112BE-A885-0F45-641A-389DFD826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3956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B0E157-60D1-1E2D-CC78-7BF2849BF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6EFC8AD-0260-8129-98D0-884E88DBB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5" indent="0">
              <a:buNone/>
              <a:defRPr sz="2100"/>
            </a:lvl2pPr>
            <a:lvl3pPr marL="685811" indent="0">
              <a:buNone/>
              <a:defRPr sz="1800"/>
            </a:lvl3pPr>
            <a:lvl4pPr marL="1028716" indent="0">
              <a:buNone/>
              <a:defRPr sz="1500"/>
            </a:lvl4pPr>
            <a:lvl5pPr marL="1371621" indent="0">
              <a:buNone/>
              <a:defRPr sz="1500"/>
            </a:lvl5pPr>
            <a:lvl6pPr marL="1714527" indent="0">
              <a:buNone/>
              <a:defRPr sz="1500"/>
            </a:lvl6pPr>
            <a:lvl7pPr marL="2057432" indent="0">
              <a:buNone/>
              <a:defRPr sz="1500"/>
            </a:lvl7pPr>
            <a:lvl8pPr marL="2400337" indent="0">
              <a:buNone/>
              <a:defRPr sz="1500"/>
            </a:lvl8pPr>
            <a:lvl9pPr marL="2743243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9B9E775-F73A-C421-C901-F65A8B73D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A5F28A8-DE0A-7639-C6F0-4C2E0A31B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B3B0AB3-44A8-18DA-A8DA-09AB368DD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B4F0F74-E7F6-41DC-9CF0-95E90895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5599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F3879E-AE70-81B3-669B-F82D7599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E4AA137-B071-F3B1-073F-7CDB37D33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812EEF9-99E7-E052-0DE5-C95FA603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3A678B0-7679-3168-22D8-C062E0B71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A5EF0BF-4683-439F-F386-269CF3007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94939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0DD3DD4-B3E2-289D-0536-DBDFD663A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AF7EFF8-70CD-33F3-41D0-B90A76AC88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F0F9EF7-9A8A-6E0A-C0D6-25E8E442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D24EB11-F6CA-7CDC-D295-62D2EDB4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C261E97-51F0-63A3-5F75-47A8524F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471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230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2">
                <a:lumMod val="60000"/>
                <a:lumOff val="40000"/>
              </a:schemeClr>
            </a:gs>
            <a:gs pos="30000">
              <a:schemeClr val="accent6">
                <a:lumMod val="20000"/>
                <a:lumOff val="80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682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3000">
              <a:schemeClr val="accent4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1F96E0C-EBF9-10C1-579D-655B3AAD5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747C5-5040-F7D4-19C2-A63D63652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33CEA8-F90F-866E-2D30-9C91DE2B7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11.09.2025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1EF90CD-A921-8550-41CB-EA234CE28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6A573A-BC3E-1AF0-2E08-66B076D55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822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8581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8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3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6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74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7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8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90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9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5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6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2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3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3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5" Type="http://schemas.openxmlformats.org/officeDocument/2006/relationships/image" Target="https://upload.wikimedia.org/wikipedia/commons/thumb/a/a7/POL_Koniecpol_COA.svg/744px-POL_Koniecpol_COA.svg.png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image" Target="../media/image46.jpe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image" Target="../media/image51.jpe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customXml" Target="../ink/ink4.xml"/><Relationship Id="rId7" Type="http://schemas.openxmlformats.org/officeDocument/2006/relationships/image" Target="../media/image57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9.jpe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1.jpg"/><Relationship Id="rId7" Type="http://schemas.openxmlformats.org/officeDocument/2006/relationships/image" Target="../media/image6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2.jpeg"/><Relationship Id="rId5" Type="http://schemas.openxmlformats.org/officeDocument/2006/relationships/image" Target="../media/image56.png"/><Relationship Id="rId4" Type="http://schemas.openxmlformats.org/officeDocument/2006/relationships/customXml" Target="../ink/ink6.xml"/><Relationship Id="rId9" Type="http://schemas.openxmlformats.org/officeDocument/2006/relationships/image" Target="../media/image6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6.jpg"/><Relationship Id="rId5" Type="http://schemas.openxmlformats.org/officeDocument/2006/relationships/image" Target="NUL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7" Type="http://schemas.openxmlformats.org/officeDocument/2006/relationships/image" Target="../media/image68.jp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7.jpeg"/><Relationship Id="rId5" Type="http://schemas.openxmlformats.org/officeDocument/2006/relationships/image" Target="NUL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4.xml"/><Relationship Id="rId5" Type="http://schemas.openxmlformats.org/officeDocument/2006/relationships/image" Target="NULL"/><Relationship Id="rId4" Type="http://schemas.openxmlformats.org/officeDocument/2006/relationships/customXml" Target="../ink/ink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3.jpeg"/><Relationship Id="rId5" Type="http://schemas.openxmlformats.org/officeDocument/2006/relationships/image" Target="NUL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7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80.jpg"/><Relationship Id="rId4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231" y="1423392"/>
            <a:ext cx="85725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 descr="Coat of arms of Koniecpol">
            <a:extLst>
              <a:ext uri="{FF2B5EF4-FFF2-40B4-BE49-F238E27FC236}">
                <a16:creationId xmlns:a16="http://schemas.microsoft.com/office/drawing/2014/main" id="{009604EA-1338-4121-97E8-FA00FE38F4CB}"/>
              </a:ext>
            </a:extLst>
          </p:cNvPr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673765" y="116472"/>
            <a:ext cx="2138981" cy="244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B6CA36-0AB5-C671-DB99-FBF72563C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804" y="2910781"/>
            <a:ext cx="10922392" cy="10364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SPRAWOZDANIE MIĘDZYSESYJNE</a:t>
            </a: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7A5466-5CCB-1FB5-FFD4-C06CE999085D}"/>
              </a:ext>
            </a:extLst>
          </p:cNvPr>
          <p:cNvSpPr txBox="1"/>
          <p:nvPr/>
        </p:nvSpPr>
        <p:spPr>
          <a:xfrm>
            <a:off x="2079288" y="4450094"/>
            <a:ext cx="7019926" cy="1502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89BBB3F-F923-3D95-69B7-81BAD16C057B}"/>
              </a:ext>
            </a:extLst>
          </p:cNvPr>
          <p:cNvSpPr txBox="1"/>
          <p:nvPr/>
        </p:nvSpPr>
        <p:spPr>
          <a:xfrm>
            <a:off x="4166910" y="5994088"/>
            <a:ext cx="3627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Koniecpol, 11.09.2025 r.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26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770D2-8FF7-9E07-2553-643DC5AB2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3301158F-88F9-FD8F-70AF-A68D8A027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87" y="115504"/>
            <a:ext cx="11964202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infrastruktury towarzyszącej (</a:t>
            </a:r>
            <a:r>
              <a:rPr lang="pl-PL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chodniki, ścieżka rowerowa oraz droga dla pieszych i rowerów) w lokalizacjach: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6F3534E-D41B-136C-292A-FAF2ADCB7146}"/>
              </a:ext>
            </a:extLst>
          </p:cNvPr>
          <p:cNvSpPr txBox="1"/>
          <p:nvPr/>
        </p:nvSpPr>
        <p:spPr>
          <a:xfrm>
            <a:off x="666750" y="2599147"/>
            <a:ext cx="10210800" cy="3675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pl-PL" sz="32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Przebudowa ul. Nad Brudną Wodą w Koniecpolu poprzez budowę drogi dla pieszych i rowerów (w trakcie realizacji)</a:t>
            </a:r>
            <a:endParaRPr lang="pl-PL" sz="2400" b="1" kern="100" dirty="0">
              <a:solidFill>
                <a:srgbClr val="00206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Przebudowa ulicy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Tarchalskiego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długości ok. 225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zakresie budowy prawostronnego chodnika i zjazdów do posesji (wykonano)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Rozbudowa fragmentu drogi gminnej ul. Nad Brudną Wodą na odcinku o długości ok. 140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(od skrzyżowania z ul. Rzeczną do mostu na rzece Pilicy) 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w trakcie realizacji.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D3B6B2D8-C79E-B24B-FAB0-8A2D0D79C66D}"/>
              </a:ext>
            </a:extLst>
          </p:cNvPr>
          <p:cNvSpPr/>
          <p:nvPr/>
        </p:nvSpPr>
        <p:spPr>
          <a:xfrm>
            <a:off x="4525177" y="1373263"/>
            <a:ext cx="2493946" cy="1531862"/>
          </a:xfrm>
          <a:prstGeom prst="downArrow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815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ACE75-F8BA-0BC4-BF70-3BB64E930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>
            <a:extLst>
              <a:ext uri="{FF2B5EF4-FFF2-40B4-BE49-F238E27FC236}">
                <a16:creationId xmlns:a16="http://schemas.microsoft.com/office/drawing/2014/main" id="{E1286946-C0D9-D37E-556D-318224D4F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6" y="113866"/>
            <a:ext cx="7219948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Ulica Nad Brudną Wodą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C7D381A-A315-561F-8A42-CE27B720643D}"/>
              </a:ext>
            </a:extLst>
          </p:cNvPr>
          <p:cNvSpPr txBox="1"/>
          <p:nvPr/>
        </p:nvSpPr>
        <p:spPr>
          <a:xfrm>
            <a:off x="161926" y="813921"/>
            <a:ext cx="7219949" cy="59302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część większego projektu wspomnianego wcześniej.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robót  na ul. Nad Brudną Wodą przewidziano: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budowę nowej nawierzchni mineralno-bitumicznej dla pieszych i rowerzystów,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wykonanie pasa buforowego i ścieku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przykrawężnikowego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kostki betonowej,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budowę nowego prawostronnego chodnika,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rozbiórkę istniejącego lewostronnego chodnika i wykonanie w jego miejscu ścieżki rowerowej</a:t>
            </a:r>
            <a:b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betonu asfaltowego,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montaż wpustów ulicznych oraz barier ochronnych,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zagospodarowanie skarp – humusowanie i obsiew.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39125F80-A060-8429-7817-56D70DC10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3" y="352425"/>
            <a:ext cx="4476751" cy="293799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7998283-CAE3-6712-6803-2790D24589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3" y="3567580"/>
            <a:ext cx="4476751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41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8872E-EF53-3766-10DC-E81CD430A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D521D7-F4E9-A785-0ED5-94AFA8308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290A794B-459E-AC2B-9DD1-1A54392E8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Wykonane oświetlenie ul. Nad Brudną Wodą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FD95BE5-D306-8F2A-E392-6E3E42285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03" y="981354"/>
            <a:ext cx="7348695" cy="551152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E8F8FDA-60DE-4DC4-7783-15BCE867B5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76901" y="1467821"/>
            <a:ext cx="4572279" cy="342920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FAD65D4-2714-6E22-A318-9D22EF200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435" y="3789035"/>
            <a:ext cx="3429209" cy="29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5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548C44A1-DB1D-768C-06FA-3FFF23285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47731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Kolejna inwestycja z Funduszu Sołeckiego zrealizowana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DFA4C8B4-D26C-168F-AE55-B2BCD859C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176431"/>
            <a:ext cx="3100387" cy="54107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Nowe miejsce do aktywnego wypoczynku powstało na placu sołeckim w Radoszewnicy - ścieżka rekreacyjna – idealna do jazdy na rolkach, rowerze czy spacerów pieszych.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/>
              </a:rPr>
              <a:t>Koszt inwestycji: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/>
              </a:rPr>
              <a:t> 23 300,06 zł</a:t>
            </a:r>
            <a:br>
              <a:rPr lang="pl-PL" sz="2400" b="1" dirty="0">
                <a:solidFill>
                  <a:srgbClr val="002060"/>
                </a:solidFill>
                <a:latin typeface="Calibri"/>
              </a:rPr>
            </a:br>
            <a:r>
              <a:rPr lang="pl-PL" sz="2400" b="1" dirty="0">
                <a:solidFill>
                  <a:srgbClr val="002060"/>
                </a:solidFill>
                <a:latin typeface="Calibri"/>
              </a:rPr>
              <a:t> z Funduszu Sołeckiego w ramach budżetu gminy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8353E1F-DAA2-756C-36C1-4D0ED7BA14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0" y="3738469"/>
            <a:ext cx="3976688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41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9C1BCD7-3D7F-CCE8-56FE-44DE64712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Zrealizowano budowę przyłącza wodociągowego oraz przyłącza kanalizacyjnego do szczelnego zbiornika bezodpływowego na Placu Sołeckim – wspólna inicjatywa dwóch sołectw: Rudniki-Kolonia oraz Dąbrowa</a:t>
            </a:r>
          </a:p>
        </p:txBody>
      </p:sp>
    </p:spTree>
    <p:extLst>
      <p:ext uri="{BB962C8B-B14F-4D97-AF65-F5344CB8AC3E}">
        <p14:creationId xmlns:p14="http://schemas.microsoft.com/office/powerpoint/2010/main" val="2983106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09A68444-D4B1-985A-7DFB-8B35A36A81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574" y="1346683"/>
            <a:ext cx="4438651" cy="3206267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Wykonano wakacyjne remonty w koniecpolskich placówkach oświatowych 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EB181250-974C-89A3-325F-76FAD5501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700306"/>
            <a:ext cx="4243387" cy="44504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Wykonano: czyszczenie, malowanie, polerowanie, drobne naprawy i odświeżanie wnętrz w następujących placówkach: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Szkoła Podstawowa nr 1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Szkoła Podstawowa nr 2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Przedszkole nr 1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Przedszkole nr 2 wraz z filią Samorządowego Żłobka „Wesoły Skrzat”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4F45C42-89C2-1993-9070-A49AD3AAF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25" y="1346683"/>
            <a:ext cx="4438651" cy="320626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B1D4262-FE19-209A-AAF7-BABF633DCA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24" y="4133850"/>
            <a:ext cx="4438651" cy="272415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4D1EEEF5-B865-3211-A1E5-12488330B9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099" y="4133850"/>
            <a:ext cx="36671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04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035CE-1613-7DB3-AE29-6DAE2FDE3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D7F355E0-608E-7993-683C-C61E6B98B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604" y="1921747"/>
            <a:ext cx="5419411" cy="4064558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217F880-CF2A-C102-F026-74B73279E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Błękitno – zielona infrastruktura w Przedszkolu nr 1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A9FF80F3-3A07-7BB5-D7AB-8D5310AD5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163098"/>
            <a:ext cx="3575380" cy="54845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eaLnBrk="0" fontAlgn="base" hangingPunct="0">
              <a:spcAft>
                <a:spcPct val="0"/>
              </a:spcAft>
              <a:buNone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 ramach projektu </a:t>
            </a:r>
            <a:r>
              <a:rPr lang="pl-PL" sz="2400" b="1" dirty="0">
                <a:solidFill>
                  <a:srgbClr val="002060"/>
                </a:solidFill>
              </a:rPr>
              <a:t>IP LIFE PL Pilica </a:t>
            </a:r>
            <a:r>
              <a:rPr lang="pl-PL" sz="2400" b="1" dirty="0" err="1">
                <a:solidFill>
                  <a:srgbClr val="002060"/>
                </a:solidFill>
              </a:rPr>
              <a:t>Basin</a:t>
            </a:r>
            <a:r>
              <a:rPr lang="pl-PL" sz="2400" b="1" dirty="0">
                <a:solidFill>
                  <a:srgbClr val="002060"/>
                </a:solidFill>
              </a:rPr>
              <a:t> CTRL, w Przedszkolu nr 1 powstała instalacja zagospodarowania wód opadowych i zwiększenia bioróżnorodności. </a:t>
            </a:r>
          </a:p>
          <a:p>
            <a:pPr lvl="0" eaLnBrk="0" fontAlgn="base" hangingPunct="0">
              <a:spcAft>
                <a:spcPct val="0"/>
              </a:spcAft>
              <a:buNone/>
              <a:defRPr/>
            </a:pPr>
            <a:r>
              <a:rPr lang="pl-PL" sz="2400" b="1" dirty="0">
                <a:solidFill>
                  <a:srgbClr val="002060"/>
                </a:solidFill>
              </a:rPr>
              <a:t>Wykonano 3</a:t>
            </a:r>
            <a:r>
              <a:rPr lang="pl-PL" dirty="0"/>
              <a:t> </a:t>
            </a:r>
            <a:r>
              <a:rPr lang="pl-PL" sz="2400" b="1" dirty="0">
                <a:solidFill>
                  <a:srgbClr val="002060"/>
                </a:solidFill>
              </a:rPr>
              <a:t>ogrody deszczowe o powierzchniach ok. 7 m2 każdy, obsadzone zielenią hydrofitową wraz z system doprowadzania wody opadowej.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4F9DC47-C501-F539-6226-3E537D7F0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199" y="871695"/>
            <a:ext cx="4799763" cy="3599822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24348705-4810-0050-A89C-A5ECBC14A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981" y="3735886"/>
            <a:ext cx="4162818" cy="312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89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6D7BB-EE2E-18B1-72F9-41B85B4FB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596B8C3A-E2B3-D48B-4086-DEE96B72D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6676"/>
            <a:ext cx="12192000" cy="692467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AEEAB4B-46D8-D9BD-94FC-539B5C254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8FAC019-0D95-AFF2-9A7A-1A050C72B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4326" y="127309"/>
            <a:ext cx="55721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Trwa budowa wielorodzinnego budynku mieszkalnego w ramach SIM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C5FF150-1506-BED8-1017-41DA979B9C80}"/>
              </a:ext>
            </a:extLst>
          </p:cNvPr>
          <p:cNvSpPr txBox="1"/>
          <p:nvPr/>
        </p:nvSpPr>
        <p:spPr>
          <a:xfrm>
            <a:off x="179342" y="2760373"/>
            <a:ext cx="4611733" cy="39703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Budynek ma już cztery kondygnacje, a wkrótce zyska dach.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Wykonawcą robót jest Grupa AMB Budownictwo Sp. z o.o. z siedzibą w Olesznie.  Wartość zadania inwestycyjnego wynosi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9 934 782,00 PLN brutto. </a:t>
            </a:r>
          </a:p>
        </p:txBody>
      </p:sp>
    </p:spTree>
    <p:extLst>
      <p:ext uri="{BB962C8B-B14F-4D97-AF65-F5344CB8AC3E}">
        <p14:creationId xmlns:p14="http://schemas.microsoft.com/office/powerpoint/2010/main" val="286387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9FF51-CD43-35A3-800C-113AF4795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A82CE5E0-B59E-A538-C756-FFFB54F8A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626" y="2355153"/>
            <a:ext cx="2156059" cy="10156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840167A-6715-6264-0031-233C0B470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18" y="132437"/>
            <a:ext cx="6097303" cy="449699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C52C312-030B-5D54-E303-4A4643EB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211557A0-3D5E-6FDE-7642-134373CDA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379" y="111725"/>
            <a:ext cx="5475371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SIM - </a:t>
            </a:r>
            <a:r>
              <a:rPr lang="pl-PL" sz="3600" b="1" dirty="0">
                <a:solidFill>
                  <a:srgbClr val="002060"/>
                </a:solidFill>
                <a:effectLst/>
              </a:rPr>
              <a:t>Zakończył się pierwszy nabór wniosków</a:t>
            </a:r>
            <a:br>
              <a:rPr lang="pl-PL" sz="3600" b="1" dirty="0">
                <a:solidFill>
                  <a:srgbClr val="002060"/>
                </a:solidFill>
                <a:effectLst/>
              </a:rPr>
            </a:br>
            <a:r>
              <a:rPr lang="pl-PL" sz="3600" b="1" dirty="0">
                <a:solidFill>
                  <a:srgbClr val="002060"/>
                </a:solidFill>
                <a:effectLst/>
              </a:rPr>
              <a:t> o zawarcie umów najmu lokali.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95D216F-21DA-909C-9090-CDCF013CC0A2}"/>
              </a:ext>
            </a:extLst>
          </p:cNvPr>
          <p:cNvSpPr txBox="1"/>
          <p:nvPr/>
        </p:nvSpPr>
        <p:spPr>
          <a:xfrm>
            <a:off x="215315" y="2982378"/>
            <a:ext cx="5578642" cy="3108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Obecnie trwa ocena wniosków.</a:t>
            </a:r>
          </a:p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Wkrótce ogłoszony zostanie kolejny nabór przez SIM Śląsk Północ Sp. z o.o.</a:t>
            </a:r>
          </a:p>
          <a:p>
            <a:pPr algn="l">
              <a:buNone/>
            </a:pPr>
            <a:endParaRPr lang="pl-PL" sz="2800" b="1" dirty="0">
              <a:solidFill>
                <a:srgbClr val="002060"/>
              </a:solidFill>
              <a:effectLst/>
            </a:endParaRPr>
          </a:p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W budynku powstanie 28 mieszkań.</a:t>
            </a:r>
          </a:p>
          <a:p>
            <a:pPr algn="l">
              <a:buNone/>
            </a:pPr>
            <a:r>
              <a:rPr lang="pl-PL" sz="2400" b="1" dirty="0">
                <a:solidFill>
                  <a:srgbClr val="002060"/>
                </a:solidFill>
                <a:effectLst/>
              </a:rPr>
              <a:t>W otoczeniu zaplanowano przestrzenie dla pieszych, pojazdów, jaki i miejsce do zabawy dla najmłodszych mieszkańców.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A997CFA-3D82-E939-DE41-CF81650D54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18" y="2985454"/>
            <a:ext cx="2971577" cy="233077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EDBEC45-803E-FAF4-8815-43E950E70D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895" y="2985454"/>
            <a:ext cx="3125726" cy="239194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5D446D4E-982D-8D89-92E1-F6DC596DC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477" y="4466777"/>
            <a:ext cx="4932020" cy="227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2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76337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Demontaż, zbieranie, transport i unieszkodliwienie odpadów zawierających azbest z terenu gminy Koniecpol w roku 2025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476286" y="1476119"/>
            <a:ext cx="5114907" cy="526297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W dniu 4 września br. podpisano umowę z wykonawcą zadania. </a:t>
            </a:r>
          </a:p>
          <a:p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Wartość umowy wynosi brutto: 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C00000"/>
                </a:solidFill>
              </a:rPr>
              <a:t>188 022,99 PLN </a:t>
            </a:r>
          </a:p>
          <a:p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Zadanie dofinansowane z Wojewódzkiego Funduszu Ochrony Środowiska i Gospodarki Wodnej w Katowicach.</a:t>
            </a:r>
          </a:p>
          <a:p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Termin realizacji i rozliczenie projektu do 30.09.2025 r.</a:t>
            </a:r>
          </a:p>
          <a:p>
            <a:pPr algn="just"/>
            <a:endParaRPr lang="pl-PL" sz="1200" b="1" i="0" dirty="0">
              <a:solidFill>
                <a:srgbClr val="336699"/>
              </a:solidFill>
              <a:effectLst/>
            </a:endParaRPr>
          </a:p>
          <a:p>
            <a:pPr algn="just"/>
            <a:endParaRPr lang="pl-PL" sz="1200" b="1" dirty="0">
              <a:solidFill>
                <a:srgbClr val="002060"/>
              </a:solidFill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7F71C190-F3B2-A6EA-5BE1-6B7625D5B2F5}"/>
              </a:ext>
            </a:extLst>
          </p:cNvPr>
          <p:cNvSpPr/>
          <p:nvPr/>
        </p:nvSpPr>
        <p:spPr>
          <a:xfrm>
            <a:off x="6238893" y="4107609"/>
            <a:ext cx="5714981" cy="249299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Zadanie obejmuje demontaż, zebranie                      i usunięcie z terenu jednej nieruchomości odpadów zawierających azbest w ilości   </a:t>
            </a:r>
            <a:r>
              <a:rPr lang="pl-PL" sz="2400" b="1" dirty="0">
                <a:solidFill>
                  <a:srgbClr val="C00000"/>
                </a:solidFill>
              </a:rPr>
              <a:t>5,04 Mg </a:t>
            </a:r>
            <a:r>
              <a:rPr lang="pl-PL" sz="2400" b="1" dirty="0">
                <a:solidFill>
                  <a:srgbClr val="002060"/>
                </a:solidFill>
              </a:rPr>
              <a:t>oraz zebranie i usunięcie z terenu 137 nieruchomości odpadów azbestowych w ilości szacunkowej ok. </a:t>
            </a:r>
            <a:r>
              <a:rPr lang="pl-PL" sz="2400" b="1" dirty="0">
                <a:solidFill>
                  <a:srgbClr val="C00000"/>
                </a:solidFill>
              </a:rPr>
              <a:t>264 Mg</a:t>
            </a:r>
            <a:endParaRPr lang="pl-PL" sz="2400" b="1" i="0" dirty="0">
              <a:solidFill>
                <a:srgbClr val="C00000"/>
              </a:solidFill>
              <a:effectLst/>
            </a:endParaRPr>
          </a:p>
          <a:p>
            <a:pPr algn="just"/>
            <a:endParaRPr lang="pl-PL" sz="1200" b="1" dirty="0">
              <a:solidFill>
                <a:srgbClr val="002060"/>
              </a:solidFill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B86D668-3D3C-37AE-719F-A3F7F96C1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612" y="1503535"/>
            <a:ext cx="4073541" cy="241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1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3377185" y="3321023"/>
            <a:ext cx="2201626" cy="1356795"/>
          </a:xfrm>
          <a:prstGeom prst="downArrow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1255335" y="4856054"/>
            <a:ext cx="9420072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8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11.09.2025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1FD6BA3D-AF35-5ED3-D653-B6913A1BCE21}"/>
              </a:ext>
            </a:extLst>
          </p:cNvPr>
          <p:cNvSpPr/>
          <p:nvPr/>
        </p:nvSpPr>
        <p:spPr>
          <a:xfrm>
            <a:off x="6694778" y="3337521"/>
            <a:ext cx="2201626" cy="1361348"/>
          </a:xfrm>
          <a:prstGeom prst="downArrow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F6205AC-7F92-611D-76BF-2E048983AE2E}"/>
              </a:ext>
            </a:extLst>
          </p:cNvPr>
          <p:cNvSpPr txBox="1"/>
          <p:nvPr/>
        </p:nvSpPr>
        <p:spPr>
          <a:xfrm>
            <a:off x="3549199" y="329927"/>
            <a:ext cx="550431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26.06.2025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FA10865-B206-740A-8D1C-1D291240792A}"/>
              </a:ext>
            </a:extLst>
          </p:cNvPr>
          <p:cNvSpPr txBox="1"/>
          <p:nvPr/>
        </p:nvSpPr>
        <p:spPr>
          <a:xfrm>
            <a:off x="3549199" y="2164674"/>
            <a:ext cx="550431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24.07.2025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428CCE78-6A67-9ACA-05E0-A7E1A102601D}"/>
              </a:ext>
            </a:extLst>
          </p:cNvPr>
          <p:cNvSpPr/>
          <p:nvPr/>
        </p:nvSpPr>
        <p:spPr>
          <a:xfrm>
            <a:off x="7173881" y="1428000"/>
            <a:ext cx="1243420" cy="680674"/>
          </a:xfrm>
          <a:prstGeom prst="downArrow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trzałka w dół 4">
            <a:extLst>
              <a:ext uri="{FF2B5EF4-FFF2-40B4-BE49-F238E27FC236}">
                <a16:creationId xmlns:a16="http://schemas.microsoft.com/office/drawing/2014/main" id="{53B6DF5F-4693-B82F-77E4-CF383A24FDF9}"/>
              </a:ext>
            </a:extLst>
          </p:cNvPr>
          <p:cNvSpPr/>
          <p:nvPr/>
        </p:nvSpPr>
        <p:spPr>
          <a:xfrm>
            <a:off x="3856289" y="1428000"/>
            <a:ext cx="1243419" cy="680674"/>
          </a:xfrm>
          <a:prstGeom prst="downArrow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EA092-F9F8-3328-2A1F-917F79124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2348921-5988-E442-298E-CCCC81A69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274" y="685801"/>
            <a:ext cx="7515226" cy="6172199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B3ACF53-C254-1E30-C887-48B0B0D6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7905FB4-7156-C662-27C8-C464165A1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763374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i rozbudowa układu drogowego w Koniecpolu obejmującego ul. Wesoła, Willowa, Topolowa, Bukowa, Akacjowa, Brzozowa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87F2B847-345B-2900-1FFA-FE5942E4FA97}"/>
              </a:ext>
            </a:extLst>
          </p:cNvPr>
          <p:cNvSpPr/>
          <p:nvPr/>
        </p:nvSpPr>
        <p:spPr>
          <a:xfrm>
            <a:off x="499509" y="2367101"/>
            <a:ext cx="3839685" cy="41549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W dniu 9 września br. podpisano umowę z wykonawcą inwestycji. </a:t>
            </a:r>
          </a:p>
          <a:p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Wartość inwestycji: 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C00000"/>
                </a:solidFill>
              </a:rPr>
              <a:t>5 444 881,17 PLN </a:t>
            </a:r>
          </a:p>
          <a:p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Zadanie dofinansowane z Rządowego Funduszu Rozwoju Dróg – edycja 2025</a:t>
            </a:r>
          </a:p>
          <a:p>
            <a:pPr algn="just"/>
            <a:endParaRPr lang="pl-PL" sz="1200" b="1" i="0" dirty="0">
              <a:solidFill>
                <a:srgbClr val="336699"/>
              </a:solidFill>
              <a:effectLst/>
            </a:endParaRPr>
          </a:p>
          <a:p>
            <a:pPr algn="just"/>
            <a:endParaRPr lang="pl-PL" sz="1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00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71428F95-0856-B509-8D80-0A487B255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755850"/>
            <a:ext cx="3438525" cy="610214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2F3D094-0E2B-4F69-262C-84405272A6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211" y="1312817"/>
            <a:ext cx="2821577" cy="4232366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2203D74-F84F-A350-242B-4FFFB3A74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556"/>
            <a:ext cx="8534400" cy="6102149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Trwa renowacja kaplicy przy ul. Zamkowej – perełki historii gminy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CF7C63D-BEE3-7E02-7DDC-14E1CB9ECE63}"/>
              </a:ext>
            </a:extLst>
          </p:cNvPr>
          <p:cNvSpPr txBox="1"/>
          <p:nvPr/>
        </p:nvSpPr>
        <p:spPr>
          <a:xfrm>
            <a:off x="433578" y="1009954"/>
            <a:ext cx="3981450" cy="15696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Środki na renowację gmina pozyskała z Rządowego Programu Odbudowy Zabytków.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A66CF39-1B0B-43DE-09AB-9A12BF77F3DA}"/>
              </a:ext>
            </a:extLst>
          </p:cNvPr>
          <p:cNvSpPr txBox="1"/>
          <p:nvPr/>
        </p:nvSpPr>
        <p:spPr>
          <a:xfrm>
            <a:off x="4776787" y="3027670"/>
            <a:ext cx="5476875" cy="34163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W trakcie prac konserwatorskich odkryto bardzo stare elementy, które mogą pochodzić nawet z XV–XVI wieku. To dowód, że obecna barokowa kaplica kryje w sobie historię znacznie starszą niż sądzono – sięgającą czasów pierwszego murowanego kościoła związanego z rodem Koniecpolskich.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XV wiek?</a:t>
            </a:r>
          </a:p>
        </p:txBody>
      </p:sp>
    </p:spTree>
    <p:extLst>
      <p:ext uri="{BB962C8B-B14F-4D97-AF65-F5344CB8AC3E}">
        <p14:creationId xmlns:p14="http://schemas.microsoft.com/office/powerpoint/2010/main" val="1033115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5DD95E7D-222D-29E6-1DAA-02CCFC562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0" y="301083"/>
            <a:ext cx="1153953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 Koniecpola trafiła nowoczesna karetka pogotowia ratunkowego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27E39F-2989-D204-98C2-62703A5CB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1" y="2356491"/>
            <a:ext cx="4462461" cy="3859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ważne wzmocnienie systemu ratownictwa medycznego w rejonie działania SP ZOZ Stacja Pogotowia Ratunkowego w Częstochowie.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Trwają uzgodnienia modernizacji miejsca postoju ambulansu w filii Pogotowia Ratunkowego mieszczącej się w gminnym budynku przychodni</a:t>
            </a:r>
          </a:p>
        </p:txBody>
      </p:sp>
    </p:spTree>
    <p:extLst>
      <p:ext uri="{BB962C8B-B14F-4D97-AF65-F5344CB8AC3E}">
        <p14:creationId xmlns:p14="http://schemas.microsoft.com/office/powerpoint/2010/main" val="39475767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instalacji magazynów energii na terenie gminy Koniecpol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D02275BA-B6C7-ABE2-7250-4B64B5650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1120676"/>
            <a:ext cx="5376862" cy="2308324"/>
          </a:xfrm>
          <a:prstGeom prst="rect">
            <a:avLst/>
          </a:prstGeom>
          <a:solidFill>
            <a:srgbClr val="FFFF00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</a:rPr>
              <a:t>Do 8 sierpnia br. trwał nabór dla mieszkańców miasta i gminy Koniecpol na zakup i montaż magazynów energii elektrycznej w ramach projektu parasolowego – nie złożono wymaganej liczby wniosków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60276-C7FF-6FE6-C689-3C7C7D0A8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663" y="4241512"/>
            <a:ext cx="5005387" cy="1077218"/>
          </a:xfrm>
          <a:prstGeom prst="rect">
            <a:avLst/>
          </a:prstGeom>
          <a:solidFill>
            <a:srgbClr val="FFC000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Calibri"/>
              </a:rPr>
              <a:t>We wrześniu ogłoszony zostanie kolejny nabór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EC2A527-FDFF-B154-8BE6-C24FC53D76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49076">
            <a:off x="-115230" y="3343879"/>
            <a:ext cx="1831156" cy="197884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1FD8DD73-084B-8DF8-17C6-23FB19B6A799}"/>
              </a:ext>
            </a:extLst>
          </p:cNvPr>
          <p:cNvSpPr txBox="1"/>
          <p:nvPr/>
        </p:nvSpPr>
        <p:spPr>
          <a:xfrm>
            <a:off x="8045523" y="2090172"/>
            <a:ext cx="3622602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pl-PL" sz="2400" b="1" i="0" u="none" strike="noStrike" baseline="0" dirty="0">
                <a:solidFill>
                  <a:srgbClr val="002060"/>
                </a:solidFill>
                <a:latin typeface="DejaVuSans"/>
              </a:rPr>
              <a:t>Projekt obejmuje kompleksowe działania na rzecz wykonania 60 instalacji systemu magazynowania energii w obiektach mieszkalnych.</a:t>
            </a:r>
            <a:endParaRPr lang="pl-PL" sz="2400" b="1" dirty="0">
              <a:solidFill>
                <a:srgbClr val="00206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02843C9-4709-15B4-3932-B96A50EA2B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33266">
            <a:off x="5895943" y="4048011"/>
            <a:ext cx="3786613" cy="271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2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</a:rPr>
              <a:t>Postępowanie o udzielnie zamówienia publicznego na przebudowę drogi transportu rolnego w Kuźnicy Grodziskiej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EA7EC67-6A7E-DF1A-1113-80E99D38E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984" y="1447777"/>
            <a:ext cx="5772149" cy="490537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A35FF59-EE84-B1D9-D484-5F1498C1E60A}"/>
              </a:ext>
            </a:extLst>
          </p:cNvPr>
          <p:cNvSpPr txBox="1"/>
          <p:nvPr/>
        </p:nvSpPr>
        <p:spPr>
          <a:xfrm>
            <a:off x="588447" y="3182604"/>
            <a:ext cx="5310376" cy="34163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Projekt przewiduje wykonanie nowej konstrukcji drogi poprzez stabilizację gruntu rodzimego spoiwem drogowym, wykonanie podbudowy z mieszanki niezwiązanej, stabilizowanej mechanicznie oraz warstwy ścieralnej jezdni z betonu asfaltowego. Zaplanowano również obustronne pobocza z kruszywa.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663D6E3-94B9-BDB0-FDE3-03946F9D2329}"/>
              </a:ext>
            </a:extLst>
          </p:cNvPr>
          <p:cNvSpPr txBox="1"/>
          <p:nvPr/>
        </p:nvSpPr>
        <p:spPr>
          <a:xfrm>
            <a:off x="112867" y="1359703"/>
            <a:ext cx="6261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rgbClr val="002060"/>
                </a:solidFill>
              </a:rPr>
              <a:t>W dniu 10.09.2025 r. otwarto 5 ofert złożonych w postępowaniu. Ceny zaproponowane przez </a:t>
            </a:r>
          </a:p>
          <a:p>
            <a:r>
              <a:rPr lang="pl-PL" sz="2000" b="1" dirty="0">
                <a:solidFill>
                  <a:srgbClr val="002060"/>
                </a:solidFill>
              </a:rPr>
              <a:t>wykonawców  wynoszą od </a:t>
            </a:r>
            <a:r>
              <a:rPr lang="pl-PL" sz="2000" b="1" dirty="0">
                <a:solidFill>
                  <a:srgbClr val="C00000"/>
                </a:solidFill>
              </a:rPr>
              <a:t>196 274,86 zł </a:t>
            </a:r>
            <a:r>
              <a:rPr lang="pl-PL" sz="2000" b="1" dirty="0">
                <a:solidFill>
                  <a:srgbClr val="002060"/>
                </a:solidFill>
              </a:rPr>
              <a:t>do </a:t>
            </a:r>
            <a:r>
              <a:rPr lang="pl-PL" sz="2000" b="1" dirty="0">
                <a:solidFill>
                  <a:srgbClr val="C00000"/>
                </a:solidFill>
              </a:rPr>
              <a:t>237 547,23 zł.</a:t>
            </a:r>
          </a:p>
          <a:p>
            <a:endParaRPr lang="pl-PL" sz="1600" b="1" dirty="0">
              <a:solidFill>
                <a:srgbClr val="002060"/>
              </a:solidFill>
            </a:endParaRPr>
          </a:p>
          <a:p>
            <a:r>
              <a:rPr lang="pl-PL" sz="2000" b="1" dirty="0">
                <a:solidFill>
                  <a:srgbClr val="002060"/>
                </a:solidFill>
              </a:rPr>
              <a:t>Trwa weryfikacja ofert.</a:t>
            </a:r>
          </a:p>
        </p:txBody>
      </p:sp>
    </p:spTree>
    <p:extLst>
      <p:ext uri="{BB962C8B-B14F-4D97-AF65-F5344CB8AC3E}">
        <p14:creationId xmlns:p14="http://schemas.microsoft.com/office/powerpoint/2010/main" val="557279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0A720-8AE5-55BA-C631-FDDA864F5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00CEB6-B796-32A2-0C71-F23CEE3D6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BBB32F4-6855-942D-52AD-136888EDB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92166"/>
            <a:ext cx="11610373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T</a:t>
            </a:r>
            <a:r>
              <a:rPr kumimoji="0" lang="pl-PL" alt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ermomodernizacja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hali sportowej</a:t>
            </a:r>
          </a:p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Podpisano umowę o dofinansowanie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71C7783-D4A7-F0EA-738A-B01E8558A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0" y="3424779"/>
            <a:ext cx="5011583" cy="334105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76B9179-B8B9-38ED-F16C-88D46E5C41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698" y="3444481"/>
            <a:ext cx="4982030" cy="332135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1B3A1F3-D0F5-3A13-A343-F38349E8C999}"/>
              </a:ext>
            </a:extLst>
          </p:cNvPr>
          <p:cNvSpPr txBox="1"/>
          <p:nvPr/>
        </p:nvSpPr>
        <p:spPr>
          <a:xfrm>
            <a:off x="600806" y="1574688"/>
            <a:ext cx="10984524" cy="18607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Dofinansowanie z Europejskiego Funduszu Rozwoju Regionalnego - ponad 4,3 mln zł.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oprócz modernizacji energetycznej zakłada wykorzystanie odnawialnych źródeł energii 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panele fotowoltaiczne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Przygotowanie postępowania przetargowego.</a:t>
            </a:r>
            <a:endParaRPr lang="pl-PL" sz="2400" b="1" kern="1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37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841D2-D8C2-D19E-B960-1EB702402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FF7E3C-9DC6-C8C1-1154-E23D8ECA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DD5350C-511F-3C9E-9223-0DBB55DB3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4" y="239468"/>
            <a:ext cx="1159132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placu ogólnodostępnego wraz z miejscami postojowymi dla potrzeb Domu Kultury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273DD2F-3216-104F-051B-7A3F02E3A29F}"/>
              </a:ext>
            </a:extLst>
          </p:cNvPr>
          <p:cNvSpPr txBox="1"/>
          <p:nvPr/>
        </p:nvSpPr>
        <p:spPr>
          <a:xfrm>
            <a:off x="1266522" y="2006978"/>
            <a:ext cx="9725025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Dla projektu pozyskano dofinansowanie w ramach Planu Strategicznego dla Wspólnej Polityki Rolnej na lata 2023-2027 i Europejskiego Funduszu Rolnego na rzecz Rozwoju Obszarów Wiejskich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Inwestycja realizowana będzie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we współpracy z Stowarzyszeniem „Przyjaciele Szkoły”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858282B-3671-C9D7-35BB-4005D166C152}"/>
              </a:ext>
            </a:extLst>
          </p:cNvPr>
          <p:cNvSpPr txBox="1"/>
          <p:nvPr/>
        </p:nvSpPr>
        <p:spPr>
          <a:xfrm>
            <a:off x="606670" y="4923693"/>
            <a:ext cx="11318027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Trwa procedura podpisania umowy o dofinansowanie.</a:t>
            </a:r>
          </a:p>
        </p:txBody>
      </p:sp>
    </p:spTree>
    <p:extLst>
      <p:ext uri="{BB962C8B-B14F-4D97-AF65-F5344CB8AC3E}">
        <p14:creationId xmlns:p14="http://schemas.microsoft.com/office/powerpoint/2010/main" val="358249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D208550-D16F-6923-6C87-A2351FDCB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440"/>
            <a:ext cx="12192000" cy="6266345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136790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 dla Koniecpola z programu „Razem Bezpieczniej”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758962-F1A0-0A2D-1DCF-7739B470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1229830"/>
            <a:ext cx="4748212" cy="46851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Zakres prac obejmuje m.in.: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doświetlenie przejść nowoczesnym oświetleniem LED,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nowe oznakowanie poziome i pionowe,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montaż barierek ochronnych i punktów odblaskowych,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instalację kamer monitoringu,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dostosowanie przejść do potrzeb osób</a:t>
            </a:r>
            <a:b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z niepełnosprawnościami,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kern="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działania edukacyjne i profilaktyczne</a:t>
            </a:r>
            <a:b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b="1" kern="0" dirty="0"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 szkołach i przedszkolach.</a:t>
            </a:r>
            <a:endParaRPr lang="pl-PL" sz="20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681F2515-4612-2F4D-A17A-3FFDF27B243D}"/>
              </a:ext>
            </a:extLst>
          </p:cNvPr>
          <p:cNvSpPr txBox="1"/>
          <p:nvPr/>
        </p:nvSpPr>
        <p:spPr>
          <a:xfrm>
            <a:off x="8924925" y="1309605"/>
            <a:ext cx="2700337" cy="34413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Przejścia dla pieszych:</a:t>
            </a:r>
            <a:endParaRPr lang="pl-PL" sz="24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na Rynku – ul. Partyzantów</a:t>
            </a:r>
            <a:endParaRPr lang="pl-PL" sz="24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4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ul. Chrząstowska – w kierunku Urzędu Miasta i Gminy </a:t>
            </a:r>
            <a:endParaRPr lang="pl-PL" sz="24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BE14864-D981-8CAD-071D-8404266278BE}"/>
              </a:ext>
            </a:extLst>
          </p:cNvPr>
          <p:cNvSpPr txBox="1"/>
          <p:nvPr/>
        </p:nvSpPr>
        <p:spPr>
          <a:xfrm>
            <a:off x="3494484" y="6470500"/>
            <a:ext cx="5203031" cy="5014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6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Dofinansowanie: </a:t>
            </a:r>
            <a:r>
              <a:rPr lang="pl-PL" sz="2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120 tys. PLN (80%)</a:t>
            </a:r>
            <a:endParaRPr lang="pl-PL" sz="2600" b="1" kern="1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828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82B7D-F357-C1CB-1EEC-C855011E5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E1980B-6B94-C2AE-9363-FCC01DBC1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DCAD454-40A6-E446-CE3F-FF544BD1E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Efektywność energetyczna budynków użyteczności publicznej w gminie Koniecpol – termomodernizacja Szkoły Podstawowej w Rudnikach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44FBEE4-BEC4-753E-9B60-279C58838E2C}"/>
              </a:ext>
            </a:extLst>
          </p:cNvPr>
          <p:cNvSpPr txBox="1"/>
          <p:nvPr/>
        </p:nvSpPr>
        <p:spPr>
          <a:xfrm>
            <a:off x="533766" y="2082343"/>
            <a:ext cx="11124468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w ramach programu „Fundusze Europejskie dla Śląskiego 2021-2027” i Europejskiego Fundusz Rozwoju Regionalnego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FESL.02.01-Efektywność energetyczna budynków użyteczności publicznej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1381125" y="4022576"/>
            <a:ext cx="9220200" cy="4924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2 492 870,20 zł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C9F6A4-7FA7-F4A1-3D5C-FAECB5720297}"/>
              </a:ext>
            </a:extLst>
          </p:cNvPr>
          <p:cNvSpPr txBox="1"/>
          <p:nvPr/>
        </p:nvSpPr>
        <p:spPr>
          <a:xfrm>
            <a:off x="395588" y="5228493"/>
            <a:ext cx="1159132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Trwa procedura podpisania umowy o dofinansowanie.</a:t>
            </a:r>
          </a:p>
        </p:txBody>
      </p:sp>
    </p:spTree>
    <p:extLst>
      <p:ext uri="{BB962C8B-B14F-4D97-AF65-F5344CB8AC3E}">
        <p14:creationId xmlns:p14="http://schemas.microsoft.com/office/powerpoint/2010/main" val="10895782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A990A-E16D-6C8D-5CD1-ED4C8DC8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3B0E66-F339-8184-AA12-51EAF93B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24E6D9A-0C1E-7D5E-1DDC-46F8B643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Efektywność energetyczna budynków użyteczności publicznej w gminie Koniecpol – termomodernizacja Szkoły Podstawowej w Łysinach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4B1407B-B18F-BA56-20BE-7A1CB433954E}"/>
              </a:ext>
            </a:extLst>
          </p:cNvPr>
          <p:cNvSpPr txBox="1"/>
          <p:nvPr/>
        </p:nvSpPr>
        <p:spPr>
          <a:xfrm>
            <a:off x="600806" y="2063293"/>
            <a:ext cx="10984523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 ramach programu „Fundusze Europejskie dla Śląskiego 2021-2027” i Europejskiego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Fundusz Rozwoju Regionalnego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Działanie: FESL.02.01-Efektywność energetyczna budynków użyteczności publicznej</a:t>
            </a:r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1482967" y="3952143"/>
            <a:ext cx="9220200" cy="4924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2 804 001,82 zł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3E2FF11-D42E-4322-67DE-E527CBE059A2}"/>
              </a:ext>
            </a:extLst>
          </p:cNvPr>
          <p:cNvSpPr txBox="1"/>
          <p:nvPr/>
        </p:nvSpPr>
        <p:spPr>
          <a:xfrm>
            <a:off x="297405" y="5161818"/>
            <a:ext cx="1159132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Trwa procedura podpisania umowy o dofinansowanie.</a:t>
            </a:r>
          </a:p>
        </p:txBody>
      </p:sp>
    </p:spTree>
    <p:extLst>
      <p:ext uri="{BB962C8B-B14F-4D97-AF65-F5344CB8AC3E}">
        <p14:creationId xmlns:p14="http://schemas.microsoft.com/office/powerpoint/2010/main" val="2123568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4D1CC-737A-5481-D100-F5D396D91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FA7946B3-138A-C7D4-171C-B852F9671744}"/>
              </a:ext>
            </a:extLst>
          </p:cNvPr>
          <p:cNvSpPr txBox="1">
            <a:spLocks/>
          </p:cNvSpPr>
          <p:nvPr/>
        </p:nvSpPr>
        <p:spPr>
          <a:xfrm>
            <a:off x="1568917" y="320342"/>
            <a:ext cx="7146501" cy="9914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Plan prezentacji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B60A9BB-DAF7-D8D9-E96E-245B8F6A8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49076">
            <a:off x="1589439" y="3830018"/>
            <a:ext cx="3281834" cy="244354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0030378-3359-9EDB-09C3-E53BA77744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64372">
            <a:off x="363076" y="1386055"/>
            <a:ext cx="3281834" cy="2417591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A5729DE5-29C2-652A-285F-0BA4FE26F9F8}"/>
              </a:ext>
            </a:extLst>
          </p:cNvPr>
          <p:cNvSpPr txBox="1">
            <a:spLocks/>
          </p:cNvSpPr>
          <p:nvPr/>
        </p:nvSpPr>
        <p:spPr>
          <a:xfrm>
            <a:off x="4732592" y="4875096"/>
            <a:ext cx="5962651" cy="1136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Wydarzenia gminne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79A6881E-3EB3-4A55-3F67-A4E1E44983F2}"/>
              </a:ext>
            </a:extLst>
          </p:cNvPr>
          <p:cNvSpPr txBox="1">
            <a:spLocks/>
          </p:cNvSpPr>
          <p:nvPr/>
        </p:nvSpPr>
        <p:spPr>
          <a:xfrm>
            <a:off x="3258954" y="2525172"/>
            <a:ext cx="6513696" cy="11364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pl-PL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Informacje o wybranych inwestycjach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1808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A990A-E16D-6C8D-5CD1-ED4C8DC8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3B0E66-F339-8184-AA12-51EAF93B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24E6D9A-0C1E-7D5E-1DDC-46F8B643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Termomodernizacja i zastosowanie OZE w obiektach</a:t>
            </a:r>
            <a:r>
              <a:rPr kumimoji="0" lang="pl-PL" altLang="pl-PL" sz="3600" b="1" i="0" u="none" strike="noStrike" kern="1200" cap="none" spc="0" normalizeH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gminnych pełniących funkcje remiz strażackich i świetlic wiejskich – Okołowice w gminie Koniecpol</a:t>
            </a:r>
            <a:endParaRPr kumimoji="0" lang="pl-PL" altLang="pl-PL" sz="3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4B1407B-B18F-BA56-20BE-7A1CB433954E}"/>
              </a:ext>
            </a:extLst>
          </p:cNvPr>
          <p:cNvSpPr txBox="1"/>
          <p:nvPr/>
        </p:nvSpPr>
        <p:spPr>
          <a:xfrm>
            <a:off x="1381125" y="2339518"/>
            <a:ext cx="9944100" cy="27084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Projekt w ramach programu „Fundusze Europejskie dla Śląskiego 2021-2027” i Europejskiego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Fundusz Rozwoju Regionalnego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algn="ctr"/>
            <a:r>
              <a:rPr lang="pl-PL" sz="24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Działanie: FESL.02.01-Efektywność energetyczna budynków użyteczności publicznej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Kwota dofinasowania: </a:t>
            </a:r>
            <a:r>
              <a:rPr lang="pl-PL" sz="2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792 333,96 zł</a:t>
            </a:r>
          </a:p>
          <a:p>
            <a:pPr algn="ctr"/>
            <a:endParaRPr lang="pl-PL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300338" y="5676168"/>
            <a:ext cx="1159132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Trwa procedura podpisania umowy o dofinansowanie.</a:t>
            </a:r>
          </a:p>
        </p:txBody>
      </p:sp>
    </p:spTree>
    <p:extLst>
      <p:ext uri="{BB962C8B-B14F-4D97-AF65-F5344CB8AC3E}">
        <p14:creationId xmlns:p14="http://schemas.microsoft.com/office/powerpoint/2010/main" val="42307317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CF560-8915-6FB1-DDE2-9D6522BAA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286706-DE47-7C33-74DF-B1355B59A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0189976-5934-ACB9-AFD2-A7F440772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92166"/>
            <a:ext cx="11591323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Punktu Selektywnej Zbiórki Odpadów Komunalnych w Koniecpolu przy ul. Słowackiego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3182E45-7358-FEAD-317B-2DC3627ABEAD}"/>
              </a:ext>
            </a:extLst>
          </p:cNvPr>
          <p:cNvSpPr txBox="1"/>
          <p:nvPr/>
        </p:nvSpPr>
        <p:spPr>
          <a:xfrm>
            <a:off x="1381125" y="2339518"/>
            <a:ext cx="99441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w ramach programu „Fundusze Europejskie dla Śląskiego 2021-2027” i Europejskiego Fundusz Rozwoju Regionalnego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Priorytet: FESL.02.00-Fundusze Europejskie na zielony rozwój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FESL.02.12-Gospodarka odpadami komunalnymi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5BCB28B-A0E8-C209-93EE-2CB854C9E662}"/>
              </a:ext>
            </a:extLst>
          </p:cNvPr>
          <p:cNvSpPr txBox="1"/>
          <p:nvPr/>
        </p:nvSpPr>
        <p:spPr>
          <a:xfrm>
            <a:off x="1690687" y="4857018"/>
            <a:ext cx="9324975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w trakcie oceny formalnej</a:t>
            </a:r>
          </a:p>
        </p:txBody>
      </p:sp>
    </p:spTree>
    <p:extLst>
      <p:ext uri="{BB962C8B-B14F-4D97-AF65-F5344CB8AC3E}">
        <p14:creationId xmlns:p14="http://schemas.microsoft.com/office/powerpoint/2010/main" val="37032838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Trwają zebrania sołeckie w sprawie Funduszu Sołeckiego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EFBDFC-A117-8694-8F98-5BEF60C14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574" y="1597693"/>
            <a:ext cx="6116426" cy="16435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Zebrania odbyły się już</a:t>
            </a:r>
            <a:b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sołectwach: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Radoszewnica, Kuźnica Grodziska, Wólka, Zagacie, Luborcza, Stary Koniecpol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5115893-146D-5A04-9358-1A51DFEEA9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388" y="3769009"/>
            <a:ext cx="4124325" cy="253364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4A14678-B0D9-CE0B-D914-432186670A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389" y="1353997"/>
            <a:ext cx="4124324" cy="270684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095A779-D60F-3184-78C5-FBEFFE3DF4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4060843"/>
            <a:ext cx="4029074" cy="253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594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011" y="2486596"/>
            <a:ext cx="8608100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WYDARZENIA GMINNE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2BDB3CCD-8EF0-9A7A-B31A-A40667ABF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09675"/>
            <a:ext cx="121920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4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3BD41-D92F-2533-AD63-5AFEF0198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DA75541-CDE1-1B8A-91B3-3D4BAC65FBB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B00F9A3-3F9E-63ED-CC4F-311FD1D5C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7 września 2025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Oficjalne obchody 86. rocznicy wybuchu II wojny światowej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1E7EE5B-B9F4-DB75-A5EF-B8F05954F0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715" y="2371725"/>
            <a:ext cx="5804110" cy="391613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5DA89CFA-0CA5-074C-1DDB-A749A3A7ED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3965494"/>
            <a:ext cx="4795838" cy="265314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9C48E65-6013-8F83-2FD2-21EF64D3B0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419" y="1710588"/>
            <a:ext cx="5084642" cy="274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69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B1EBF-4AF1-9E62-204A-8416CED4F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286C5C1B-B9D6-B354-4FC0-D2BF485ED8AB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2">
            <a:extLst>
              <a:ext uri="{FF2B5EF4-FFF2-40B4-BE49-F238E27FC236}">
                <a16:creationId xmlns:a16="http://schemas.microsoft.com/office/drawing/2014/main" id="{68CDDC56-D574-FD11-8A91-87DFF0D43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945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Narodowe Czytanie 2025 w Koniecpolu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9C27C75-064C-69A3-2470-7ADBDB88D382}"/>
              </a:ext>
            </a:extLst>
          </p:cNvPr>
          <p:cNvSpPr txBox="1"/>
          <p:nvPr/>
        </p:nvSpPr>
        <p:spPr>
          <a:xfrm>
            <a:off x="846348" y="1061174"/>
            <a:ext cx="1073467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effectLst/>
              </a:rPr>
              <a:t>Za nami dziewiąta edycja tego wyjątkowego wydarzenia w Centrum Społeczno-Kulturalnym. To był piękny wieczór z literaturą, muzyką i teatrem!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effectLst/>
              </a:rPr>
              <a:t>Na scenie zaprezentowały się grupy teatralne Babiniec, Feniks i Sztama, a także artyści ze Studia Piosenki Metro z Częstochowy. 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effectLst/>
              </a:rPr>
              <a:t>Całość przygotował i wyreżyserował Robert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Dorosławski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5B48D7F-4815-96D1-F0AF-A89FDE8C6F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0" y="3233057"/>
            <a:ext cx="4702629" cy="313508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F2102AA-9142-B87F-F9CF-C95F79C61B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385" y="3233057"/>
            <a:ext cx="4702629" cy="313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18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F72D7CF-33D9-DCC7-3184-CD9D57804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5" y="0"/>
            <a:ext cx="8191500" cy="502253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0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Rozpoczęcie roku szkolnego 2025/2026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39BD0CC-2716-3FF6-551C-80D5E5B20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943834"/>
            <a:ext cx="3686174" cy="235206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E7A11D0-DFD7-4CF9-5238-4D75F0A1A7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732" y="4496749"/>
            <a:ext cx="3889468" cy="214517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D872163-D498-6077-074D-C68A4B8106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883" y="4496749"/>
            <a:ext cx="3194142" cy="214517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1D5440AB-587C-0D82-CC34-6801C0DADF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024" y="4496749"/>
            <a:ext cx="3486151" cy="214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475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Gminne Zawody Sportowo-Pożarnicze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Ochotniczych Straży Pożarnych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D6AB89-CEA4-F7F4-0A36-FFE93B4D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52" y="1765666"/>
            <a:ext cx="5010149" cy="45981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Wyniki zawodów: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 miejsce – OSP Łysiny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II miejsce – OSP Stary Koniecpol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III miejsce – OSP Stanisławice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IV miejsce – OSP Okołowice przy wsparciu druhów z OSP Kuźnica Grodziska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Wielkie brawa także dla Młodzieżowej Drużyny Pożarniczej Stary Koniecpol.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6515865-0745-9CE4-C618-44010F720F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050214"/>
            <a:ext cx="4840333" cy="36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65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D461EBA0-6748-9834-473F-B6629E5411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536" y="0"/>
            <a:ext cx="7006464" cy="6857999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2CE7829A-7B3C-ACF3-58CD-B89CCC401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47" y="0"/>
            <a:ext cx="5848993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</a:rPr>
              <a:t>Dożynki Gminne 2025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D3E26DD-DDD3-D6DF-5738-3D873EE3E6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5" y="1195830"/>
            <a:ext cx="4440456" cy="255202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9A6C502-80DC-A469-6D22-8D8A39ED6A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867" y="1195830"/>
            <a:ext cx="3962781" cy="282157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7DC8F10-C98D-8CB9-53FA-01F70A349E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428" y="4176006"/>
            <a:ext cx="4108335" cy="2681994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40DA22D-28CC-E7E3-67B0-DC4712E507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1" y="4380131"/>
            <a:ext cx="3720686" cy="247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403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Dożynki Powiatowe - Blachownia 2025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15E7705-A35C-39A8-244F-0AE91BF90E1F}"/>
              </a:ext>
            </a:extLst>
          </p:cNvPr>
          <p:cNvSpPr txBox="1"/>
          <p:nvPr/>
        </p:nvSpPr>
        <p:spPr>
          <a:xfrm>
            <a:off x="1055759" y="966651"/>
            <a:ext cx="10315853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</a:rPr>
              <a:t>Gminę Koniecpol reprezentowało sołectwo Stanisławice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00DF512-366B-39B7-00C1-6DD4BFC861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64" y="2283301"/>
            <a:ext cx="5937798" cy="445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552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279" y="1676357"/>
            <a:ext cx="10105442" cy="9420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WYBRANE INWESTYCJE</a:t>
            </a:r>
            <a:r>
              <a:rPr lang="pl-PL" sz="5400" b="1" dirty="0">
                <a:solidFill>
                  <a:srgbClr val="002060"/>
                </a:solidFill>
                <a:cs typeface="Calibri" panose="020F0502020204030204" pitchFamily="34" charset="0"/>
              </a:rPr>
              <a:t> GMINNE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CEF528E8-C02F-E3A1-19F5-BEE84657FDB4}"/>
              </a:ext>
            </a:extLst>
          </p:cNvPr>
          <p:cNvSpPr/>
          <p:nvPr/>
        </p:nvSpPr>
        <p:spPr>
          <a:xfrm>
            <a:off x="5024387" y="3686476"/>
            <a:ext cx="1874368" cy="2903052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trzałka w dół 4">
            <a:extLst>
              <a:ext uri="{FF2B5EF4-FFF2-40B4-BE49-F238E27FC236}">
                <a16:creationId xmlns:a16="http://schemas.microsoft.com/office/drawing/2014/main" id="{266FEE5C-3C27-1CA1-EA06-9235969262EF}"/>
              </a:ext>
            </a:extLst>
          </p:cNvPr>
          <p:cNvSpPr/>
          <p:nvPr/>
        </p:nvSpPr>
        <p:spPr>
          <a:xfrm>
            <a:off x="2135204" y="3078480"/>
            <a:ext cx="1874368" cy="2903052"/>
          </a:xfrm>
          <a:prstGeom prst="downArrow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34531822-ED29-C0B5-DD76-5BB8535B9A87}"/>
              </a:ext>
            </a:extLst>
          </p:cNvPr>
          <p:cNvSpPr/>
          <p:nvPr/>
        </p:nvSpPr>
        <p:spPr>
          <a:xfrm>
            <a:off x="7496475" y="2934101"/>
            <a:ext cx="1874368" cy="290305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Dożynki Powiatowe 2025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30B55A4-067B-B0C0-66D8-43F2DE3427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62" y="1751838"/>
            <a:ext cx="4190445" cy="498481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4BCF21A-E08C-E56F-99C9-41D7A47A20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923" y="2746137"/>
            <a:ext cx="6063413" cy="399051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C22C6875-690A-2F9C-2436-3B1CEE511E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85" y="887765"/>
            <a:ext cx="4454315" cy="323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46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B209B75-CC4D-6155-EE67-30EECC42C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212" y="2784637"/>
            <a:ext cx="5258540" cy="3977819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48A14B4-E1D7-FD50-B208-8540F95E43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591" y="2452348"/>
            <a:ext cx="3656513" cy="43101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10895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Dożynki Powiatowe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Sukcesy mieszkańców Gminy Koniecpol na Dożynkach Powiatowych 2025 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5F76AFBB-B411-43F2-4102-184B25B1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807" y="1287080"/>
            <a:ext cx="9960385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Nagroda w powiatowym konkursie „Przodujący Producent Rolny” trafiła do Pana Krzysztofa Lisa</a:t>
            </a:r>
          </a:p>
        </p:txBody>
      </p:sp>
    </p:spTree>
    <p:extLst>
      <p:ext uri="{BB962C8B-B14F-4D97-AF65-F5344CB8AC3E}">
        <p14:creationId xmlns:p14="http://schemas.microsoft.com/office/powerpoint/2010/main" val="18663486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CFA33-31DD-7B51-28A7-C1AB3A57F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473A9902-0A6A-E5A3-4DDB-689DE78B8F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947" y="3235770"/>
            <a:ext cx="2716672" cy="362222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88BD6D3-65D7-498D-88B1-DCB869E0DB67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7E769F7-DCEB-E75D-1024-6DB1DCDC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24" y="121350"/>
            <a:ext cx="11591924" cy="18651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Dożynki Powiatowe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Sukcesy mieszkańców Gminy Koniecpol na Dożynkach Powiatowych 2025 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5F76AFBB-B411-43F2-4102-184B25B1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3493" y="2228671"/>
            <a:ext cx="9960385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Nagroda w powiatowym konkursie „Ekologiczna Zagroda” trafiła do Pani Renaty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Gradowicz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CF8FDF2F-2728-5797-F677-88C30DE78A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475" y="3696603"/>
            <a:ext cx="4394446" cy="283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93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2470220F-55D3-3AD6-288A-46A4F2037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Konkurs na Najlepszą Przestrzeń Publiczną Województwa Śląskiego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3DA9C7-2D6C-727D-434E-E9BE26C65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6" y="1757773"/>
            <a:ext cx="4962524" cy="33424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 plebiscytu zakwalifikowanych zostało 25 obiektów.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Wśród nich znalazł się również projekt: „Rewitalizacja Rynku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Koniecpolu”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l-PL" sz="2400" b="1" dirty="0">
              <a:solidFill>
                <a:srgbClr val="00206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 regionalnym głosowaniu zajął 8 miejsce na 25.</a:t>
            </a:r>
          </a:p>
        </p:txBody>
      </p:sp>
    </p:spTree>
    <p:extLst>
      <p:ext uri="{BB962C8B-B14F-4D97-AF65-F5344CB8AC3E}">
        <p14:creationId xmlns:p14="http://schemas.microsoft.com/office/powerpoint/2010/main" val="23162538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00B3D-653F-7F5B-DDF8-8EE700DC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CABF53B2-87F6-3F6C-0858-CA5C2692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3615" y="3914204"/>
            <a:ext cx="8543381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OGŁOSZENIA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985C9ABF-36B2-593A-6E22-523263CC4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14300" y="3429001"/>
            <a:ext cx="12306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380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7150CE-3F6E-BDB6-38AC-12D6650E6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3885CBD-08A5-CDD7-24DF-EF8D11F02C91}"/>
              </a:ext>
            </a:extLst>
          </p:cNvPr>
          <p:cNvSpPr txBox="1"/>
          <p:nvPr/>
        </p:nvSpPr>
        <p:spPr>
          <a:xfrm>
            <a:off x="466726" y="457200"/>
            <a:ext cx="5581649" cy="41549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14 września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godz. 14.00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4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Organizatorzy wydarzenia: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Dorota </a:t>
            </a:r>
            <a:r>
              <a:rPr kumimoji="0" lang="pl-PL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Kurpios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sołtys Kuźnicy Grodziskiej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Monika </a:t>
            </a:r>
            <a:r>
              <a:rPr kumimoji="0" lang="pl-PL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Gieroń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radna Rady Miejskiej w Koniecpolu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Strażacy OSP Kuźnica Grodziska </a:t>
            </a:r>
            <a:endParaRPr lang="pl-PL" sz="24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DD36978-B2E5-2F78-9F04-8FD57D6161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525" y="0"/>
            <a:ext cx="5114924" cy="68580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DFAB1BA-A40E-2B78-BF27-D61798FDE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82602">
            <a:off x="2348903" y="4533366"/>
            <a:ext cx="4522183" cy="204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80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pole tekstowe 1">
            <a:extLst>
              <a:ext uri="{FF2B5EF4-FFF2-40B4-BE49-F238E27FC236}">
                <a16:creationId xmlns:a16="http://schemas.microsoft.com/office/drawing/2014/main" id="{9E8B4887-09DB-8689-5750-2B4618FBE23D}"/>
              </a:ext>
            </a:extLst>
          </p:cNvPr>
          <p:cNvSpPr txBox="1"/>
          <p:nvPr/>
        </p:nvSpPr>
        <p:spPr>
          <a:xfrm>
            <a:off x="466725" y="4392732"/>
            <a:ext cx="5238750" cy="16498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Kolejna odsłona Festiwalu Muzyki Organowej</a:t>
            </a:r>
            <a:b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Kameralnej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FFFEA82-C91F-22E4-07D5-28161D9909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716" y="0"/>
            <a:ext cx="4990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784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631F5-1B65-B156-33D7-4EE98F811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581480D6-4D5F-DDF5-CA24-6B409912535C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512B4F90-15DB-CAFA-1451-7034FE14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Zmiana trasy i rozkład jazdy Koniecpol – Częstochowa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071871C-AA5D-654E-EB73-49184FE0D2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825" y="952500"/>
            <a:ext cx="72485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978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F388BA71-681D-5E45-5CB6-2347E3AA3283}"/>
              </a:ext>
            </a:extLst>
          </p:cNvPr>
          <p:cNvSpPr txBox="1">
            <a:spLocks/>
          </p:cNvSpPr>
          <p:nvPr/>
        </p:nvSpPr>
        <p:spPr>
          <a:xfrm>
            <a:off x="1176142" y="3147460"/>
            <a:ext cx="10012970" cy="24640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pl-PL" sz="3000" b="1" dirty="0"/>
            </a:br>
            <a:r>
              <a:rPr lang="pl-PL" sz="6000" b="1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</a:p>
          <a:p>
            <a:pPr algn="ctr"/>
            <a:endParaRPr lang="pl-PL" sz="4800" b="1" dirty="0"/>
          </a:p>
        </p:txBody>
      </p:sp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289D8F5-394B-9683-ED50-FCDA29468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14" y="-659714"/>
            <a:ext cx="12253913" cy="7517714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Przebudowa ulicy Szkolnej w Koniecpolu – prace drogowe postępują etapami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30522BF-B6F8-5593-E742-5B0BFCFC3106}"/>
              </a:ext>
            </a:extLst>
          </p:cNvPr>
          <p:cNvSpPr txBox="1"/>
          <p:nvPr/>
        </p:nvSpPr>
        <p:spPr>
          <a:xfrm>
            <a:off x="383379" y="1980742"/>
            <a:ext cx="11591924" cy="4512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Przebudowa na łącznej długości 2 268 </a:t>
            </a:r>
            <a:r>
              <a:rPr kumimoji="0" lang="pl-PL" sz="3200" b="1" i="0" u="none" strike="noStrike" kern="1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Realizowany zakres rzeczowy: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przekładka istniejącego uzbrojenia terenu, budowa ciepłociągu z przyłączami, budowa chodnika i ścieżek rowerowych, budowa zbiorników na deszczówkę, budowa wjazdów.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12 036 002,76 PLN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6 356 552,75 PLN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Planowane zakończenie inwestycji: 2026 rok.</a:t>
            </a:r>
          </a:p>
        </p:txBody>
      </p:sp>
    </p:spTree>
    <p:extLst>
      <p:ext uri="{BB962C8B-B14F-4D97-AF65-F5344CB8AC3E}">
        <p14:creationId xmlns:p14="http://schemas.microsoft.com/office/powerpoint/2010/main" val="4100097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684D0245-6946-D720-1E86-944A0DC09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Szkolnej w Koniecpolu – inwestycja </a:t>
            </a:r>
            <a:b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</a:b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w trakcie realizacji</a:t>
            </a:r>
            <a:endParaRPr lang="pl-PL" sz="3600" b="1" dirty="0">
              <a:solidFill>
                <a:srgbClr val="002060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C55B1C3-C887-1DD3-C869-149CDF900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500" y="1312054"/>
            <a:ext cx="7104500" cy="5545946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FFB28CB-0632-2557-4FFA-8E00205A99CF}"/>
              </a:ext>
            </a:extLst>
          </p:cNvPr>
          <p:cNvSpPr txBox="1"/>
          <p:nvPr/>
        </p:nvSpPr>
        <p:spPr>
          <a:xfrm>
            <a:off x="1661221" y="4456999"/>
            <a:ext cx="4762500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Zrealizowano również oświetlenie uliczne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A37514B-4500-4F29-264D-2CE7BA406DC6}"/>
              </a:ext>
            </a:extLst>
          </p:cNvPr>
          <p:cNvSpPr txBox="1"/>
          <p:nvPr/>
        </p:nvSpPr>
        <p:spPr>
          <a:xfrm>
            <a:off x="581600" y="2055999"/>
            <a:ext cx="4762500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Obecnie zrealizowano odcinek prowadzący do boiska „Orlik”</a:t>
            </a:r>
          </a:p>
        </p:txBody>
      </p:sp>
    </p:spTree>
    <p:extLst>
      <p:ext uri="{BB962C8B-B14F-4D97-AF65-F5344CB8AC3E}">
        <p14:creationId xmlns:p14="http://schemas.microsoft.com/office/powerpoint/2010/main" val="3359391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2B70D-0B92-4569-1D8D-9409EAFDD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429D9510-5A42-CEB7-9FF6-72E1505C1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056" y="151135"/>
            <a:ext cx="1165388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Trwa budowa energooszczędnego oświetlenia ulicznego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z infrastrukturą towarzyszącą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4597E7FB-41C5-7B39-CC95-10D9F1A19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25" y="1820112"/>
            <a:ext cx="851535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Oświetlenie w ramach 6 zadań i 6 lokalizacji na terenie miasta i gminy Koniecpol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6D2EE703-F87E-2733-4D94-08A8F00F4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882" y="3531259"/>
            <a:ext cx="6903062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Roboty drogowe w </a:t>
            </a:r>
            <a:r>
              <a:rPr lang="pl-PL" sz="3600" b="1" dirty="0">
                <a:solidFill>
                  <a:srgbClr val="002060"/>
                </a:solidFill>
              </a:rPr>
              <a:t> ramach</a:t>
            </a:r>
            <a:br>
              <a:rPr lang="pl-PL" sz="3600" b="1" dirty="0">
                <a:solidFill>
                  <a:srgbClr val="002060"/>
                </a:solidFill>
              </a:rPr>
            </a:br>
            <a:r>
              <a:rPr lang="pl-PL" sz="3600" b="1" dirty="0">
                <a:solidFill>
                  <a:srgbClr val="002060"/>
                </a:solidFill>
              </a:rPr>
              <a:t> 3 zadań i 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 lokalizacji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B6BB836A-AFD2-45D7-CC39-DF2F799F088A}"/>
              </a:ext>
            </a:extLst>
          </p:cNvPr>
          <p:cNvSpPr/>
          <p:nvPr/>
        </p:nvSpPr>
        <p:spPr>
          <a:xfrm rot="16200000">
            <a:off x="808054" y="1481297"/>
            <a:ext cx="1303261" cy="198089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9916F44D-E50B-97F8-41E3-7EE46BB8A13A}"/>
              </a:ext>
            </a:extLst>
          </p:cNvPr>
          <p:cNvSpPr/>
          <p:nvPr/>
        </p:nvSpPr>
        <p:spPr>
          <a:xfrm rot="16200000">
            <a:off x="3151050" y="3140978"/>
            <a:ext cx="1303261" cy="198089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55F7558D-634D-CF0D-DE17-C1E1C6B1E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9426" y="6078996"/>
            <a:ext cx="4267199" cy="584775"/>
          </a:xfrm>
          <a:prstGeom prst="rect">
            <a:avLst/>
          </a:prstGeom>
          <a:solidFill>
            <a:srgbClr val="92D050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zadań inwestycyjnych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DCC0DDBC-C73F-7A92-7F64-E7292F325BE3}"/>
              </a:ext>
            </a:extLst>
          </p:cNvPr>
          <p:cNvSpPr/>
          <p:nvPr/>
        </p:nvSpPr>
        <p:spPr>
          <a:xfrm>
            <a:off x="8238919" y="5009787"/>
            <a:ext cx="1328788" cy="845676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51E3B324-B348-B342-F474-BFD4C5CF63F4}"/>
              </a:ext>
            </a:extLst>
          </p:cNvPr>
          <p:cNvSpPr txBox="1"/>
          <p:nvPr/>
        </p:nvSpPr>
        <p:spPr>
          <a:xfrm>
            <a:off x="133658" y="5064881"/>
            <a:ext cx="5634682" cy="10321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Wartość robót brutto: </a:t>
            </a:r>
            <a:r>
              <a:rPr lang="pl-PL" sz="26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1 653 878,42 PLN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Dofinansowanie: </a:t>
            </a:r>
            <a:r>
              <a:rPr lang="pl-PL" sz="2600" b="1" dirty="0">
                <a:solidFill>
                  <a:srgbClr val="FF0000"/>
                </a:solidFill>
              </a:rPr>
              <a:t>1 620 800,85 PLN </a:t>
            </a:r>
            <a:r>
              <a:rPr lang="pl-PL" sz="2400" b="1" dirty="0">
                <a:solidFill>
                  <a:srgbClr val="FF0000"/>
                </a:solidFill>
              </a:rPr>
              <a:t>(98%)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57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18CC-FA56-C0F2-6A2B-E7077E0BE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14A8E5B1-7A57-FE60-4B54-8CFDE0F76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4" y="220279"/>
            <a:ext cx="9982201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lang="pl-PL" b="1" i="0" dirty="0">
                <a:solidFill>
                  <a:srgbClr val="002060"/>
                </a:solidFill>
                <a:effectLst/>
                <a:latin typeface="+mn-lt"/>
              </a:rPr>
              <a:t>Trwa budowa energooszczędnego oświetlenia ulicznego</a:t>
            </a:r>
            <a:br>
              <a:rPr lang="pl-PL" b="1" i="0" dirty="0">
                <a:solidFill>
                  <a:srgbClr val="002060"/>
                </a:solidFill>
                <a:effectLst/>
                <a:latin typeface="+mn-lt"/>
              </a:rPr>
            </a:br>
            <a:r>
              <a:rPr lang="pl-PL" b="1" i="0" dirty="0">
                <a:solidFill>
                  <a:srgbClr val="002060"/>
                </a:solidFill>
                <a:effectLst/>
                <a:latin typeface="+mn-lt"/>
              </a:rPr>
              <a:t> w lokalizacjach:</a:t>
            </a: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21C3987-BA37-6868-167D-BE85E9C097AB}"/>
              </a:ext>
            </a:extLst>
          </p:cNvPr>
          <p:cNvSpPr txBox="1"/>
          <p:nvPr/>
        </p:nvSpPr>
        <p:spPr>
          <a:xfrm>
            <a:off x="790575" y="1528143"/>
            <a:ext cx="10610850" cy="5329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Budowa oświetlenia ulicznego w miejscowości Piaski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Budowa oświetlenia ulicznego w miejscowości Kuźnica Grodziska przy ul. Łąkowej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oświetlenia ulicznego w Koniecpolu przy ul. Nad Brudną Wodą – odcinek od skrzyżowania z ul. Chrząstowską do mostu na rzece Pilicy (zrealizowano)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oświetlenia ulicznego w Koniecpolu przy ul. Nad Brudną Wodą – odcinek od skrzyżowania z ul. Rzeczną do mostu na rzece Pilicy (zrealizowano)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5) Budowa oświetlania ulicznego w Koniecpolu – ul. Rzeczna, odcinek od skrzyżowania z ul. Słowackiego do istniejącego oświetlenia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Budowa oświetlenia ulicznego w Koniecpolu przy ul.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Tarchalskiego</a:t>
            </a:r>
            <a:r>
              <a:rPr lang="pl-PL" sz="2400" b="1" kern="100" dirty="0">
                <a:solidFill>
                  <a:srgbClr val="00206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zrealizowano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DA0B7278-2491-7A33-CBF6-0B568C7435E1}"/>
              </a:ext>
            </a:extLst>
          </p:cNvPr>
          <p:cNvSpPr/>
          <p:nvPr/>
        </p:nvSpPr>
        <p:spPr>
          <a:xfrm>
            <a:off x="8353727" y="969523"/>
            <a:ext cx="1832690" cy="1142741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764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8872E-EF53-3766-10DC-E81CD430A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CE2B29A-CC77-F29C-67B2-53F82B86F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290A794B-459E-AC2B-9DD1-1A54392E8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Wykonane oświetlenie na ul.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Tarchalskiego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EDE6742C-B674-B788-5970-6FF0C30288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58056"/>
            <a:ext cx="5638800" cy="609994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742168F-AC31-B196-6EE0-3F1101F816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850" y="3429000"/>
            <a:ext cx="3486150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60340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13286</TotalTime>
  <Words>1926</Words>
  <Application>Microsoft Office PowerPoint</Application>
  <PresentationFormat>Panoramiczny</PresentationFormat>
  <Paragraphs>230</Paragraphs>
  <Slides>48</Slides>
  <Notes>17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48</vt:i4>
      </vt:variant>
    </vt:vector>
  </HeadingPairs>
  <TitlesOfParts>
    <vt:vector size="59" baseType="lpstr">
      <vt:lpstr>Arial</vt:lpstr>
      <vt:lpstr>Calibri</vt:lpstr>
      <vt:lpstr>Calibri Light</vt:lpstr>
      <vt:lpstr>Comic Sans MS</vt:lpstr>
      <vt:lpstr>DejaVuSans</vt:lpstr>
      <vt:lpstr>Times New Roman</vt:lpstr>
      <vt:lpstr>Wingdings</vt:lpstr>
      <vt:lpstr>Motyw pakietu Office</vt:lpstr>
      <vt:lpstr>1_Motyw pakietu Office</vt:lpstr>
      <vt:lpstr>2_Motyw pakietu Office</vt:lpstr>
      <vt:lpstr>3_Motyw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 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  </vt:lpstr>
      <vt:lpstr>Prezentacja programu PowerPoint</vt:lpstr>
      <vt:lpstr>  </vt:lpstr>
      <vt:lpstr>  </vt:lpstr>
      <vt:lpstr>  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SebastianMusial</cp:lastModifiedBy>
  <cp:revision>1399</cp:revision>
  <cp:lastPrinted>2025-09-11T06:19:44Z</cp:lastPrinted>
  <dcterms:created xsi:type="dcterms:W3CDTF">2017-03-19T17:31:59Z</dcterms:created>
  <dcterms:modified xsi:type="dcterms:W3CDTF">2025-09-11T07:36:03Z</dcterms:modified>
</cp:coreProperties>
</file>