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23.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notesSlides/notesSlide10.xml" ContentType="application/vnd.openxmlformats-officedocument.presentationml.notesSlide+xml"/>
  <Override PartName="/ppt/ink/ink40.xml" ContentType="application/inkml+xml"/>
  <Override PartName="/ppt/ink/ink4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 id="2147483697" r:id="rId2"/>
    <p:sldMasterId id="2147483709" r:id="rId3"/>
    <p:sldMasterId id="2147483721" r:id="rId4"/>
  </p:sldMasterIdLst>
  <p:notesMasterIdLst>
    <p:notesMasterId r:id="rId80"/>
  </p:notesMasterIdLst>
  <p:sldIdLst>
    <p:sldId id="892" r:id="rId5"/>
    <p:sldId id="770" r:id="rId6"/>
    <p:sldId id="894" r:id="rId7"/>
    <p:sldId id="1299" r:id="rId8"/>
    <p:sldId id="1227" r:id="rId9"/>
    <p:sldId id="1256" r:id="rId10"/>
    <p:sldId id="1202" r:id="rId11"/>
    <p:sldId id="1247" r:id="rId12"/>
    <p:sldId id="1262" r:id="rId13"/>
    <p:sldId id="1276" r:id="rId14"/>
    <p:sldId id="1278" r:id="rId15"/>
    <p:sldId id="1277" r:id="rId16"/>
    <p:sldId id="1279" r:id="rId17"/>
    <p:sldId id="1280" r:id="rId18"/>
    <p:sldId id="1300" r:id="rId19"/>
    <p:sldId id="1298" r:id="rId20"/>
    <p:sldId id="1287" r:id="rId21"/>
    <p:sldId id="1307" r:id="rId22"/>
    <p:sldId id="1304" r:id="rId23"/>
    <p:sldId id="1308" r:id="rId24"/>
    <p:sldId id="1309" r:id="rId25"/>
    <p:sldId id="1310" r:id="rId26"/>
    <p:sldId id="1302" r:id="rId27"/>
    <p:sldId id="1303" r:id="rId28"/>
    <p:sldId id="1301" r:id="rId29"/>
    <p:sldId id="1297" r:id="rId30"/>
    <p:sldId id="1194" r:id="rId31"/>
    <p:sldId id="1255" r:id="rId32"/>
    <p:sldId id="1273" r:id="rId33"/>
    <p:sldId id="1274" r:id="rId34"/>
    <p:sldId id="1275" r:id="rId35"/>
    <p:sldId id="1269" r:id="rId36"/>
    <p:sldId id="1286" r:id="rId37"/>
    <p:sldId id="1233" r:id="rId38"/>
    <p:sldId id="1305" r:id="rId39"/>
    <p:sldId id="1245" r:id="rId40"/>
    <p:sldId id="1289" r:id="rId41"/>
    <p:sldId id="1246" r:id="rId42"/>
    <p:sldId id="1285" r:id="rId43"/>
    <p:sldId id="1267" r:id="rId44"/>
    <p:sldId id="1143" r:id="rId45"/>
    <p:sldId id="1306" r:id="rId46"/>
    <p:sldId id="1284" r:id="rId47"/>
    <p:sldId id="1244" r:id="rId48"/>
    <p:sldId id="1281" r:id="rId49"/>
    <p:sldId id="1226" r:id="rId50"/>
    <p:sldId id="1041" r:id="rId51"/>
    <p:sldId id="1283" r:id="rId52"/>
    <p:sldId id="1206" r:id="rId53"/>
    <p:sldId id="1230" r:id="rId54"/>
    <p:sldId id="1243" r:id="rId55"/>
    <p:sldId id="1234" r:id="rId56"/>
    <p:sldId id="993" r:id="rId57"/>
    <p:sldId id="1189" r:id="rId58"/>
    <p:sldId id="1213" r:id="rId59"/>
    <p:sldId id="1220" r:id="rId60"/>
    <p:sldId id="1250" r:id="rId61"/>
    <p:sldId id="1266" r:id="rId62"/>
    <p:sldId id="1252" r:id="rId63"/>
    <p:sldId id="1251" r:id="rId64"/>
    <p:sldId id="1208" r:id="rId65"/>
    <p:sldId id="1249" r:id="rId66"/>
    <p:sldId id="1263" r:id="rId67"/>
    <p:sldId id="1264" r:id="rId68"/>
    <p:sldId id="1214" r:id="rId69"/>
    <p:sldId id="1265" r:id="rId70"/>
    <p:sldId id="1116" r:id="rId71"/>
    <p:sldId id="1211" r:id="rId72"/>
    <p:sldId id="942" r:id="rId73"/>
    <p:sldId id="1253" r:id="rId74"/>
    <p:sldId id="1282" r:id="rId75"/>
    <p:sldId id="1240" r:id="rId76"/>
    <p:sldId id="1290" r:id="rId77"/>
    <p:sldId id="1185" r:id="rId78"/>
    <p:sldId id="911" r:id="rId79"/>
  </p:sldIdLst>
  <p:sldSz cx="12192000" cy="6858000"/>
  <p:notesSz cx="6799263" cy="9929813"/>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kcja domyślna" id="{3CF3D451-183C-4262-9463-514D0B39201F}">
          <p14:sldIdLst>
            <p14:sldId id="892"/>
            <p14:sldId id="770"/>
            <p14:sldId id="894"/>
            <p14:sldId id="1299"/>
            <p14:sldId id="1227"/>
            <p14:sldId id="1256"/>
            <p14:sldId id="1202"/>
            <p14:sldId id="1247"/>
            <p14:sldId id="1262"/>
            <p14:sldId id="1276"/>
            <p14:sldId id="1278"/>
            <p14:sldId id="1277"/>
            <p14:sldId id="1279"/>
            <p14:sldId id="1280"/>
            <p14:sldId id="1300"/>
            <p14:sldId id="1298"/>
            <p14:sldId id="1287"/>
            <p14:sldId id="1307"/>
            <p14:sldId id="1304"/>
            <p14:sldId id="1308"/>
            <p14:sldId id="1309"/>
            <p14:sldId id="1310"/>
            <p14:sldId id="1302"/>
            <p14:sldId id="1303"/>
            <p14:sldId id="1301"/>
            <p14:sldId id="1297"/>
            <p14:sldId id="1194"/>
            <p14:sldId id="1255"/>
            <p14:sldId id="1273"/>
            <p14:sldId id="1274"/>
            <p14:sldId id="1275"/>
            <p14:sldId id="1269"/>
            <p14:sldId id="1286"/>
            <p14:sldId id="1233"/>
            <p14:sldId id="1305"/>
            <p14:sldId id="1245"/>
            <p14:sldId id="1289"/>
            <p14:sldId id="1246"/>
            <p14:sldId id="1285"/>
            <p14:sldId id="1267"/>
            <p14:sldId id="1143"/>
            <p14:sldId id="1306"/>
            <p14:sldId id="1284"/>
            <p14:sldId id="1244"/>
            <p14:sldId id="1281"/>
            <p14:sldId id="1226"/>
            <p14:sldId id="1041"/>
            <p14:sldId id="1283"/>
            <p14:sldId id="1206"/>
            <p14:sldId id="1230"/>
            <p14:sldId id="1243"/>
            <p14:sldId id="1234"/>
            <p14:sldId id="993"/>
            <p14:sldId id="1189"/>
            <p14:sldId id="1213"/>
            <p14:sldId id="1220"/>
            <p14:sldId id="1250"/>
            <p14:sldId id="1266"/>
            <p14:sldId id="1252"/>
            <p14:sldId id="1251"/>
            <p14:sldId id="1208"/>
            <p14:sldId id="1249"/>
            <p14:sldId id="1263"/>
            <p14:sldId id="1264"/>
            <p14:sldId id="1214"/>
            <p14:sldId id="1265"/>
          </p14:sldIdLst>
        </p14:section>
        <p14:section name="Sekcja bez tytułu" id="{E7EE3754-1D46-43CB-AAB3-7C511A59E21C}">
          <p14:sldIdLst>
            <p14:sldId id="1116"/>
            <p14:sldId id="1211"/>
            <p14:sldId id="942"/>
            <p14:sldId id="1253"/>
            <p14:sldId id="1282"/>
            <p14:sldId id="1240"/>
            <p14:sldId id="1290"/>
            <p14:sldId id="1185"/>
            <p14:sldId id="911"/>
          </p14:sldIdLst>
        </p14:section>
        <p14:section name="Sekcja bez tytułu" id="{66BEC04A-5CA3-4303-B276-EA9DFF77DD1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Styl z motywem 1 — Ak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DF18680-E054-41AD-8BC1-D1AEF772440D}" styleName="Styl pośredni 2 — Ak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12" autoAdjust="0"/>
    <p:restoredTop sz="93103" autoAdjust="0"/>
  </p:normalViewPr>
  <p:slideViewPr>
    <p:cSldViewPr snapToGrid="0">
      <p:cViewPr varScale="1">
        <p:scale>
          <a:sx n="99" d="100"/>
          <a:sy n="99" d="100"/>
        </p:scale>
        <p:origin x="876" y="84"/>
      </p:cViewPr>
      <p:guideLst>
        <p:guide orient="horz" pos="2160"/>
        <p:guide pos="3840"/>
      </p:guideLst>
    </p:cSldViewPr>
  </p:slideViewPr>
  <p:outlineViewPr>
    <p:cViewPr>
      <p:scale>
        <a:sx n="33" d="100"/>
        <a:sy n="33" d="100"/>
      </p:scale>
      <p:origin x="0" y="-168"/>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09:53:11.299"/>
    </inkml:context>
    <inkml:brush xml:id="br0">
      <inkml:brushProperty name="width" value="0.05" units="cm"/>
      <inkml:brushProperty name="height" value="0.05" units="cm"/>
      <inkml:brushProperty name="color" value="#E71224"/>
    </inkml:brush>
  </inkml:definitions>
  <inkml:trace contextRef="#ctx0" brushRef="#br0">0 1 24575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3" y="0"/>
            <a:ext cx="2946347" cy="498215"/>
          </a:xfrm>
          <a:prstGeom prst="rect">
            <a:avLst/>
          </a:prstGeom>
        </p:spPr>
        <p:txBody>
          <a:bodyPr vert="horz" lIns="91413" tIns="45705" rIns="91413" bIns="45705" rtlCol="0"/>
          <a:lstStyle>
            <a:lvl1pPr algn="l">
              <a:defRPr sz="1200"/>
            </a:lvl1pPr>
          </a:lstStyle>
          <a:p>
            <a:endParaRPr lang="pl-PL"/>
          </a:p>
        </p:txBody>
      </p:sp>
      <p:sp>
        <p:nvSpPr>
          <p:cNvPr id="3" name="Symbol zastępczy daty 2"/>
          <p:cNvSpPr>
            <a:spLocks noGrp="1"/>
          </p:cNvSpPr>
          <p:nvPr>
            <p:ph type="dt" idx="1"/>
          </p:nvPr>
        </p:nvSpPr>
        <p:spPr>
          <a:xfrm>
            <a:off x="3851345" y="0"/>
            <a:ext cx="2946347" cy="498215"/>
          </a:xfrm>
          <a:prstGeom prst="rect">
            <a:avLst/>
          </a:prstGeom>
        </p:spPr>
        <p:txBody>
          <a:bodyPr vert="horz" lIns="91413" tIns="45705" rIns="91413" bIns="45705" rtlCol="0"/>
          <a:lstStyle>
            <a:lvl1pPr algn="r">
              <a:defRPr sz="1200"/>
            </a:lvl1pPr>
          </a:lstStyle>
          <a:p>
            <a:fld id="{2A2B650B-4318-4B97-B8C3-668A8DB91B2F}" type="datetimeFigureOut">
              <a:rPr lang="pl-PL" smtClean="0"/>
              <a:t>21.05.2026</a:t>
            </a:fld>
            <a:endParaRPr lang="pl-PL"/>
          </a:p>
        </p:txBody>
      </p:sp>
      <p:sp>
        <p:nvSpPr>
          <p:cNvPr id="4" name="Symbol zastępczy obrazu slajdu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1413" tIns="45705" rIns="91413" bIns="45705" rtlCol="0" anchor="ctr"/>
          <a:lstStyle/>
          <a:p>
            <a:endParaRPr lang="pl-PL"/>
          </a:p>
        </p:txBody>
      </p:sp>
      <p:sp>
        <p:nvSpPr>
          <p:cNvPr id="5" name="Symbol zastępczy notatek 4"/>
          <p:cNvSpPr>
            <a:spLocks noGrp="1"/>
          </p:cNvSpPr>
          <p:nvPr>
            <p:ph type="body" sz="quarter" idx="3"/>
          </p:nvPr>
        </p:nvSpPr>
        <p:spPr>
          <a:xfrm>
            <a:off x="679927" y="4778722"/>
            <a:ext cx="5439410" cy="3909864"/>
          </a:xfrm>
          <a:prstGeom prst="rect">
            <a:avLst/>
          </a:prstGeom>
        </p:spPr>
        <p:txBody>
          <a:bodyPr vert="horz" lIns="91413" tIns="45705" rIns="91413" bIns="45705"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3" y="9431600"/>
            <a:ext cx="2946347" cy="498214"/>
          </a:xfrm>
          <a:prstGeom prst="rect">
            <a:avLst/>
          </a:prstGeom>
        </p:spPr>
        <p:txBody>
          <a:bodyPr vert="horz" lIns="91413" tIns="45705" rIns="91413" bIns="45705"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51345" y="9431600"/>
            <a:ext cx="2946347" cy="498214"/>
          </a:xfrm>
          <a:prstGeom prst="rect">
            <a:avLst/>
          </a:prstGeom>
        </p:spPr>
        <p:txBody>
          <a:bodyPr vert="horz" lIns="91413" tIns="45705" rIns="91413" bIns="45705" rtlCol="0" anchor="b"/>
          <a:lstStyle>
            <a:lvl1pPr algn="r">
              <a:defRPr sz="1200"/>
            </a:lvl1pPr>
          </a:lstStyle>
          <a:p>
            <a:fld id="{27CAEBC6-A685-44CE-9DDB-2B4E901991FD}" type="slidenum">
              <a:rPr lang="pl-PL" smtClean="0"/>
              <a:t>‹#›</a:t>
            </a:fld>
            <a:endParaRPr lang="pl-PL"/>
          </a:p>
        </p:txBody>
      </p:sp>
    </p:spTree>
    <p:extLst>
      <p:ext uri="{BB962C8B-B14F-4D97-AF65-F5344CB8AC3E}">
        <p14:creationId xmlns:p14="http://schemas.microsoft.com/office/powerpoint/2010/main" val="24040107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a:xfrm>
            <a:off x="419100" y="1241425"/>
            <a:ext cx="5954713" cy="3349625"/>
          </a:xfrm>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pPr marL="0" marR="0" lvl="0" indent="0" algn="r" defTabSz="913851" rtl="0" eaLnBrk="1" fontAlgn="auto" latinLnBrk="0" hangingPunct="1">
              <a:lnSpc>
                <a:spcPct val="100000"/>
              </a:lnSpc>
              <a:spcBef>
                <a:spcPts val="0"/>
              </a:spcBef>
              <a:spcAft>
                <a:spcPts val="0"/>
              </a:spcAft>
              <a:buClrTx/>
              <a:buSzTx/>
              <a:buFontTx/>
              <a:buNone/>
              <a:tabLst/>
              <a:defRPr/>
            </a:pPr>
            <a:fld id="{27CAEBC6-A685-44CE-9DDB-2B4E901991FD}" type="slidenum">
              <a:rPr kumimoji="0" lang="pl-PL"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3851" rtl="0" eaLnBrk="1" fontAlgn="auto" latinLnBrk="0" hangingPunct="1">
                <a:lnSpc>
                  <a:spcPct val="100000"/>
                </a:lnSpc>
                <a:spcBef>
                  <a:spcPts val="0"/>
                </a:spcBef>
                <a:spcAft>
                  <a:spcPts val="0"/>
                </a:spcAft>
                <a:buClrTx/>
                <a:buSzTx/>
                <a:buFontTx/>
                <a:buNone/>
                <a:tabLst/>
                <a:defRPr/>
              </a:pPr>
              <a:t>1</a:t>
            </a:fld>
            <a:endParaRPr kumimoji="0" lang="pl-P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42639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63B01-4113-6706-9EBF-97EDCEBB0F02}"/>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E5FFDF3B-EE2A-3656-6B46-1AF69598EF2D}"/>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DA771928-0C0D-CCC4-7ACE-5D9C90F157CA}"/>
              </a:ext>
            </a:extLst>
          </p:cNvPr>
          <p:cNvSpPr>
            <a:spLocks noGrp="1"/>
          </p:cNvSpPr>
          <p:nvPr>
            <p:ph type="body" idx="1"/>
          </p:nvPr>
        </p:nvSpPr>
        <p:spPr/>
        <p:txBody>
          <a:bodyPr/>
          <a:lstStyle/>
          <a:p>
            <a:endParaRPr lang="pl-PL" dirty="0"/>
          </a:p>
        </p:txBody>
      </p:sp>
      <p:sp>
        <p:nvSpPr>
          <p:cNvPr id="4" name="Symbol zastępczy numeru slajdu 3">
            <a:extLst>
              <a:ext uri="{FF2B5EF4-FFF2-40B4-BE49-F238E27FC236}">
                <a16:creationId xmlns:a16="http://schemas.microsoft.com/office/drawing/2014/main" id="{39110C3E-BF08-29B1-EA3C-32152343BEF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CAEBC6-A685-44CE-9DDB-2B4E901991FD}" type="slidenum">
              <a:rPr kumimoji="0" lang="pl-P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pl-P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88195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pPr defTabSz="914401">
              <a:defRPr/>
            </a:pPr>
            <a:fld id="{27CAEBC6-A685-44CE-9DDB-2B4E901991FD}" type="slidenum">
              <a:rPr lang="pl-PL">
                <a:solidFill>
                  <a:prstClr val="black"/>
                </a:solidFill>
                <a:latin typeface="Calibri" panose="020F0502020204030204"/>
              </a:rPr>
              <a:pPr defTabSz="914401">
                <a:defRPr/>
              </a:pPr>
              <a:t>3</a:t>
            </a:fld>
            <a:endParaRPr lang="pl-PL">
              <a:solidFill>
                <a:prstClr val="black"/>
              </a:solidFill>
              <a:latin typeface="Calibri" panose="020F0502020204030204"/>
            </a:endParaRPr>
          </a:p>
        </p:txBody>
      </p:sp>
    </p:spTree>
    <p:extLst>
      <p:ext uri="{BB962C8B-B14F-4D97-AF65-F5344CB8AC3E}">
        <p14:creationId xmlns:p14="http://schemas.microsoft.com/office/powerpoint/2010/main" val="801578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63B01-4113-6706-9EBF-97EDCEBB0F02}"/>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E5FFDF3B-EE2A-3656-6B46-1AF69598EF2D}"/>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DA771928-0C0D-CCC4-7ACE-5D9C90F157CA}"/>
              </a:ext>
            </a:extLst>
          </p:cNvPr>
          <p:cNvSpPr>
            <a:spLocks noGrp="1"/>
          </p:cNvSpPr>
          <p:nvPr>
            <p:ph type="body" idx="1"/>
          </p:nvPr>
        </p:nvSpPr>
        <p:spPr/>
        <p:txBody>
          <a:bodyPr/>
          <a:lstStyle/>
          <a:p>
            <a:endParaRPr lang="pl-PL" dirty="0"/>
          </a:p>
        </p:txBody>
      </p:sp>
      <p:sp>
        <p:nvSpPr>
          <p:cNvPr id="4" name="Symbol zastępczy numeru slajdu 3">
            <a:extLst>
              <a:ext uri="{FF2B5EF4-FFF2-40B4-BE49-F238E27FC236}">
                <a16:creationId xmlns:a16="http://schemas.microsoft.com/office/drawing/2014/main" id="{39110C3E-BF08-29B1-EA3C-32152343BEF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CAEBC6-A685-44CE-9DDB-2B4E901991FD}" type="slidenum">
              <a:rPr kumimoji="0" lang="pl-P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pl-P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0995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B3B39-307A-77B1-201A-0EE89BDDAD3A}"/>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6756EA74-B25E-391E-91A4-7FAF093BD6E4}"/>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F3B3BE30-F79D-172A-0558-53EEA2CDC72B}"/>
              </a:ext>
            </a:extLst>
          </p:cNvPr>
          <p:cNvSpPr>
            <a:spLocks noGrp="1"/>
          </p:cNvSpPr>
          <p:nvPr>
            <p:ph type="body" idx="1"/>
          </p:nvPr>
        </p:nvSpPr>
        <p:spPr/>
        <p:txBody>
          <a:bodyPr/>
          <a:lstStyle/>
          <a:p>
            <a:endParaRPr lang="pl-PL" dirty="0"/>
          </a:p>
        </p:txBody>
      </p:sp>
      <p:sp>
        <p:nvSpPr>
          <p:cNvPr id="4" name="Symbol zastępczy numeru slajdu 3">
            <a:extLst>
              <a:ext uri="{FF2B5EF4-FFF2-40B4-BE49-F238E27FC236}">
                <a16:creationId xmlns:a16="http://schemas.microsoft.com/office/drawing/2014/main" id="{11B1DFCF-6872-6F9B-4793-8DB496CE3A9F}"/>
              </a:ext>
            </a:extLst>
          </p:cNvPr>
          <p:cNvSpPr>
            <a:spLocks noGrp="1"/>
          </p:cNvSpPr>
          <p:nvPr>
            <p:ph type="sldNum" sz="quarter" idx="5"/>
          </p:nvPr>
        </p:nvSpPr>
        <p:spPr/>
        <p:txBody>
          <a:bodyPr/>
          <a:lstStyle/>
          <a:p>
            <a:pPr marL="0" marR="0" lvl="0" indent="0" algn="r" defTabSz="914401" rtl="0" eaLnBrk="1" fontAlgn="auto" latinLnBrk="0" hangingPunct="1">
              <a:lnSpc>
                <a:spcPct val="100000"/>
              </a:lnSpc>
              <a:spcBef>
                <a:spcPts val="0"/>
              </a:spcBef>
              <a:spcAft>
                <a:spcPts val="0"/>
              </a:spcAft>
              <a:buClrTx/>
              <a:buSzTx/>
              <a:buFontTx/>
              <a:buNone/>
              <a:tabLst/>
              <a:defRPr/>
            </a:pPr>
            <a:fld id="{27CAEBC6-A685-44CE-9DDB-2B4E901991FD}" type="slidenum">
              <a:rPr kumimoji="0" lang="pl-PL"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1" rtl="0" eaLnBrk="1" fontAlgn="auto" latinLnBrk="0" hangingPunct="1">
                <a:lnSpc>
                  <a:spcPct val="100000"/>
                </a:lnSpc>
                <a:spcBef>
                  <a:spcPts val="0"/>
                </a:spcBef>
                <a:spcAft>
                  <a:spcPts val="0"/>
                </a:spcAft>
                <a:buClrTx/>
                <a:buSzTx/>
                <a:buFontTx/>
                <a:buNone/>
                <a:tabLst/>
                <a:defRPr/>
              </a:pPr>
              <a:t>36</a:t>
            </a:fld>
            <a:endParaRPr kumimoji="0" lang="pl-P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5007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B3B39-307A-77B1-201A-0EE89BDDAD3A}"/>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6756EA74-B25E-391E-91A4-7FAF093BD6E4}"/>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F3B3BE30-F79D-172A-0558-53EEA2CDC72B}"/>
              </a:ext>
            </a:extLst>
          </p:cNvPr>
          <p:cNvSpPr>
            <a:spLocks noGrp="1"/>
          </p:cNvSpPr>
          <p:nvPr>
            <p:ph type="body" idx="1"/>
          </p:nvPr>
        </p:nvSpPr>
        <p:spPr/>
        <p:txBody>
          <a:bodyPr/>
          <a:lstStyle/>
          <a:p>
            <a:endParaRPr lang="pl-PL" dirty="0"/>
          </a:p>
        </p:txBody>
      </p:sp>
      <p:sp>
        <p:nvSpPr>
          <p:cNvPr id="4" name="Symbol zastępczy numeru slajdu 3">
            <a:extLst>
              <a:ext uri="{FF2B5EF4-FFF2-40B4-BE49-F238E27FC236}">
                <a16:creationId xmlns:a16="http://schemas.microsoft.com/office/drawing/2014/main" id="{11B1DFCF-6872-6F9B-4793-8DB496CE3A9F}"/>
              </a:ext>
            </a:extLst>
          </p:cNvPr>
          <p:cNvSpPr>
            <a:spLocks noGrp="1"/>
          </p:cNvSpPr>
          <p:nvPr>
            <p:ph type="sldNum" sz="quarter" idx="5"/>
          </p:nvPr>
        </p:nvSpPr>
        <p:spPr/>
        <p:txBody>
          <a:bodyPr/>
          <a:lstStyle/>
          <a:p>
            <a:pPr marL="0" marR="0" lvl="0" indent="0" algn="r" defTabSz="914401" rtl="0" eaLnBrk="1" fontAlgn="auto" latinLnBrk="0" hangingPunct="1">
              <a:lnSpc>
                <a:spcPct val="100000"/>
              </a:lnSpc>
              <a:spcBef>
                <a:spcPts val="0"/>
              </a:spcBef>
              <a:spcAft>
                <a:spcPts val="0"/>
              </a:spcAft>
              <a:buClrTx/>
              <a:buSzTx/>
              <a:buFontTx/>
              <a:buNone/>
              <a:tabLst/>
              <a:defRPr/>
            </a:pPr>
            <a:fld id="{27CAEBC6-A685-44CE-9DDB-2B4E901991FD}" type="slidenum">
              <a:rPr kumimoji="0" lang="pl-PL"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1" rtl="0" eaLnBrk="1" fontAlgn="auto" latinLnBrk="0" hangingPunct="1">
                <a:lnSpc>
                  <a:spcPct val="100000"/>
                </a:lnSpc>
                <a:spcBef>
                  <a:spcPts val="0"/>
                </a:spcBef>
                <a:spcAft>
                  <a:spcPts val="0"/>
                </a:spcAft>
                <a:buClrTx/>
                <a:buSzTx/>
                <a:buFontTx/>
                <a:buNone/>
                <a:tabLst/>
                <a:defRPr/>
              </a:pPr>
              <a:t>38</a:t>
            </a:fld>
            <a:endParaRPr kumimoji="0" lang="pl-P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00711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B3B39-307A-77B1-201A-0EE89BDDAD3A}"/>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6756EA74-B25E-391E-91A4-7FAF093BD6E4}"/>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F3B3BE30-F79D-172A-0558-53EEA2CDC72B}"/>
              </a:ext>
            </a:extLst>
          </p:cNvPr>
          <p:cNvSpPr>
            <a:spLocks noGrp="1"/>
          </p:cNvSpPr>
          <p:nvPr>
            <p:ph type="body" idx="1"/>
          </p:nvPr>
        </p:nvSpPr>
        <p:spPr/>
        <p:txBody>
          <a:bodyPr/>
          <a:lstStyle/>
          <a:p>
            <a:endParaRPr lang="pl-PL" dirty="0"/>
          </a:p>
        </p:txBody>
      </p:sp>
      <p:sp>
        <p:nvSpPr>
          <p:cNvPr id="4" name="Symbol zastępczy numeru slajdu 3">
            <a:extLst>
              <a:ext uri="{FF2B5EF4-FFF2-40B4-BE49-F238E27FC236}">
                <a16:creationId xmlns:a16="http://schemas.microsoft.com/office/drawing/2014/main" id="{11B1DFCF-6872-6F9B-4793-8DB496CE3A9F}"/>
              </a:ext>
            </a:extLst>
          </p:cNvPr>
          <p:cNvSpPr>
            <a:spLocks noGrp="1"/>
          </p:cNvSpPr>
          <p:nvPr>
            <p:ph type="sldNum" sz="quarter" idx="5"/>
          </p:nvPr>
        </p:nvSpPr>
        <p:spPr/>
        <p:txBody>
          <a:bodyPr/>
          <a:lstStyle/>
          <a:p>
            <a:pPr marL="0" marR="0" lvl="0" indent="0" algn="r" defTabSz="914401" rtl="0" eaLnBrk="1" fontAlgn="auto" latinLnBrk="0" hangingPunct="1">
              <a:lnSpc>
                <a:spcPct val="100000"/>
              </a:lnSpc>
              <a:spcBef>
                <a:spcPts val="0"/>
              </a:spcBef>
              <a:spcAft>
                <a:spcPts val="0"/>
              </a:spcAft>
              <a:buClrTx/>
              <a:buSzTx/>
              <a:buFontTx/>
              <a:buNone/>
              <a:tabLst/>
              <a:defRPr/>
            </a:pPr>
            <a:fld id="{27CAEBC6-A685-44CE-9DDB-2B4E901991FD}" type="slidenum">
              <a:rPr kumimoji="0" lang="pl-PL"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1" rtl="0" eaLnBrk="1" fontAlgn="auto" latinLnBrk="0" hangingPunct="1">
                <a:lnSpc>
                  <a:spcPct val="100000"/>
                </a:lnSpc>
                <a:spcBef>
                  <a:spcPts val="0"/>
                </a:spcBef>
                <a:spcAft>
                  <a:spcPts val="0"/>
                </a:spcAft>
                <a:buClrTx/>
                <a:buSzTx/>
                <a:buFontTx/>
                <a:buNone/>
                <a:tabLst/>
                <a:defRPr/>
              </a:pPr>
              <a:t>44</a:t>
            </a:fld>
            <a:endParaRPr kumimoji="0" lang="pl-P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17722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B3FB7-4D1B-669F-326C-C5C41807BE24}"/>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DE2E028D-D5FC-36E9-8FF4-BB56816B0214}"/>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DC5D737F-7C52-6E59-A2B9-953520FD6887}"/>
              </a:ext>
            </a:extLst>
          </p:cNvPr>
          <p:cNvSpPr>
            <a:spLocks noGrp="1"/>
          </p:cNvSpPr>
          <p:nvPr>
            <p:ph type="body" idx="1"/>
          </p:nvPr>
        </p:nvSpPr>
        <p:spPr/>
        <p:txBody>
          <a:bodyPr/>
          <a:lstStyle/>
          <a:p>
            <a:endParaRPr lang="pl-PL" dirty="0"/>
          </a:p>
        </p:txBody>
      </p:sp>
      <p:sp>
        <p:nvSpPr>
          <p:cNvPr id="4" name="Symbol zastępczy numeru slajdu 3">
            <a:extLst>
              <a:ext uri="{FF2B5EF4-FFF2-40B4-BE49-F238E27FC236}">
                <a16:creationId xmlns:a16="http://schemas.microsoft.com/office/drawing/2014/main" id="{AEB4E476-BEC1-E0DC-6F55-1779A786C4E0}"/>
              </a:ext>
            </a:extLst>
          </p:cNvPr>
          <p:cNvSpPr>
            <a:spLocks noGrp="1"/>
          </p:cNvSpPr>
          <p:nvPr>
            <p:ph type="sldNum" sz="quarter" idx="5"/>
          </p:nvPr>
        </p:nvSpPr>
        <p:spPr/>
        <p:txBody>
          <a:bodyPr/>
          <a:lstStyle/>
          <a:p>
            <a:pPr marL="0" marR="0" lvl="0" indent="0" algn="r" defTabSz="914401" rtl="0" eaLnBrk="1" fontAlgn="auto" latinLnBrk="0" hangingPunct="1">
              <a:lnSpc>
                <a:spcPct val="100000"/>
              </a:lnSpc>
              <a:spcBef>
                <a:spcPts val="0"/>
              </a:spcBef>
              <a:spcAft>
                <a:spcPts val="0"/>
              </a:spcAft>
              <a:buClrTx/>
              <a:buSzTx/>
              <a:buFontTx/>
              <a:buNone/>
              <a:tabLst/>
              <a:defRPr/>
            </a:pPr>
            <a:fld id="{27CAEBC6-A685-44CE-9DDB-2B4E901991FD}" type="slidenum">
              <a:rPr kumimoji="0" lang="pl-PL"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1" rtl="0" eaLnBrk="1" fontAlgn="auto" latinLnBrk="0" hangingPunct="1">
                <a:lnSpc>
                  <a:spcPct val="100000"/>
                </a:lnSpc>
                <a:spcBef>
                  <a:spcPts val="0"/>
                </a:spcBef>
                <a:spcAft>
                  <a:spcPts val="0"/>
                </a:spcAft>
                <a:buClrTx/>
                <a:buSzTx/>
                <a:buFontTx/>
                <a:buNone/>
                <a:tabLst/>
                <a:defRPr/>
              </a:pPr>
              <a:t>45</a:t>
            </a:fld>
            <a:endParaRPr kumimoji="0" lang="pl-P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2294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63B01-4113-6706-9EBF-97EDCEBB0F02}"/>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E5FFDF3B-EE2A-3656-6B46-1AF69598EF2D}"/>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DA771928-0C0D-CCC4-7ACE-5D9C90F157CA}"/>
              </a:ext>
            </a:extLst>
          </p:cNvPr>
          <p:cNvSpPr>
            <a:spLocks noGrp="1"/>
          </p:cNvSpPr>
          <p:nvPr>
            <p:ph type="body" idx="1"/>
          </p:nvPr>
        </p:nvSpPr>
        <p:spPr/>
        <p:txBody>
          <a:bodyPr/>
          <a:lstStyle/>
          <a:p>
            <a:endParaRPr lang="pl-PL" dirty="0"/>
          </a:p>
        </p:txBody>
      </p:sp>
      <p:sp>
        <p:nvSpPr>
          <p:cNvPr id="4" name="Symbol zastępczy numeru slajdu 3">
            <a:extLst>
              <a:ext uri="{FF2B5EF4-FFF2-40B4-BE49-F238E27FC236}">
                <a16:creationId xmlns:a16="http://schemas.microsoft.com/office/drawing/2014/main" id="{39110C3E-BF08-29B1-EA3C-32152343BEF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CAEBC6-A685-44CE-9DDB-2B4E901991FD}" type="slidenum">
              <a:rPr kumimoji="0" lang="pl-P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pl-P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5214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17F6F-121E-C96B-BE88-F8B864D352B1}"/>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DF7D835B-7DDC-53FB-43FD-6636AA924152}"/>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94D161DD-C46F-BE2A-DD5E-FBC15D0B28D9}"/>
              </a:ext>
            </a:extLst>
          </p:cNvPr>
          <p:cNvSpPr>
            <a:spLocks noGrp="1"/>
          </p:cNvSpPr>
          <p:nvPr>
            <p:ph type="body" idx="1"/>
          </p:nvPr>
        </p:nvSpPr>
        <p:spPr/>
        <p:txBody>
          <a:bodyPr/>
          <a:lstStyle/>
          <a:p>
            <a:endParaRPr lang="pl-PL" dirty="0"/>
          </a:p>
        </p:txBody>
      </p:sp>
      <p:sp>
        <p:nvSpPr>
          <p:cNvPr id="4" name="Symbol zastępczy numeru slajdu 3">
            <a:extLst>
              <a:ext uri="{FF2B5EF4-FFF2-40B4-BE49-F238E27FC236}">
                <a16:creationId xmlns:a16="http://schemas.microsoft.com/office/drawing/2014/main" id="{25E9479E-4C39-F49D-076F-DC58AD63196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CAEBC6-A685-44CE-9DDB-2B4E901991FD}" type="slidenum">
              <a:rPr kumimoji="0" lang="pl-P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pl-P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0545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416E902-43B8-38FB-C977-00E3C3F6267D}"/>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37681988-EA22-B85F-23F8-356F1F0EB3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69AE2714-288B-DFF9-AE4B-300C4BF403E8}"/>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D862B371-975C-EA8A-4C33-8B59DD8F9AB7}"/>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488654AD-C561-E24A-C13A-C24F9684F909}"/>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793376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0B9FEAA-0C16-208C-3B08-637FC26E488A}"/>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166EBE8A-4152-58DE-2C98-3AA486FBDE01}"/>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00B9661F-C7AE-0A2B-BAFE-D2CA86D34689}"/>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034ED1AC-CA98-A24E-592B-1F794B82FCC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C945416-2E1D-7671-8A85-1F39F89C3ED5}"/>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366114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E513FF97-FC0E-A5BD-DD6D-D60D51DB849F}"/>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3D89483D-91E1-36C9-023F-5BAD66ED1401}"/>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DD737C03-CAD8-8237-B4C0-1F2C21CE552A}"/>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88F2A468-66E3-14B8-8041-296E789D900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09D43C56-3E77-BD8D-A23F-7C68D07F4564}"/>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34366161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914400" y="2130426"/>
            <a:ext cx="10363200" cy="1470025"/>
          </a:xfrm>
        </p:spPr>
        <p:txBody>
          <a:bodyPr/>
          <a:lstStyle/>
          <a:p>
            <a:r>
              <a:rPr lang="pl-PL"/>
              <a:t>Kliknij, aby edytować styl</a:t>
            </a:r>
          </a:p>
        </p:txBody>
      </p:sp>
      <p:sp>
        <p:nvSpPr>
          <p:cNvPr id="3" name="Podtytuł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a:t>Kliknij, aby edytować styl wzorca podtytułu</a:t>
            </a:r>
          </a:p>
        </p:txBody>
      </p:sp>
      <p:sp>
        <p:nvSpPr>
          <p:cNvPr id="4" name="Symbol zastępczy daty 3"/>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23672527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12460081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963084" y="4406901"/>
            <a:ext cx="10363200" cy="1362075"/>
          </a:xfrm>
        </p:spPr>
        <p:txBody>
          <a:bodyPr anchor="t"/>
          <a:lstStyle>
            <a:lvl1pPr algn="l">
              <a:defRPr sz="4000" b="1" cap="all"/>
            </a:lvl1pPr>
          </a:lstStyle>
          <a:p>
            <a:r>
              <a:rPr lang="pl-PL"/>
              <a:t>Kliknij, aby edytować styl</a:t>
            </a:r>
          </a:p>
        </p:txBody>
      </p:sp>
      <p:sp>
        <p:nvSpPr>
          <p:cNvPr id="3" name="Symbol zastępczy tekstu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42747154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19642983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a:t>Kliknij, aby edytować styl</a:t>
            </a:r>
          </a:p>
        </p:txBody>
      </p:sp>
      <p:sp>
        <p:nvSpPr>
          <p:cNvPr id="3" name="Symbol zastępczy tekstu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10863502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2216437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2078865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609601" y="273050"/>
            <a:ext cx="4011084" cy="1162050"/>
          </a:xfrm>
        </p:spPr>
        <p:txBody>
          <a:bodyPr anchor="b"/>
          <a:lstStyle>
            <a:lvl1pPr algn="l">
              <a:defRPr sz="2000" b="1"/>
            </a:lvl1pPr>
          </a:lstStyle>
          <a:p>
            <a:r>
              <a:rPr lang="pl-PL"/>
              <a:t>Kliknij, aby edytować styl</a:t>
            </a:r>
          </a:p>
        </p:txBody>
      </p:sp>
      <p:sp>
        <p:nvSpPr>
          <p:cNvPr id="3" name="Symbol zastępczy zawartości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3881198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D064BF9-B1D0-AC4E-4F94-BFBB40B1A2B1}"/>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14ACA6B9-C1D6-F0AD-8672-AD881856A935}"/>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3E21B7B5-9C44-816A-7FB9-BB90965A7A0B}"/>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100A9E68-2E3A-07C9-C291-6B7C0F984A9E}"/>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E99D66AD-F3C7-C66E-9D71-61B337C9F21B}"/>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20975835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2389717" y="4800600"/>
            <a:ext cx="7315200" cy="566738"/>
          </a:xfrm>
        </p:spPr>
        <p:txBody>
          <a:bodyPr anchor="b"/>
          <a:lstStyle>
            <a:lvl1pPr algn="l">
              <a:defRPr sz="2000" b="1"/>
            </a:lvl1pPr>
          </a:lstStyle>
          <a:p>
            <a:r>
              <a:rPr lang="pl-PL"/>
              <a:t>Kliknij, aby edytować styl</a:t>
            </a:r>
          </a:p>
        </p:txBody>
      </p:sp>
      <p:sp>
        <p:nvSpPr>
          <p:cNvPr id="3" name="Symbol zastępczy obrazu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13649196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24393182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839200" y="274639"/>
            <a:ext cx="2743200" cy="5851525"/>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609600" y="274639"/>
            <a:ext cx="8026400" cy="5851525"/>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30919103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416E902-43B8-38FB-C977-00E3C3F6267D}"/>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37681988-EA22-B85F-23F8-356F1F0EB3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69AE2714-288B-DFF9-AE4B-300C4BF403E8}"/>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D862B371-975C-EA8A-4C33-8B59DD8F9AB7}"/>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488654AD-C561-E24A-C13A-C24F9684F909}"/>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38250578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D064BF9-B1D0-AC4E-4F94-BFBB40B1A2B1}"/>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14ACA6B9-C1D6-F0AD-8672-AD881856A935}"/>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3E21B7B5-9C44-816A-7FB9-BB90965A7A0B}"/>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100A9E68-2E3A-07C9-C291-6B7C0F984A9E}"/>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E99D66AD-F3C7-C66E-9D71-61B337C9F21B}"/>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26073988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F6AEF4A-C274-D609-88AC-25D8F9E36CB3}"/>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26578BEB-AD55-088F-3048-3D6A58D41D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F2FB98F8-112B-A2E1-2E14-446D363EF9A1}"/>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82DBDF35-DC96-9BE0-8B9A-6EF43BFB26AF}"/>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E0347A4B-9ED0-8001-FE1B-AF35966AFF35}"/>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39831861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79A21B2-D62B-B300-F1B1-C6B5B04FAFE4}"/>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AE15E43E-6482-DFA0-9437-1341922FC3AA}"/>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151FFBAF-5879-D497-BE1A-50F6C6EF15BC}"/>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0FB6603A-F72C-54A9-391D-7E00C5B5C64D}"/>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6" name="Symbol zastępczy stopki 5">
            <a:extLst>
              <a:ext uri="{FF2B5EF4-FFF2-40B4-BE49-F238E27FC236}">
                <a16:creationId xmlns:a16="http://schemas.microsoft.com/office/drawing/2014/main" id="{940F4EDC-F991-E6DA-2A8E-6B88DB521DD0}"/>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BF4BE308-50A7-9543-C956-E5950735A469}"/>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3705347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986037A-0287-30FE-5A97-DCB5A62B80F4}"/>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FD1D63C0-4CAE-21F2-DD66-0B123E172E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91D071DA-8E10-677E-58EF-B9DFFA8C9BD6}"/>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C01023E5-E33E-EC9C-FB8C-A061011F57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E6C460FB-2BE5-1424-580A-1D05D64684DB}"/>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64CD3162-8091-C76F-3E38-0C3EA7FD6D65}"/>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8" name="Symbol zastępczy stopki 7">
            <a:extLst>
              <a:ext uri="{FF2B5EF4-FFF2-40B4-BE49-F238E27FC236}">
                <a16:creationId xmlns:a16="http://schemas.microsoft.com/office/drawing/2014/main" id="{9CFA2155-EA96-A231-B046-4146258F1638}"/>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8C31F48C-551F-644D-7CE4-3251A8B29CAB}"/>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1327280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71EAB2D-C073-FF76-502A-976E8A192499}"/>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ACB42356-FE51-E52A-A905-F9A03D95D446}"/>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4" name="Symbol zastępczy stopki 3">
            <a:extLst>
              <a:ext uri="{FF2B5EF4-FFF2-40B4-BE49-F238E27FC236}">
                <a16:creationId xmlns:a16="http://schemas.microsoft.com/office/drawing/2014/main" id="{14E23B84-49A9-4D3D-72A7-78783C9DB4F3}"/>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A8427D4C-83BC-8A62-9226-72F2C3302731}"/>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3891160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5A0ED031-71EE-8C3A-E937-2301B0905105}"/>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3" name="Symbol zastępczy stopki 2">
            <a:extLst>
              <a:ext uri="{FF2B5EF4-FFF2-40B4-BE49-F238E27FC236}">
                <a16:creationId xmlns:a16="http://schemas.microsoft.com/office/drawing/2014/main" id="{7807C9C4-BBDA-5AD7-C84E-EF831E896A0E}"/>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244FC708-E41D-4EFD-6FCC-E2A6508969CC}"/>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1046382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F6AEF4A-C274-D609-88AC-25D8F9E36CB3}"/>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26578BEB-AD55-088F-3048-3D6A58D41D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F2FB98F8-112B-A2E1-2E14-446D363EF9A1}"/>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82DBDF35-DC96-9BE0-8B9A-6EF43BFB26AF}"/>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E0347A4B-9ED0-8001-FE1B-AF35966AFF35}"/>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32690132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75270B3-4E98-9ACF-4196-7F26EF185234}"/>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D090F8A4-6E2F-24E5-D1EF-948CF37532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E7C9F542-972E-C080-88C5-9893B9A6A0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4D11C20F-E271-CF0C-4ED5-92BD9B397FD4}"/>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6" name="Symbol zastępczy stopki 5">
            <a:extLst>
              <a:ext uri="{FF2B5EF4-FFF2-40B4-BE49-F238E27FC236}">
                <a16:creationId xmlns:a16="http://schemas.microsoft.com/office/drawing/2014/main" id="{7B7B8B4D-2C18-B14D-F78A-2D0A6A31EEA9}"/>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83CA6B78-F640-263C-92B6-982C85EAA31B}"/>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25361479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E10FF60-6CA8-884D-CF49-9B49D91545E7}"/>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E464DE05-B358-3E4E-A004-22AEF79A60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B4BFDF0E-36D6-DDC6-7BBC-6A01664B97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4EC800FC-E1F2-A1E5-A9B8-A2B698185F3F}"/>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6" name="Symbol zastępczy stopki 5">
            <a:extLst>
              <a:ext uri="{FF2B5EF4-FFF2-40B4-BE49-F238E27FC236}">
                <a16:creationId xmlns:a16="http://schemas.microsoft.com/office/drawing/2014/main" id="{A1E8D579-2ECE-9D26-EE14-99C9A6C04030}"/>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D06945E5-F70D-D174-DF2A-BD6DFF922223}"/>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24629221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0B9FEAA-0C16-208C-3B08-637FC26E488A}"/>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166EBE8A-4152-58DE-2C98-3AA486FBDE01}"/>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00B9661F-C7AE-0A2B-BAFE-D2CA86D34689}"/>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034ED1AC-CA98-A24E-592B-1F794B82FCC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C945416-2E1D-7671-8A85-1F39F89C3ED5}"/>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36522488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E513FF97-FC0E-A5BD-DD6D-D60D51DB849F}"/>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3D89483D-91E1-36C9-023F-5BAD66ED1401}"/>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DD737C03-CAD8-8237-B4C0-1F2C21CE552A}"/>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88F2A468-66E3-14B8-8041-296E789D900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09D43C56-3E77-BD8D-A23F-7C68D07F4564}"/>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35566965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0D4E4DB-270D-A2EF-0DF3-97B78932D5A3}"/>
              </a:ext>
            </a:extLst>
          </p:cNvPr>
          <p:cNvSpPr>
            <a:spLocks noGrp="1"/>
          </p:cNvSpPr>
          <p:nvPr>
            <p:ph type="ctrTitle"/>
          </p:nvPr>
        </p:nvSpPr>
        <p:spPr>
          <a:xfrm>
            <a:off x="1524000" y="1122363"/>
            <a:ext cx="9144000" cy="2387600"/>
          </a:xfrm>
        </p:spPr>
        <p:txBody>
          <a:bodyPr anchor="b"/>
          <a:lstStyle>
            <a:lvl1pPr algn="ctr">
              <a:defRPr sz="4500"/>
            </a:lvl1pPr>
          </a:lstStyle>
          <a:p>
            <a:r>
              <a:rPr lang="pl-PL"/>
              <a:t>Kliknij, aby edytować styl</a:t>
            </a:r>
          </a:p>
        </p:txBody>
      </p:sp>
      <p:sp>
        <p:nvSpPr>
          <p:cNvPr id="3" name="Podtytuł 2">
            <a:extLst>
              <a:ext uri="{FF2B5EF4-FFF2-40B4-BE49-F238E27FC236}">
                <a16:creationId xmlns:a16="http://schemas.microsoft.com/office/drawing/2014/main" id="{620506C6-4DD7-9BC9-62E1-FE53B388AED6}"/>
              </a:ext>
            </a:extLst>
          </p:cNvPr>
          <p:cNvSpPr>
            <a:spLocks noGrp="1"/>
          </p:cNvSpPr>
          <p:nvPr>
            <p:ph type="subTitle" idx="1"/>
          </p:nvPr>
        </p:nvSpPr>
        <p:spPr>
          <a:xfrm>
            <a:off x="1524000" y="3602038"/>
            <a:ext cx="9144000" cy="1655762"/>
          </a:xfrm>
        </p:spPr>
        <p:txBody>
          <a:bodyPr/>
          <a:lstStyle>
            <a:lvl1pPr marL="0" indent="0" algn="ctr">
              <a:buNone/>
              <a:defRPr sz="1800"/>
            </a:lvl1pPr>
            <a:lvl2pPr marL="342905" indent="0" algn="ctr">
              <a:buNone/>
              <a:defRPr sz="1500"/>
            </a:lvl2pPr>
            <a:lvl3pPr marL="685811" indent="0" algn="ctr">
              <a:buNone/>
              <a:defRPr sz="1350"/>
            </a:lvl3pPr>
            <a:lvl4pPr marL="1028716" indent="0" algn="ctr">
              <a:buNone/>
              <a:defRPr sz="1200"/>
            </a:lvl4pPr>
            <a:lvl5pPr marL="1371621" indent="0" algn="ctr">
              <a:buNone/>
              <a:defRPr sz="1200"/>
            </a:lvl5pPr>
            <a:lvl6pPr marL="1714527" indent="0" algn="ctr">
              <a:buNone/>
              <a:defRPr sz="1200"/>
            </a:lvl6pPr>
            <a:lvl7pPr marL="2057432" indent="0" algn="ctr">
              <a:buNone/>
              <a:defRPr sz="1200"/>
            </a:lvl7pPr>
            <a:lvl8pPr marL="2400337" indent="0" algn="ctr">
              <a:buNone/>
              <a:defRPr sz="1200"/>
            </a:lvl8pPr>
            <a:lvl9pPr marL="2743243" indent="0" algn="ctr">
              <a:buNone/>
              <a:defRPr sz="1200"/>
            </a:lvl9pPr>
          </a:lstStyle>
          <a:p>
            <a:r>
              <a:rPr lang="pl-PL"/>
              <a:t>Kliknij, aby edytować styl wzorca podtytułu</a:t>
            </a:r>
          </a:p>
        </p:txBody>
      </p:sp>
      <p:sp>
        <p:nvSpPr>
          <p:cNvPr id="4" name="Symbol zastępczy daty 3">
            <a:extLst>
              <a:ext uri="{FF2B5EF4-FFF2-40B4-BE49-F238E27FC236}">
                <a16:creationId xmlns:a16="http://schemas.microsoft.com/office/drawing/2014/main" id="{5C0FB2DD-BD0F-9AA1-1BA6-8EBC4EED442A}"/>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CA546614-3088-1E5C-47A8-2FA95CEE0D48}"/>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619E83F0-7DB0-087F-18C9-7FB59E94867D}"/>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11695423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67E76C6-1DBC-AC3B-8548-BB2A56A5323A}"/>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F6E3FAC9-C6B8-7393-61E5-034E6D34B020}"/>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D02AD3C0-6BB2-8119-7047-CAD010FB0D9A}"/>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BB18636D-B39D-7670-6AD0-8735652E18C5}"/>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31F3BA0D-8223-BD4C-64CA-DEFD1617C53B}"/>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27704257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5BC11D7-BECD-98EB-A780-2C131B6CA373}"/>
              </a:ext>
            </a:extLst>
          </p:cNvPr>
          <p:cNvSpPr>
            <a:spLocks noGrp="1"/>
          </p:cNvSpPr>
          <p:nvPr>
            <p:ph type="title"/>
          </p:nvPr>
        </p:nvSpPr>
        <p:spPr>
          <a:xfrm>
            <a:off x="831850" y="1709739"/>
            <a:ext cx="10515600" cy="2852737"/>
          </a:xfrm>
        </p:spPr>
        <p:txBody>
          <a:bodyPr anchor="b"/>
          <a:lstStyle>
            <a:lvl1pPr>
              <a:defRPr sz="4500"/>
            </a:lvl1pPr>
          </a:lstStyle>
          <a:p>
            <a:r>
              <a:rPr lang="pl-PL"/>
              <a:t>Kliknij, aby edytować styl</a:t>
            </a:r>
          </a:p>
        </p:txBody>
      </p:sp>
      <p:sp>
        <p:nvSpPr>
          <p:cNvPr id="3" name="Symbol zastępczy tekstu 2">
            <a:extLst>
              <a:ext uri="{FF2B5EF4-FFF2-40B4-BE49-F238E27FC236}">
                <a16:creationId xmlns:a16="http://schemas.microsoft.com/office/drawing/2014/main" id="{3C9FB663-7FEE-94E8-AD0E-27BA82949A98}"/>
              </a:ext>
            </a:extLst>
          </p:cNvPr>
          <p:cNvSpPr>
            <a:spLocks noGrp="1"/>
          </p:cNvSpPr>
          <p:nvPr>
            <p:ph type="body" idx="1"/>
          </p:nvPr>
        </p:nvSpPr>
        <p:spPr>
          <a:xfrm>
            <a:off x="831850" y="4589464"/>
            <a:ext cx="10515600" cy="1500187"/>
          </a:xfrm>
        </p:spPr>
        <p:txBody>
          <a:bodyPr/>
          <a:lstStyle>
            <a:lvl1pPr marL="0" indent="0">
              <a:buNone/>
              <a:defRPr sz="1800">
                <a:solidFill>
                  <a:schemeClr val="tx1">
                    <a:tint val="75000"/>
                  </a:schemeClr>
                </a:solidFill>
              </a:defRPr>
            </a:lvl1pPr>
            <a:lvl2pPr marL="342905" indent="0">
              <a:buNone/>
              <a:defRPr sz="1500">
                <a:solidFill>
                  <a:schemeClr val="tx1">
                    <a:tint val="75000"/>
                  </a:schemeClr>
                </a:solidFill>
              </a:defRPr>
            </a:lvl2pPr>
            <a:lvl3pPr marL="685811" indent="0">
              <a:buNone/>
              <a:defRPr sz="1350">
                <a:solidFill>
                  <a:schemeClr val="tx1">
                    <a:tint val="75000"/>
                  </a:schemeClr>
                </a:solidFill>
              </a:defRPr>
            </a:lvl3pPr>
            <a:lvl4pPr marL="1028716" indent="0">
              <a:buNone/>
              <a:defRPr sz="1200">
                <a:solidFill>
                  <a:schemeClr val="tx1">
                    <a:tint val="75000"/>
                  </a:schemeClr>
                </a:solidFill>
              </a:defRPr>
            </a:lvl4pPr>
            <a:lvl5pPr marL="1371621" indent="0">
              <a:buNone/>
              <a:defRPr sz="1200">
                <a:solidFill>
                  <a:schemeClr val="tx1">
                    <a:tint val="75000"/>
                  </a:schemeClr>
                </a:solidFill>
              </a:defRPr>
            </a:lvl5pPr>
            <a:lvl6pPr marL="1714527" indent="0">
              <a:buNone/>
              <a:defRPr sz="1200">
                <a:solidFill>
                  <a:schemeClr val="tx1">
                    <a:tint val="75000"/>
                  </a:schemeClr>
                </a:solidFill>
              </a:defRPr>
            </a:lvl6pPr>
            <a:lvl7pPr marL="2057432" indent="0">
              <a:buNone/>
              <a:defRPr sz="1200">
                <a:solidFill>
                  <a:schemeClr val="tx1">
                    <a:tint val="75000"/>
                  </a:schemeClr>
                </a:solidFill>
              </a:defRPr>
            </a:lvl7pPr>
            <a:lvl8pPr marL="2400337" indent="0">
              <a:buNone/>
              <a:defRPr sz="1200">
                <a:solidFill>
                  <a:schemeClr val="tx1">
                    <a:tint val="75000"/>
                  </a:schemeClr>
                </a:solidFill>
              </a:defRPr>
            </a:lvl8pPr>
            <a:lvl9pPr marL="2743243" indent="0">
              <a:buNone/>
              <a:defRPr sz="12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D143E6CA-D80F-8177-97C5-9C42222D0D50}"/>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CCB2AB08-1FE6-B710-2460-65CCBD1AE66C}"/>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9EB6320C-5187-76E3-667A-E98FF40313F2}"/>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35394016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5C06F8A-FEC9-EBE0-9CF3-A7B785BE595F}"/>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E0E84C3E-3878-84A7-F177-B89D5F2CDB5D}"/>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EF123A2E-33A6-D1BA-E773-D7BD063F49C2}"/>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39BA93C5-6608-8471-A9F3-43F6ABB78C1D}"/>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6" name="Symbol zastępczy stopki 5">
            <a:extLst>
              <a:ext uri="{FF2B5EF4-FFF2-40B4-BE49-F238E27FC236}">
                <a16:creationId xmlns:a16="http://schemas.microsoft.com/office/drawing/2014/main" id="{FFEA2BC4-B976-22DF-65C7-4511B48DD666}"/>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8CAB03D3-BB7B-8894-247E-58E585826B61}"/>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11405670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E7BE8D2-A0F7-D911-B164-77100A0C13B1}"/>
              </a:ext>
            </a:extLst>
          </p:cNvPr>
          <p:cNvSpPr>
            <a:spLocks noGrp="1"/>
          </p:cNvSpPr>
          <p:nvPr>
            <p:ph type="title"/>
          </p:nvPr>
        </p:nvSpPr>
        <p:spPr>
          <a:xfrm>
            <a:off x="839788" y="365126"/>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E1F8E7A6-51AA-4CC4-C518-F173DEEAA254}"/>
              </a:ext>
            </a:extLst>
          </p:cNvPr>
          <p:cNvSpPr>
            <a:spLocks noGrp="1"/>
          </p:cNvSpPr>
          <p:nvPr>
            <p:ph type="body" idx="1"/>
          </p:nvPr>
        </p:nvSpPr>
        <p:spPr>
          <a:xfrm>
            <a:off x="839789" y="1681163"/>
            <a:ext cx="5157787" cy="823912"/>
          </a:xfrm>
        </p:spPr>
        <p:txBody>
          <a:bodyPr anchor="b"/>
          <a:lstStyle>
            <a:lvl1pPr marL="0" indent="0">
              <a:buNone/>
              <a:defRPr sz="1800" b="1"/>
            </a:lvl1pPr>
            <a:lvl2pPr marL="342905" indent="0">
              <a:buNone/>
              <a:defRPr sz="1500" b="1"/>
            </a:lvl2pPr>
            <a:lvl3pPr marL="685811" indent="0">
              <a:buNone/>
              <a:defRPr sz="1350" b="1"/>
            </a:lvl3pPr>
            <a:lvl4pPr marL="1028716" indent="0">
              <a:buNone/>
              <a:defRPr sz="1200" b="1"/>
            </a:lvl4pPr>
            <a:lvl5pPr marL="1371621" indent="0">
              <a:buNone/>
              <a:defRPr sz="1200" b="1"/>
            </a:lvl5pPr>
            <a:lvl6pPr marL="1714527" indent="0">
              <a:buNone/>
              <a:defRPr sz="1200" b="1"/>
            </a:lvl6pPr>
            <a:lvl7pPr marL="2057432" indent="0">
              <a:buNone/>
              <a:defRPr sz="1200" b="1"/>
            </a:lvl7pPr>
            <a:lvl8pPr marL="2400337" indent="0">
              <a:buNone/>
              <a:defRPr sz="1200" b="1"/>
            </a:lvl8pPr>
            <a:lvl9pPr marL="2743243" indent="0">
              <a:buNone/>
              <a:defRPr sz="12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505B75FB-A5B3-1551-D3C6-EBC4198CEEF4}"/>
              </a:ext>
            </a:extLst>
          </p:cNvPr>
          <p:cNvSpPr>
            <a:spLocks noGrp="1"/>
          </p:cNvSpPr>
          <p:nvPr>
            <p:ph sz="half" idx="2"/>
          </p:nvPr>
        </p:nvSpPr>
        <p:spPr>
          <a:xfrm>
            <a:off x="839789"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F46F022E-8BF7-C3CC-0F76-D83F4F427A3B}"/>
              </a:ext>
            </a:extLst>
          </p:cNvPr>
          <p:cNvSpPr>
            <a:spLocks noGrp="1"/>
          </p:cNvSpPr>
          <p:nvPr>
            <p:ph type="body" sz="quarter" idx="3"/>
          </p:nvPr>
        </p:nvSpPr>
        <p:spPr>
          <a:xfrm>
            <a:off x="6172200" y="1681163"/>
            <a:ext cx="5183188" cy="823912"/>
          </a:xfrm>
        </p:spPr>
        <p:txBody>
          <a:bodyPr anchor="b"/>
          <a:lstStyle>
            <a:lvl1pPr marL="0" indent="0">
              <a:buNone/>
              <a:defRPr sz="1800" b="1"/>
            </a:lvl1pPr>
            <a:lvl2pPr marL="342905" indent="0">
              <a:buNone/>
              <a:defRPr sz="1500" b="1"/>
            </a:lvl2pPr>
            <a:lvl3pPr marL="685811" indent="0">
              <a:buNone/>
              <a:defRPr sz="1350" b="1"/>
            </a:lvl3pPr>
            <a:lvl4pPr marL="1028716" indent="0">
              <a:buNone/>
              <a:defRPr sz="1200" b="1"/>
            </a:lvl4pPr>
            <a:lvl5pPr marL="1371621" indent="0">
              <a:buNone/>
              <a:defRPr sz="1200" b="1"/>
            </a:lvl5pPr>
            <a:lvl6pPr marL="1714527" indent="0">
              <a:buNone/>
              <a:defRPr sz="1200" b="1"/>
            </a:lvl6pPr>
            <a:lvl7pPr marL="2057432" indent="0">
              <a:buNone/>
              <a:defRPr sz="1200" b="1"/>
            </a:lvl7pPr>
            <a:lvl8pPr marL="2400337" indent="0">
              <a:buNone/>
              <a:defRPr sz="1200" b="1"/>
            </a:lvl8pPr>
            <a:lvl9pPr marL="2743243" indent="0">
              <a:buNone/>
              <a:defRPr sz="12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644CA68C-A1AF-6C7D-350C-BD36CD162E6D}"/>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8617D126-91D5-5B05-1F67-1F9B4212CA4E}"/>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8" name="Symbol zastępczy stopki 7">
            <a:extLst>
              <a:ext uri="{FF2B5EF4-FFF2-40B4-BE49-F238E27FC236}">
                <a16:creationId xmlns:a16="http://schemas.microsoft.com/office/drawing/2014/main" id="{CCBCD0FA-4283-9E6B-8A49-DA4CDAC2CEF5}"/>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8133F8A2-E8C2-232A-59EC-4F87C4E79D75}"/>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216456895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DBF9D32-1AF5-CCFF-3E7E-11D73534F8EC}"/>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DAEDD586-B9EA-580A-3AD7-DC18E95EED6B}"/>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4" name="Symbol zastępczy stopki 3">
            <a:extLst>
              <a:ext uri="{FF2B5EF4-FFF2-40B4-BE49-F238E27FC236}">
                <a16:creationId xmlns:a16="http://schemas.microsoft.com/office/drawing/2014/main" id="{6B03D24F-DD43-1254-960F-8D55E33ED597}"/>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E14E971E-6C71-23BE-60E5-508043AA8886}"/>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2050363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79A21B2-D62B-B300-F1B1-C6B5B04FAFE4}"/>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AE15E43E-6482-DFA0-9437-1341922FC3AA}"/>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151FFBAF-5879-D497-BE1A-50F6C6EF15BC}"/>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0FB6603A-F72C-54A9-391D-7E00C5B5C64D}"/>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6" name="Symbol zastępczy stopki 5">
            <a:extLst>
              <a:ext uri="{FF2B5EF4-FFF2-40B4-BE49-F238E27FC236}">
                <a16:creationId xmlns:a16="http://schemas.microsoft.com/office/drawing/2014/main" id="{940F4EDC-F991-E6DA-2A8E-6B88DB521DD0}"/>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BF4BE308-50A7-9543-C956-E5950735A469}"/>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107787784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3C53BA7F-2086-D7D9-B7E8-1C8D699D3E4C}"/>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3" name="Symbol zastępczy stopki 2">
            <a:extLst>
              <a:ext uri="{FF2B5EF4-FFF2-40B4-BE49-F238E27FC236}">
                <a16:creationId xmlns:a16="http://schemas.microsoft.com/office/drawing/2014/main" id="{3CE74047-2413-46F9-DE14-80B70EDE2B64}"/>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B9DFC825-A31A-73ED-44E9-4D65333319A8}"/>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22998685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FAFC905-1DEC-1B0D-BD40-20EE594BCF82}"/>
              </a:ext>
            </a:extLst>
          </p:cNvPr>
          <p:cNvSpPr>
            <a:spLocks noGrp="1"/>
          </p:cNvSpPr>
          <p:nvPr>
            <p:ph type="title"/>
          </p:nvPr>
        </p:nvSpPr>
        <p:spPr>
          <a:xfrm>
            <a:off x="839789" y="457200"/>
            <a:ext cx="3932237" cy="1600200"/>
          </a:xfrm>
        </p:spPr>
        <p:txBody>
          <a:bodyPr anchor="b"/>
          <a:lstStyle>
            <a:lvl1pPr>
              <a:defRPr sz="2400"/>
            </a:lvl1pPr>
          </a:lstStyle>
          <a:p>
            <a:r>
              <a:rPr lang="pl-PL"/>
              <a:t>Kliknij, aby edytować styl</a:t>
            </a:r>
          </a:p>
        </p:txBody>
      </p:sp>
      <p:sp>
        <p:nvSpPr>
          <p:cNvPr id="3" name="Symbol zastępczy zawartości 2">
            <a:extLst>
              <a:ext uri="{FF2B5EF4-FFF2-40B4-BE49-F238E27FC236}">
                <a16:creationId xmlns:a16="http://schemas.microsoft.com/office/drawing/2014/main" id="{7D7AB4BF-99E5-999B-77AB-A400863B60FE}"/>
              </a:ext>
            </a:extLst>
          </p:cNvPr>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9D40C141-5A63-DE93-6C4D-861811A2FE09}"/>
              </a:ext>
            </a:extLst>
          </p:cNvPr>
          <p:cNvSpPr>
            <a:spLocks noGrp="1"/>
          </p:cNvSpPr>
          <p:nvPr>
            <p:ph type="body" sz="half" idx="2"/>
          </p:nvPr>
        </p:nvSpPr>
        <p:spPr>
          <a:xfrm>
            <a:off x="839789" y="2057400"/>
            <a:ext cx="3932237" cy="3811588"/>
          </a:xfrm>
        </p:spPr>
        <p:txBody>
          <a:bodyPr/>
          <a:lstStyle>
            <a:lvl1pPr marL="0" indent="0">
              <a:buNone/>
              <a:defRPr sz="1200"/>
            </a:lvl1pPr>
            <a:lvl2pPr marL="342905" indent="0">
              <a:buNone/>
              <a:defRPr sz="1050"/>
            </a:lvl2pPr>
            <a:lvl3pPr marL="685811" indent="0">
              <a:buNone/>
              <a:defRPr sz="900"/>
            </a:lvl3pPr>
            <a:lvl4pPr marL="1028716" indent="0">
              <a:buNone/>
              <a:defRPr sz="750"/>
            </a:lvl4pPr>
            <a:lvl5pPr marL="1371621" indent="0">
              <a:buNone/>
              <a:defRPr sz="750"/>
            </a:lvl5pPr>
            <a:lvl6pPr marL="1714527" indent="0">
              <a:buNone/>
              <a:defRPr sz="750"/>
            </a:lvl6pPr>
            <a:lvl7pPr marL="2057432" indent="0">
              <a:buNone/>
              <a:defRPr sz="750"/>
            </a:lvl7pPr>
            <a:lvl8pPr marL="2400337" indent="0">
              <a:buNone/>
              <a:defRPr sz="750"/>
            </a:lvl8pPr>
            <a:lvl9pPr marL="2743243" indent="0">
              <a:buNone/>
              <a:defRPr sz="75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C935B430-1407-B25F-E7BD-A564362A31A5}"/>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6" name="Symbol zastępczy stopki 5">
            <a:extLst>
              <a:ext uri="{FF2B5EF4-FFF2-40B4-BE49-F238E27FC236}">
                <a16:creationId xmlns:a16="http://schemas.microsoft.com/office/drawing/2014/main" id="{224B510E-7F01-F43C-49A5-7F48DC728B5C}"/>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BE5112BE-A885-0F45-641A-389DFD826331}"/>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12639560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5B0E157-60D1-1E2D-CC78-7BF2849BFB6A}"/>
              </a:ext>
            </a:extLst>
          </p:cNvPr>
          <p:cNvSpPr>
            <a:spLocks noGrp="1"/>
          </p:cNvSpPr>
          <p:nvPr>
            <p:ph type="title"/>
          </p:nvPr>
        </p:nvSpPr>
        <p:spPr>
          <a:xfrm>
            <a:off x="839789" y="457200"/>
            <a:ext cx="3932237" cy="1600200"/>
          </a:xfrm>
        </p:spPr>
        <p:txBody>
          <a:bodyPr anchor="b"/>
          <a:lstStyle>
            <a:lvl1pPr>
              <a:defRPr sz="2400"/>
            </a:lvl1pPr>
          </a:lstStyle>
          <a:p>
            <a:r>
              <a:rPr lang="pl-PL"/>
              <a:t>Kliknij, aby edytować styl</a:t>
            </a:r>
          </a:p>
        </p:txBody>
      </p:sp>
      <p:sp>
        <p:nvSpPr>
          <p:cNvPr id="3" name="Symbol zastępczy obrazu 2">
            <a:extLst>
              <a:ext uri="{FF2B5EF4-FFF2-40B4-BE49-F238E27FC236}">
                <a16:creationId xmlns:a16="http://schemas.microsoft.com/office/drawing/2014/main" id="{A6EFC8AD-0260-8129-98D0-884E88DBBD57}"/>
              </a:ext>
            </a:extLst>
          </p:cNvPr>
          <p:cNvSpPr>
            <a:spLocks noGrp="1"/>
          </p:cNvSpPr>
          <p:nvPr>
            <p:ph type="pic" idx="1"/>
          </p:nvPr>
        </p:nvSpPr>
        <p:spPr>
          <a:xfrm>
            <a:off x="5183188" y="987425"/>
            <a:ext cx="6172200" cy="4873625"/>
          </a:xfrm>
        </p:spPr>
        <p:txBody>
          <a:bodyPr/>
          <a:lstStyle>
            <a:lvl1pPr marL="0" indent="0">
              <a:buNone/>
              <a:defRPr sz="2400"/>
            </a:lvl1pPr>
            <a:lvl2pPr marL="342905" indent="0">
              <a:buNone/>
              <a:defRPr sz="2100"/>
            </a:lvl2pPr>
            <a:lvl3pPr marL="685811" indent="0">
              <a:buNone/>
              <a:defRPr sz="1800"/>
            </a:lvl3pPr>
            <a:lvl4pPr marL="1028716" indent="0">
              <a:buNone/>
              <a:defRPr sz="1500"/>
            </a:lvl4pPr>
            <a:lvl5pPr marL="1371621" indent="0">
              <a:buNone/>
              <a:defRPr sz="1500"/>
            </a:lvl5pPr>
            <a:lvl6pPr marL="1714527" indent="0">
              <a:buNone/>
              <a:defRPr sz="1500"/>
            </a:lvl6pPr>
            <a:lvl7pPr marL="2057432" indent="0">
              <a:buNone/>
              <a:defRPr sz="1500"/>
            </a:lvl7pPr>
            <a:lvl8pPr marL="2400337" indent="0">
              <a:buNone/>
              <a:defRPr sz="1500"/>
            </a:lvl8pPr>
            <a:lvl9pPr marL="2743243" indent="0">
              <a:buNone/>
              <a:defRPr sz="1500"/>
            </a:lvl9pPr>
          </a:lstStyle>
          <a:p>
            <a:endParaRPr lang="pl-PL"/>
          </a:p>
        </p:txBody>
      </p:sp>
      <p:sp>
        <p:nvSpPr>
          <p:cNvPr id="4" name="Symbol zastępczy tekstu 3">
            <a:extLst>
              <a:ext uri="{FF2B5EF4-FFF2-40B4-BE49-F238E27FC236}">
                <a16:creationId xmlns:a16="http://schemas.microsoft.com/office/drawing/2014/main" id="{A9B9E775-F73A-C421-C901-F65A8B73D909}"/>
              </a:ext>
            </a:extLst>
          </p:cNvPr>
          <p:cNvSpPr>
            <a:spLocks noGrp="1"/>
          </p:cNvSpPr>
          <p:nvPr>
            <p:ph type="body" sz="half" idx="2"/>
          </p:nvPr>
        </p:nvSpPr>
        <p:spPr>
          <a:xfrm>
            <a:off x="839789" y="2057400"/>
            <a:ext cx="3932237" cy="3811588"/>
          </a:xfrm>
        </p:spPr>
        <p:txBody>
          <a:bodyPr/>
          <a:lstStyle>
            <a:lvl1pPr marL="0" indent="0">
              <a:buNone/>
              <a:defRPr sz="1200"/>
            </a:lvl1pPr>
            <a:lvl2pPr marL="342905" indent="0">
              <a:buNone/>
              <a:defRPr sz="1050"/>
            </a:lvl2pPr>
            <a:lvl3pPr marL="685811" indent="0">
              <a:buNone/>
              <a:defRPr sz="900"/>
            </a:lvl3pPr>
            <a:lvl4pPr marL="1028716" indent="0">
              <a:buNone/>
              <a:defRPr sz="750"/>
            </a:lvl4pPr>
            <a:lvl5pPr marL="1371621" indent="0">
              <a:buNone/>
              <a:defRPr sz="750"/>
            </a:lvl5pPr>
            <a:lvl6pPr marL="1714527" indent="0">
              <a:buNone/>
              <a:defRPr sz="750"/>
            </a:lvl6pPr>
            <a:lvl7pPr marL="2057432" indent="0">
              <a:buNone/>
              <a:defRPr sz="750"/>
            </a:lvl7pPr>
            <a:lvl8pPr marL="2400337" indent="0">
              <a:buNone/>
              <a:defRPr sz="750"/>
            </a:lvl8pPr>
            <a:lvl9pPr marL="2743243" indent="0">
              <a:buNone/>
              <a:defRPr sz="75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BA5F28A8-DE0A-7639-C6F0-4C2E0A31B9F4}"/>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6" name="Symbol zastępczy stopki 5">
            <a:extLst>
              <a:ext uri="{FF2B5EF4-FFF2-40B4-BE49-F238E27FC236}">
                <a16:creationId xmlns:a16="http://schemas.microsoft.com/office/drawing/2014/main" id="{9B3B0AB3-44A8-18DA-A8DA-09AB368DDA35}"/>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EB4F0F74-E7F6-41DC-9CF0-95E90895FB01}"/>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352559964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BF3879E-AE70-81B3-669B-F82D759945E9}"/>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4E4AA137-B071-F3B1-073F-7CDB37D33776}"/>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4812EEF9-99E7-E052-0DE5-C95FA6039A4F}"/>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33A678B0-7679-3168-22D8-C062E0B71E2E}"/>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CA5EF0BF-4683-439F-F386-269CF3007744}"/>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34294939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C0DD3DD4-B3E2-289D-0536-DBDFD663A4CC}"/>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1AF7EFF8-70CD-33F3-41D0-B90A76AC8864}"/>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BF0F9EF7-9A8A-6E0A-C0D6-25E8E4423A86}"/>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BD24EB11-F6CA-7CDC-D295-62D2EDB40845}"/>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DC261E97-51F0-63A3-5F75-47A8524F26CA}"/>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3744718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986037A-0287-30FE-5A97-DCB5A62B80F4}"/>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FD1D63C0-4CAE-21F2-DD66-0B123E172E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91D071DA-8E10-677E-58EF-B9DFFA8C9BD6}"/>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C01023E5-E33E-EC9C-FB8C-A061011F57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E6C460FB-2BE5-1424-580A-1D05D64684DB}"/>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64CD3162-8091-C76F-3E38-0C3EA7FD6D65}"/>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8" name="Symbol zastępczy stopki 7">
            <a:extLst>
              <a:ext uri="{FF2B5EF4-FFF2-40B4-BE49-F238E27FC236}">
                <a16:creationId xmlns:a16="http://schemas.microsoft.com/office/drawing/2014/main" id="{9CFA2155-EA96-A231-B046-4146258F1638}"/>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8C31F48C-551F-644D-7CE4-3251A8B29CAB}"/>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3302086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71EAB2D-C073-FF76-502A-976E8A192499}"/>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ACB42356-FE51-E52A-A905-F9A03D95D446}"/>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4" name="Symbol zastępczy stopki 3">
            <a:extLst>
              <a:ext uri="{FF2B5EF4-FFF2-40B4-BE49-F238E27FC236}">
                <a16:creationId xmlns:a16="http://schemas.microsoft.com/office/drawing/2014/main" id="{14E23B84-49A9-4D3D-72A7-78783C9DB4F3}"/>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A8427D4C-83BC-8A62-9226-72F2C3302731}"/>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4414775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5A0ED031-71EE-8C3A-E937-2301B0905105}"/>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3" name="Symbol zastępczy stopki 2">
            <a:extLst>
              <a:ext uri="{FF2B5EF4-FFF2-40B4-BE49-F238E27FC236}">
                <a16:creationId xmlns:a16="http://schemas.microsoft.com/office/drawing/2014/main" id="{7807C9C4-BBDA-5AD7-C84E-EF831E896A0E}"/>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244FC708-E41D-4EFD-6FCC-E2A6508969CC}"/>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2432320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75270B3-4E98-9ACF-4196-7F26EF185234}"/>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D090F8A4-6E2F-24E5-D1EF-948CF37532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E7C9F542-972E-C080-88C5-9893B9A6A0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4D11C20F-E271-CF0C-4ED5-92BD9B397FD4}"/>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6" name="Symbol zastępczy stopki 5">
            <a:extLst>
              <a:ext uri="{FF2B5EF4-FFF2-40B4-BE49-F238E27FC236}">
                <a16:creationId xmlns:a16="http://schemas.microsoft.com/office/drawing/2014/main" id="{7B7B8B4D-2C18-B14D-F78A-2D0A6A31EEA9}"/>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83CA6B78-F640-263C-92B6-982C85EAA31B}"/>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317178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E10FF60-6CA8-884D-CF49-9B49D91545E7}"/>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E464DE05-B358-3E4E-A004-22AEF79A60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B4BFDF0E-36D6-DDC6-7BBC-6A01664B97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4EC800FC-E1F2-A1E5-A9B8-A2B698185F3F}"/>
              </a:ext>
            </a:extLst>
          </p:cNvPr>
          <p:cNvSpPr>
            <a:spLocks noGrp="1"/>
          </p:cNvSpPr>
          <p:nvPr>
            <p:ph type="dt" sz="half" idx="10"/>
          </p:nvPr>
        </p:nvSpPr>
        <p:spPr/>
        <p:txBody>
          <a:bodyPr/>
          <a:lstStyle/>
          <a:p>
            <a:fld id="{854D862B-D423-4D64-8DD4-6F6E7362674E}" type="datetimeFigureOut">
              <a:rPr lang="pl-PL" smtClean="0"/>
              <a:pPr/>
              <a:t>21.05.2026</a:t>
            </a:fld>
            <a:endParaRPr lang="pl-PL"/>
          </a:p>
        </p:txBody>
      </p:sp>
      <p:sp>
        <p:nvSpPr>
          <p:cNvPr id="6" name="Symbol zastępczy stopki 5">
            <a:extLst>
              <a:ext uri="{FF2B5EF4-FFF2-40B4-BE49-F238E27FC236}">
                <a16:creationId xmlns:a16="http://schemas.microsoft.com/office/drawing/2014/main" id="{A1E8D579-2ECE-9D26-EE14-99C9A6C04030}"/>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D06945E5-F70D-D174-DF2A-BD6DFF922223}"/>
              </a:ext>
            </a:extLst>
          </p:cNvPr>
          <p:cNvSpPr>
            <a:spLocks noGrp="1"/>
          </p:cNvSpPr>
          <p:nvPr>
            <p:ph type="sldNum" sz="quarter" idx="12"/>
          </p:nvPr>
        </p:nvSpPr>
        <p:spPr/>
        <p:txBody>
          <a:bodyPr/>
          <a:lstStyle/>
          <a:p>
            <a:fld id="{3EE28490-4468-4C0D-BBAA-E9CAC93AD775}" type="slidenum">
              <a:rPr lang="pl-PL" smtClean="0"/>
              <a:pPr/>
              <a:t>‹#›</a:t>
            </a:fld>
            <a:endParaRPr lang="pl-PL"/>
          </a:p>
        </p:txBody>
      </p:sp>
    </p:spTree>
    <p:extLst>
      <p:ext uri="{BB962C8B-B14F-4D97-AF65-F5344CB8AC3E}">
        <p14:creationId xmlns:p14="http://schemas.microsoft.com/office/powerpoint/2010/main" val="1867856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1000">
              <a:schemeClr val="accent4">
                <a:lumMod val="5000"/>
                <a:lumOff val="95000"/>
              </a:schemeClr>
            </a:gs>
            <a:gs pos="93000">
              <a:schemeClr val="accent5">
                <a:lumMod val="40000"/>
                <a:lumOff val="60000"/>
              </a:schemeClr>
            </a:gs>
            <a:gs pos="7000">
              <a:schemeClr val="accent4">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FF1F42B5-5D29-FD1C-B141-8A5A5EAE47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BEFA48D7-D03E-BE3E-5685-E7C64862DF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EE94F16A-EB6A-7D7F-C3B3-C354039AB37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A496B19F-D6BD-F138-0AA4-3F449CD7FEF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47FB671B-DEAF-02A7-2D52-4EF89A28D4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E28490-4468-4C0D-BBAA-E9CAC93AD775}" type="slidenum">
              <a:rPr lang="pl-PL" smtClean="0"/>
              <a:pPr/>
              <a:t>‹#›</a:t>
            </a:fld>
            <a:endParaRPr lang="pl-PL"/>
          </a:p>
        </p:txBody>
      </p:sp>
    </p:spTree>
    <p:extLst>
      <p:ext uri="{BB962C8B-B14F-4D97-AF65-F5344CB8AC3E}">
        <p14:creationId xmlns:p14="http://schemas.microsoft.com/office/powerpoint/2010/main" val="750540403"/>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1000">
              <a:schemeClr val="accent4">
                <a:lumMod val="5000"/>
                <a:lumOff val="95000"/>
              </a:schemeClr>
            </a:gs>
            <a:gs pos="93000">
              <a:schemeClr val="accent5">
                <a:lumMod val="40000"/>
                <a:lumOff val="60000"/>
              </a:schemeClr>
            </a:gs>
            <a:gs pos="7000">
              <a:schemeClr val="accent4">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4D862B-D423-4D64-8DD4-6F6E7362674E}" type="datetimeFigureOut">
              <a:rPr lang="pl-PL" smtClean="0"/>
              <a:pPr/>
              <a:t>21.05.2026</a:t>
            </a:fld>
            <a:endParaRPr lang="pl-PL"/>
          </a:p>
        </p:txBody>
      </p:sp>
      <p:sp>
        <p:nvSpPr>
          <p:cNvPr id="5" name="Symbol zastępczy stopki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E28490-4468-4C0D-BBAA-E9CAC93AD775}" type="slidenum">
              <a:rPr lang="pl-PL" smtClean="0"/>
              <a:pPr/>
              <a:t>‹#›</a:t>
            </a:fld>
            <a:endParaRPr lang="pl-PL"/>
          </a:p>
        </p:txBody>
      </p:sp>
    </p:spTree>
    <p:extLst>
      <p:ext uri="{BB962C8B-B14F-4D97-AF65-F5344CB8AC3E}">
        <p14:creationId xmlns:p14="http://schemas.microsoft.com/office/powerpoint/2010/main" val="354230323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1000">
              <a:schemeClr val="accent4">
                <a:lumMod val="5000"/>
                <a:lumOff val="95000"/>
              </a:schemeClr>
            </a:gs>
            <a:gs pos="93000">
              <a:schemeClr val="accent5">
                <a:lumMod val="40000"/>
                <a:lumOff val="60000"/>
              </a:schemeClr>
            </a:gs>
            <a:gs pos="7000">
              <a:schemeClr val="accent4">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FF1F42B5-5D29-FD1C-B141-8A5A5EAE47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BEFA48D7-D03E-BE3E-5685-E7C64862DF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EE94F16A-EB6A-7D7F-C3B3-C354039AB37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A496B19F-D6BD-F138-0AA4-3F449CD7FEF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47FB671B-DEAF-02A7-2D52-4EF89A28D4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E28490-4468-4C0D-BBAA-E9CAC93AD775}" type="slidenum">
              <a:rPr lang="pl-PL" smtClean="0"/>
              <a:pPr/>
              <a:t>‹#›</a:t>
            </a:fld>
            <a:endParaRPr lang="pl-PL"/>
          </a:p>
        </p:txBody>
      </p:sp>
    </p:spTree>
    <p:extLst>
      <p:ext uri="{BB962C8B-B14F-4D97-AF65-F5344CB8AC3E}">
        <p14:creationId xmlns:p14="http://schemas.microsoft.com/office/powerpoint/2010/main" val="364682725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1000">
              <a:schemeClr val="accent4">
                <a:lumMod val="5000"/>
                <a:lumOff val="95000"/>
              </a:schemeClr>
            </a:gs>
            <a:gs pos="93000">
              <a:schemeClr val="accent5">
                <a:lumMod val="40000"/>
                <a:lumOff val="60000"/>
              </a:schemeClr>
            </a:gs>
            <a:gs pos="7000">
              <a:schemeClr val="accent4">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E1F96E0C-EBF9-10C1-579D-655B3AAD5FCB}"/>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FE2747C5-5040-F7D4-19C2-A63D63652EF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0C33CEA8-F90F-866E-2D30-9C91DE2B7675}"/>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54D862B-D423-4D64-8DD4-6F6E7362674E}" type="datetimeFigureOut">
              <a:rPr lang="pl-PL" smtClean="0"/>
              <a:pPr/>
              <a:t>21.05.2026</a:t>
            </a:fld>
            <a:endParaRPr lang="pl-PL"/>
          </a:p>
        </p:txBody>
      </p:sp>
      <p:sp>
        <p:nvSpPr>
          <p:cNvPr id="5" name="Symbol zastępczy stopki 4">
            <a:extLst>
              <a:ext uri="{FF2B5EF4-FFF2-40B4-BE49-F238E27FC236}">
                <a16:creationId xmlns:a16="http://schemas.microsoft.com/office/drawing/2014/main" id="{81EF90CD-A921-8550-41CB-EA234CE2821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926A573A-BC3E-1AF0-2E08-66B076D550AB}"/>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EE28490-4468-4C0D-BBAA-E9CAC93AD775}" type="slidenum">
              <a:rPr lang="pl-PL" smtClean="0"/>
              <a:pPr/>
              <a:t>‹#›</a:t>
            </a:fld>
            <a:endParaRPr lang="pl-PL"/>
          </a:p>
        </p:txBody>
      </p:sp>
    </p:spTree>
    <p:extLst>
      <p:ext uri="{BB962C8B-B14F-4D97-AF65-F5344CB8AC3E}">
        <p14:creationId xmlns:p14="http://schemas.microsoft.com/office/powerpoint/2010/main" val="2888225337"/>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685811"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3" indent="-171453" algn="l" defTabSz="685811"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8" indent="-171453" algn="l" defTabSz="685811"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63" indent="-171453" algn="l" defTabSz="685811"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69" indent="-171453" algn="l" defTabSz="68581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74" indent="-171453" algn="l" defTabSz="68581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79" indent="-171453" algn="l" defTabSz="68581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85" indent="-171453" algn="l" defTabSz="68581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90" indent="-171453" algn="l" defTabSz="68581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95" indent="-171453" algn="l" defTabSz="68581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pl-PL"/>
      </a:defPPr>
      <a:lvl1pPr marL="0" algn="l" defTabSz="685811" rtl="0" eaLnBrk="1" latinLnBrk="0" hangingPunct="1">
        <a:defRPr sz="1350" kern="1200">
          <a:solidFill>
            <a:schemeClr val="tx1"/>
          </a:solidFill>
          <a:latin typeface="+mn-lt"/>
          <a:ea typeface="+mn-ea"/>
          <a:cs typeface="+mn-cs"/>
        </a:defRPr>
      </a:lvl1pPr>
      <a:lvl2pPr marL="342905" algn="l" defTabSz="685811" rtl="0" eaLnBrk="1" latinLnBrk="0" hangingPunct="1">
        <a:defRPr sz="1350" kern="1200">
          <a:solidFill>
            <a:schemeClr val="tx1"/>
          </a:solidFill>
          <a:latin typeface="+mn-lt"/>
          <a:ea typeface="+mn-ea"/>
          <a:cs typeface="+mn-cs"/>
        </a:defRPr>
      </a:lvl2pPr>
      <a:lvl3pPr marL="685811" algn="l" defTabSz="685811" rtl="0" eaLnBrk="1" latinLnBrk="0" hangingPunct="1">
        <a:defRPr sz="1350" kern="1200">
          <a:solidFill>
            <a:schemeClr val="tx1"/>
          </a:solidFill>
          <a:latin typeface="+mn-lt"/>
          <a:ea typeface="+mn-ea"/>
          <a:cs typeface="+mn-cs"/>
        </a:defRPr>
      </a:lvl3pPr>
      <a:lvl4pPr marL="1028716" algn="l" defTabSz="685811" rtl="0" eaLnBrk="1" latinLnBrk="0" hangingPunct="1">
        <a:defRPr sz="1350" kern="1200">
          <a:solidFill>
            <a:schemeClr val="tx1"/>
          </a:solidFill>
          <a:latin typeface="+mn-lt"/>
          <a:ea typeface="+mn-ea"/>
          <a:cs typeface="+mn-cs"/>
        </a:defRPr>
      </a:lvl4pPr>
      <a:lvl5pPr marL="1371621" algn="l" defTabSz="685811" rtl="0" eaLnBrk="1" latinLnBrk="0" hangingPunct="1">
        <a:defRPr sz="1350" kern="1200">
          <a:solidFill>
            <a:schemeClr val="tx1"/>
          </a:solidFill>
          <a:latin typeface="+mn-lt"/>
          <a:ea typeface="+mn-ea"/>
          <a:cs typeface="+mn-cs"/>
        </a:defRPr>
      </a:lvl5pPr>
      <a:lvl6pPr marL="1714527" algn="l" defTabSz="685811" rtl="0" eaLnBrk="1" latinLnBrk="0" hangingPunct="1">
        <a:defRPr sz="1350" kern="1200">
          <a:solidFill>
            <a:schemeClr val="tx1"/>
          </a:solidFill>
          <a:latin typeface="+mn-lt"/>
          <a:ea typeface="+mn-ea"/>
          <a:cs typeface="+mn-cs"/>
        </a:defRPr>
      </a:lvl6pPr>
      <a:lvl7pPr marL="2057432" algn="l" defTabSz="685811" rtl="0" eaLnBrk="1" latinLnBrk="0" hangingPunct="1">
        <a:defRPr sz="1350" kern="1200">
          <a:solidFill>
            <a:schemeClr val="tx1"/>
          </a:solidFill>
          <a:latin typeface="+mn-lt"/>
          <a:ea typeface="+mn-ea"/>
          <a:cs typeface="+mn-cs"/>
        </a:defRPr>
      </a:lvl7pPr>
      <a:lvl8pPr marL="2400337" algn="l" defTabSz="685811" rtl="0" eaLnBrk="1" latinLnBrk="0" hangingPunct="1">
        <a:defRPr sz="1350" kern="1200">
          <a:solidFill>
            <a:schemeClr val="tx1"/>
          </a:solidFill>
          <a:latin typeface="+mn-lt"/>
          <a:ea typeface="+mn-ea"/>
          <a:cs typeface="+mn-cs"/>
        </a:defRPr>
      </a:lvl8pPr>
      <a:lvl9pPr marL="2743243" algn="l" defTabSz="685811"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35.xml"/><Relationship Id="rId6" Type="http://schemas.openxmlformats.org/officeDocument/2006/relationships/image" Target="https://upload.wikimedia.org/wikipedia/commons/thumb/a/a7/POL_Koniecpol_COA.svg/744px-POL_Koniecpol_COA.svg.png"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14.jpeg"/><Relationship Id="rId1" Type="http://schemas.openxmlformats.org/officeDocument/2006/relationships/slideLayout" Target="../slideLayouts/slideLayout34.xml"/><Relationship Id="rId5" Type="http://schemas.openxmlformats.org/officeDocument/2006/relationships/image" Target="../media/image15.JPG"/><Relationship Id="rId4" Type="http://schemas.openxmlformats.org/officeDocument/2006/relationships/image" Target="../media/image560.png"/></Relationships>
</file>

<file path=ppt/slides/_rels/slide11.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image" Target="../media/image16.JPG"/><Relationship Id="rId1" Type="http://schemas.openxmlformats.org/officeDocument/2006/relationships/slideLayout" Target="../slideLayouts/slideLayout34.xml"/><Relationship Id="rId4" Type="http://schemas.openxmlformats.org/officeDocument/2006/relationships/image" Target="../media/image560.png"/></Relationships>
</file>

<file path=ppt/slides/_rels/slide12.xml.rels><?xml version="1.0" encoding="UTF-8" standalone="yes"?>
<Relationships xmlns="http://schemas.openxmlformats.org/package/2006/relationships"><Relationship Id="rId2" Type="http://schemas.openxmlformats.org/officeDocument/2006/relationships/customXml" Target="../ink/ink4.xml"/><Relationship Id="rId1" Type="http://schemas.openxmlformats.org/officeDocument/2006/relationships/slideLayout" Target="../slideLayouts/slideLayout34.xml"/><Relationship Id="rId4" Type="http://schemas.openxmlformats.org/officeDocument/2006/relationships/image" Target="../media/image560.png"/></Relationships>
</file>

<file path=ppt/slides/_rels/slide13.xml.rels><?xml version="1.0" encoding="UTF-8" standalone="yes"?>
<Relationships xmlns="http://schemas.openxmlformats.org/package/2006/relationships"><Relationship Id="rId3" Type="http://schemas.openxmlformats.org/officeDocument/2006/relationships/customXml" Target="../ink/ink5.xml"/><Relationship Id="rId2" Type="http://schemas.openxmlformats.org/officeDocument/2006/relationships/image" Target="../media/image17.jpeg"/><Relationship Id="rId1" Type="http://schemas.openxmlformats.org/officeDocument/2006/relationships/slideLayout" Target="../slideLayouts/slideLayout34.xml"/><Relationship Id="rId4" Type="http://schemas.openxmlformats.org/officeDocument/2006/relationships/image" Target="../media/image560.png"/></Relationships>
</file>

<file path=ppt/slides/_rels/slide14.xml.rels><?xml version="1.0" encoding="UTF-8" standalone="yes"?>
<Relationships xmlns="http://schemas.openxmlformats.org/package/2006/relationships"><Relationship Id="rId2" Type="http://schemas.openxmlformats.org/officeDocument/2006/relationships/customXml" Target="../ink/ink6.xml"/><Relationship Id="rId1" Type="http://schemas.openxmlformats.org/officeDocument/2006/relationships/slideLayout" Target="../slideLayouts/slideLayout34.xml"/><Relationship Id="rId5" Type="http://schemas.openxmlformats.org/officeDocument/2006/relationships/image" Target="../media/image18.jpeg"/><Relationship Id="rId4" Type="http://schemas.openxmlformats.org/officeDocument/2006/relationships/image" Target="../media/image560.png"/></Relationships>
</file>

<file path=ppt/slides/_rels/slide15.xml.rels><?xml version="1.0" encoding="UTF-8" standalone="yes"?>
<Relationships xmlns="http://schemas.openxmlformats.org/package/2006/relationships"><Relationship Id="rId3" Type="http://schemas.openxmlformats.org/officeDocument/2006/relationships/customXml" Target="../ink/ink7.xml"/><Relationship Id="rId2" Type="http://schemas.openxmlformats.org/officeDocument/2006/relationships/image" Target="../media/image19.jpeg"/><Relationship Id="rId1" Type="http://schemas.openxmlformats.org/officeDocument/2006/relationships/slideLayout" Target="../slideLayouts/slideLayout34.xml"/><Relationship Id="rId4" Type="http://schemas.openxmlformats.org/officeDocument/2006/relationships/image" Target="../media/image5600.png"/></Relationships>
</file>

<file path=ppt/slides/_rels/slide16.xml.rels><?xml version="1.0" encoding="UTF-8" standalone="yes"?>
<Relationships xmlns="http://schemas.openxmlformats.org/package/2006/relationships"><Relationship Id="rId3" Type="http://schemas.openxmlformats.org/officeDocument/2006/relationships/customXml" Target="../ink/ink8.xml"/><Relationship Id="rId2" Type="http://schemas.openxmlformats.org/officeDocument/2006/relationships/image" Target="../media/image20.png"/><Relationship Id="rId1" Type="http://schemas.openxmlformats.org/officeDocument/2006/relationships/slideLayout" Target="../slideLayouts/slideLayout34.xml"/><Relationship Id="rId5" Type="http://schemas.openxmlformats.org/officeDocument/2006/relationships/image" Target="../media/image21.jpg"/><Relationship Id="rId4" Type="http://schemas.openxmlformats.org/officeDocument/2006/relationships/image" Target="../media/image5600.pn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5.jpeg"/><Relationship Id="rId2" Type="http://schemas.openxmlformats.org/officeDocument/2006/relationships/image" Target="../media/image22.jpeg"/><Relationship Id="rId1" Type="http://schemas.openxmlformats.org/officeDocument/2006/relationships/slideLayout" Target="../slideLayouts/slideLayout34.xml"/><Relationship Id="rId6" Type="http://schemas.openxmlformats.org/officeDocument/2006/relationships/image" Target="../media/image24.jpeg"/><Relationship Id="rId5" Type="http://schemas.openxmlformats.org/officeDocument/2006/relationships/image" Target="../media/image560.png"/><Relationship Id="rId4" Type="http://schemas.openxmlformats.org/officeDocument/2006/relationships/customXml" Target="../ink/ink9.xml"/></Relationships>
</file>

<file path=ppt/slides/_rels/slide18.xml.rels><?xml version="1.0" encoding="UTF-8" standalone="yes"?>
<Relationships xmlns="http://schemas.openxmlformats.org/package/2006/relationships"><Relationship Id="rId2" Type="http://schemas.openxmlformats.org/officeDocument/2006/relationships/customXml" Target="../ink/ink10.xml"/><Relationship Id="rId1" Type="http://schemas.openxmlformats.org/officeDocument/2006/relationships/slideLayout" Target="../slideLayouts/slideLayout34.xml"/><Relationship Id="rId5" Type="http://schemas.openxmlformats.org/officeDocument/2006/relationships/image" Target="../media/image560.png"/></Relationships>
</file>

<file path=ppt/slides/_rels/slide19.xml.rels><?xml version="1.0" encoding="UTF-8" standalone="yes"?>
<Relationships xmlns="http://schemas.openxmlformats.org/package/2006/relationships"><Relationship Id="rId2" Type="http://schemas.openxmlformats.org/officeDocument/2006/relationships/customXml" Target="../ink/ink11.xml"/><Relationship Id="rId1" Type="http://schemas.openxmlformats.org/officeDocument/2006/relationships/slideLayout" Target="../slideLayouts/slideLayout3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5600.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13.xml"/><Relationship Id="rId4" Type="http://schemas.openxmlformats.org/officeDocument/2006/relationships/image" Target="https://upload.wikimedia.org/wikipedia/commons/thumb/a/a7/POL_Koniecpol_COA.svg/744px-POL_Koniecpol_COA.svg.png" TargetMode="External"/></Relationships>
</file>

<file path=ppt/slides/_rels/slide20.xml.rels><?xml version="1.0" encoding="UTF-8" standalone="yes"?>
<Relationships xmlns="http://schemas.openxmlformats.org/package/2006/relationships"><Relationship Id="rId2" Type="http://schemas.openxmlformats.org/officeDocument/2006/relationships/customXml" Target="../ink/ink12.xml"/><Relationship Id="rId1" Type="http://schemas.openxmlformats.org/officeDocument/2006/relationships/slideLayout" Target="../slideLayouts/slideLayout34.xml"/><Relationship Id="rId5" Type="http://schemas.openxmlformats.org/officeDocument/2006/relationships/image" Target="../media/image560.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customXml" Target="../ink/ink13.xml"/><Relationship Id="rId1" Type="http://schemas.openxmlformats.org/officeDocument/2006/relationships/slideLayout" Target="../slideLayouts/slideLayout34.xml"/><Relationship Id="rId5" Type="http://schemas.openxmlformats.org/officeDocument/2006/relationships/image" Target="../media/image30.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ustomXml" Target="../ink/ink14.xml"/><Relationship Id="rId1" Type="http://schemas.openxmlformats.org/officeDocument/2006/relationships/slideLayout" Target="../slideLayouts/slideLayout34.xml"/><Relationship Id="rId5" Type="http://schemas.openxmlformats.org/officeDocument/2006/relationships/image" Target="../media/image32.jpeg"/><Relationship Id="rId4" Type="http://schemas.openxmlformats.org/officeDocument/2006/relationships/image" Target="../media/image5600.png"/></Relationships>
</file>

<file path=ppt/slides/_rels/slide25.xml.rels><?xml version="1.0" encoding="UTF-8" standalone="yes"?>
<Relationships xmlns="http://schemas.openxmlformats.org/package/2006/relationships"><Relationship Id="rId2" Type="http://schemas.openxmlformats.org/officeDocument/2006/relationships/customXml" Target="../ink/ink15.xml"/><Relationship Id="rId1" Type="http://schemas.openxmlformats.org/officeDocument/2006/relationships/slideLayout" Target="../slideLayouts/slideLayout34.xml"/><Relationship Id="rId5" Type="http://schemas.openxmlformats.org/officeDocument/2006/relationships/image" Target="../media/image32.jpeg"/><Relationship Id="rId4" Type="http://schemas.openxmlformats.org/officeDocument/2006/relationships/image" Target="../media/image5600.png"/></Relationships>
</file>

<file path=ppt/slides/_rels/slide26.xml.rels><?xml version="1.0" encoding="UTF-8" standalone="yes"?>
<Relationships xmlns="http://schemas.openxmlformats.org/package/2006/relationships"><Relationship Id="rId3" Type="http://schemas.openxmlformats.org/officeDocument/2006/relationships/customXml" Target="../ink/ink16.xml"/><Relationship Id="rId2" Type="http://schemas.openxmlformats.org/officeDocument/2006/relationships/image" Target="../media/image33.png"/><Relationship Id="rId1" Type="http://schemas.openxmlformats.org/officeDocument/2006/relationships/slideLayout" Target="../slideLayouts/slideLayout34.xml"/><Relationship Id="rId5" Type="http://schemas.openxmlformats.org/officeDocument/2006/relationships/image" Target="../media/image32.jpeg"/><Relationship Id="rId4" Type="http://schemas.openxmlformats.org/officeDocument/2006/relationships/image" Target="../media/image560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customXml" Target="../ink/ink17.xml"/><Relationship Id="rId1" Type="http://schemas.openxmlformats.org/officeDocument/2006/relationships/slideLayout" Target="../slideLayouts/slideLayout34.xml"/><Relationship Id="rId4" Type="http://schemas.openxmlformats.org/officeDocument/2006/relationships/image" Target="../media/image560.png"/></Relationships>
</file>

<file path=ppt/slides/_rels/slide29.xml.rels><?xml version="1.0" encoding="UTF-8" standalone="yes"?>
<Relationships xmlns="http://schemas.openxmlformats.org/package/2006/relationships"><Relationship Id="rId3" Type="http://schemas.openxmlformats.org/officeDocument/2006/relationships/customXml" Target="../ink/ink18.xml"/><Relationship Id="rId2" Type="http://schemas.openxmlformats.org/officeDocument/2006/relationships/image" Target="../media/image34.jpeg"/><Relationship Id="rId1" Type="http://schemas.openxmlformats.org/officeDocument/2006/relationships/slideLayout" Target="../slideLayouts/slideLayout34.xml"/><Relationship Id="rId4" Type="http://schemas.openxmlformats.org/officeDocument/2006/relationships/image" Target="../media/image560.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ustomXml" Target="../ink/ink19.xml"/><Relationship Id="rId2" Type="http://schemas.openxmlformats.org/officeDocument/2006/relationships/image" Target="../media/image35.jpeg"/><Relationship Id="rId1" Type="http://schemas.openxmlformats.org/officeDocument/2006/relationships/slideLayout" Target="../slideLayouts/slideLayout34.xml"/><Relationship Id="rId4" Type="http://schemas.openxmlformats.org/officeDocument/2006/relationships/image" Target="../media/image560.png"/></Relationships>
</file>

<file path=ppt/slides/_rels/slide31.xml.rels><?xml version="1.0" encoding="UTF-8" standalone="yes"?>
<Relationships xmlns="http://schemas.openxmlformats.org/package/2006/relationships"><Relationship Id="rId3" Type="http://schemas.openxmlformats.org/officeDocument/2006/relationships/customXml" Target="../ink/ink20.xml"/><Relationship Id="rId2" Type="http://schemas.openxmlformats.org/officeDocument/2006/relationships/image" Target="../media/image36.jpeg"/><Relationship Id="rId1" Type="http://schemas.openxmlformats.org/officeDocument/2006/relationships/slideLayout" Target="../slideLayouts/slideLayout34.xml"/><Relationship Id="rId4" Type="http://schemas.openxmlformats.org/officeDocument/2006/relationships/image" Target="../media/image560.png"/></Relationships>
</file>

<file path=ppt/slides/_rels/slide32.xml.rels><?xml version="1.0" encoding="UTF-8" standalone="yes"?>
<Relationships xmlns="http://schemas.openxmlformats.org/package/2006/relationships"><Relationship Id="rId3" Type="http://schemas.openxmlformats.org/officeDocument/2006/relationships/customXml" Target="../ink/ink21.xml"/><Relationship Id="rId2" Type="http://schemas.openxmlformats.org/officeDocument/2006/relationships/image" Target="../media/image37.jpeg"/><Relationship Id="rId1" Type="http://schemas.openxmlformats.org/officeDocument/2006/relationships/slideLayout" Target="../slideLayouts/slideLayout34.xml"/><Relationship Id="rId4" Type="http://schemas.openxmlformats.org/officeDocument/2006/relationships/image" Target="../media/image560.png"/></Relationships>
</file>

<file path=ppt/slides/_rels/slide33.xml.rels><?xml version="1.0" encoding="UTF-8" standalone="yes"?>
<Relationships xmlns="http://schemas.openxmlformats.org/package/2006/relationships"><Relationship Id="rId3" Type="http://schemas.openxmlformats.org/officeDocument/2006/relationships/customXml" Target="../ink/ink22.xml"/><Relationship Id="rId2" Type="http://schemas.openxmlformats.org/officeDocument/2006/relationships/image" Target="../media/image38.jpeg"/><Relationship Id="rId1" Type="http://schemas.openxmlformats.org/officeDocument/2006/relationships/slideLayout" Target="../slideLayouts/slideLayout34.xml"/><Relationship Id="rId5" Type="http://schemas.openxmlformats.org/officeDocument/2006/relationships/image" Target="../media/image39.jpeg"/><Relationship Id="rId4" Type="http://schemas.openxmlformats.org/officeDocument/2006/relationships/image" Target="../media/image560.png"/></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2.jpeg"/></Relationships>
</file>

<file path=ppt/slides/_rels/slide37.xml.rels><?xml version="1.0" encoding="UTF-8" standalone="yes"?>
<Relationships xmlns="http://schemas.openxmlformats.org/package/2006/relationships"><Relationship Id="rId3" Type="http://schemas.openxmlformats.org/officeDocument/2006/relationships/image" Target="../media/image45.JPG"/><Relationship Id="rId7" Type="http://schemas.openxmlformats.org/officeDocument/2006/relationships/image" Target="../media/image47.jpeg"/><Relationship Id="rId2" Type="http://schemas.openxmlformats.org/officeDocument/2006/relationships/image" Target="../media/image44.jpeg"/><Relationship Id="rId1" Type="http://schemas.openxmlformats.org/officeDocument/2006/relationships/slideLayout" Target="../slideLayouts/slideLayout34.xml"/><Relationship Id="rId6" Type="http://schemas.openxmlformats.org/officeDocument/2006/relationships/image" Target="../media/image560.png"/><Relationship Id="rId5" Type="http://schemas.openxmlformats.org/officeDocument/2006/relationships/customXml" Target="../ink/ink23.xml"/><Relationship Id="rId4" Type="http://schemas.openxmlformats.org/officeDocument/2006/relationships/image" Target="../media/image46.jpeg"/></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0.JPG"/><Relationship Id="rId7" Type="http://schemas.openxmlformats.org/officeDocument/2006/relationships/image" Target="../media/image54.jpeg"/><Relationship Id="rId2" Type="http://schemas.openxmlformats.org/officeDocument/2006/relationships/image" Target="../media/image49.JPG"/><Relationship Id="rId1" Type="http://schemas.openxmlformats.org/officeDocument/2006/relationships/slideLayout" Target="../slideLayouts/slideLayout6.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4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65.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9.jpeg"/><Relationship Id="rId7" Type="http://schemas.openxmlformats.org/officeDocument/2006/relationships/image" Target="../media/image560.png"/><Relationship Id="rId2" Type="http://schemas.openxmlformats.org/officeDocument/2006/relationships/image" Target="../media/image68.jpeg"/><Relationship Id="rId1" Type="http://schemas.openxmlformats.org/officeDocument/2006/relationships/slideLayout" Target="../slideLayouts/slideLayout34.xml"/><Relationship Id="rId10" Type="http://schemas.openxmlformats.org/officeDocument/2006/relationships/image" Target="../media/image72.jpeg"/><Relationship Id="rId4" Type="http://schemas.openxmlformats.org/officeDocument/2006/relationships/customXml" Target="../ink/ink24.xml"/><Relationship Id="rId9" Type="http://schemas.openxmlformats.org/officeDocument/2006/relationships/image" Target="../media/image71.jpeg"/></Relationships>
</file>

<file path=ppt/slides/_rels/slide55.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4.jpeg"/><Relationship Id="rId7" Type="http://schemas.openxmlformats.org/officeDocument/2006/relationships/image" Target="../media/image76.jpeg"/><Relationship Id="rId2" Type="http://schemas.openxmlformats.org/officeDocument/2006/relationships/image" Target="../media/image73.jpeg"/><Relationship Id="rId1" Type="http://schemas.openxmlformats.org/officeDocument/2006/relationships/slideLayout" Target="../slideLayouts/slideLayout34.xml"/><Relationship Id="rId6" Type="http://schemas.openxmlformats.org/officeDocument/2006/relationships/image" Target="../media/image75.jpeg"/><Relationship Id="rId5" Type="http://schemas.openxmlformats.org/officeDocument/2006/relationships/image" Target="../media/image560.png"/><Relationship Id="rId4" Type="http://schemas.openxmlformats.org/officeDocument/2006/relationships/customXml" Target="../ink/ink25.xml"/></Relationships>
</file>

<file path=ppt/slides/_rels/slide56.xml.rels><?xml version="1.0" encoding="UTF-8" standalone="yes"?>
<Relationships xmlns="http://schemas.openxmlformats.org/package/2006/relationships"><Relationship Id="rId8" Type="http://schemas.openxmlformats.org/officeDocument/2006/relationships/image" Target="../media/image82.jpeg"/><Relationship Id="rId3" Type="http://schemas.openxmlformats.org/officeDocument/2006/relationships/image" Target="../media/image79.jpeg"/><Relationship Id="rId7" Type="http://schemas.openxmlformats.org/officeDocument/2006/relationships/image" Target="../media/image81.jpeg"/><Relationship Id="rId2" Type="http://schemas.openxmlformats.org/officeDocument/2006/relationships/image" Target="../media/image78.JPG"/><Relationship Id="rId1" Type="http://schemas.openxmlformats.org/officeDocument/2006/relationships/slideLayout" Target="../slideLayouts/slideLayout34.xml"/><Relationship Id="rId6" Type="http://schemas.openxmlformats.org/officeDocument/2006/relationships/image" Target="../media/image80.jpeg"/><Relationship Id="rId5" Type="http://schemas.openxmlformats.org/officeDocument/2006/relationships/image" Target="../media/image560.png"/><Relationship Id="rId4" Type="http://schemas.openxmlformats.org/officeDocument/2006/relationships/customXml" Target="../ink/ink26.xml"/></Relationships>
</file>

<file path=ppt/slides/_rels/slide57.xml.rels><?xml version="1.0" encoding="UTF-8" standalone="yes"?>
<Relationships xmlns="http://schemas.openxmlformats.org/package/2006/relationships"><Relationship Id="rId3" Type="http://schemas.openxmlformats.org/officeDocument/2006/relationships/customXml" Target="../ink/ink27.xml"/><Relationship Id="rId2" Type="http://schemas.openxmlformats.org/officeDocument/2006/relationships/image" Target="../media/image83.jpeg"/><Relationship Id="rId1" Type="http://schemas.openxmlformats.org/officeDocument/2006/relationships/slideLayout" Target="../slideLayouts/slideLayout34.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560.png"/></Relationships>
</file>

<file path=ppt/slides/_rels/slide58.xml.rels><?xml version="1.0" encoding="UTF-8" standalone="yes"?>
<Relationships xmlns="http://schemas.openxmlformats.org/package/2006/relationships"><Relationship Id="rId8" Type="http://schemas.openxmlformats.org/officeDocument/2006/relationships/image" Target="../media/image89.jpeg"/><Relationship Id="rId3" Type="http://schemas.openxmlformats.org/officeDocument/2006/relationships/customXml" Target="../ink/ink28.xml"/><Relationship Id="rId7" Type="http://schemas.openxmlformats.org/officeDocument/2006/relationships/image" Target="../media/image88.jpeg"/><Relationship Id="rId2" Type="http://schemas.openxmlformats.org/officeDocument/2006/relationships/image" Target="../media/image86.JPG"/><Relationship Id="rId1" Type="http://schemas.openxmlformats.org/officeDocument/2006/relationships/slideLayout" Target="../slideLayouts/slideLayout34.xml"/><Relationship Id="rId6" Type="http://schemas.openxmlformats.org/officeDocument/2006/relationships/image" Target="../media/image87.jpeg"/><Relationship Id="rId5" Type="http://schemas.openxmlformats.org/officeDocument/2006/relationships/image" Target="../media/image560.png"/></Relationships>
</file>

<file path=ppt/slides/_rels/slide59.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G"/><Relationship Id="rId1" Type="http://schemas.openxmlformats.org/officeDocument/2006/relationships/slideLayout" Target="../slideLayouts/slideLayout34.xml"/><Relationship Id="rId6" Type="http://schemas.openxmlformats.org/officeDocument/2006/relationships/image" Target="../media/image92.jpeg"/><Relationship Id="rId5" Type="http://schemas.openxmlformats.org/officeDocument/2006/relationships/image" Target="../media/image560.png"/><Relationship Id="rId4" Type="http://schemas.openxmlformats.org/officeDocument/2006/relationships/customXml" Target="../ink/ink29.xml"/></Relationships>
</file>

<file path=ppt/slides/_rels/slide6.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7.jpeg"/><Relationship Id="rId1" Type="http://schemas.openxmlformats.org/officeDocument/2006/relationships/slideLayout" Target="../slideLayouts/slideLayout34.xml"/><Relationship Id="rId5" Type="http://schemas.openxmlformats.org/officeDocument/2006/relationships/image" Target="../media/image8.jpeg"/><Relationship Id="rId4" Type="http://schemas.openxmlformats.org/officeDocument/2006/relationships/image" Target="../media/image560.png"/></Relationships>
</file>

<file path=ppt/slides/_rels/slide60.xml.rels><?xml version="1.0" encoding="UTF-8" standalone="yes"?>
<Relationships xmlns="http://schemas.openxmlformats.org/package/2006/relationships"><Relationship Id="rId3" Type="http://schemas.openxmlformats.org/officeDocument/2006/relationships/customXml" Target="../ink/ink30.xml"/><Relationship Id="rId2" Type="http://schemas.openxmlformats.org/officeDocument/2006/relationships/image" Target="../media/image93.jpeg"/><Relationship Id="rId1" Type="http://schemas.openxmlformats.org/officeDocument/2006/relationships/slideLayout" Target="../slideLayouts/slideLayout34.xml"/><Relationship Id="rId4" Type="http://schemas.openxmlformats.org/officeDocument/2006/relationships/image" Target="../media/image560.png"/></Relationships>
</file>

<file path=ppt/slides/_rels/slide61.xml.rels><?xml version="1.0" encoding="UTF-8" standalone="yes"?>
<Relationships xmlns="http://schemas.openxmlformats.org/package/2006/relationships"><Relationship Id="rId8" Type="http://schemas.openxmlformats.org/officeDocument/2006/relationships/image" Target="../media/image98.jpeg"/><Relationship Id="rId3" Type="http://schemas.openxmlformats.org/officeDocument/2006/relationships/customXml" Target="../ink/ink31.xml"/><Relationship Id="rId7" Type="http://schemas.openxmlformats.org/officeDocument/2006/relationships/image" Target="../media/image97.jpeg"/><Relationship Id="rId2" Type="http://schemas.openxmlformats.org/officeDocument/2006/relationships/image" Target="../media/image94.jpeg"/><Relationship Id="rId1" Type="http://schemas.openxmlformats.org/officeDocument/2006/relationships/slideLayout" Target="../slideLayouts/slideLayout34.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560.png"/><Relationship Id="rId9" Type="http://schemas.openxmlformats.org/officeDocument/2006/relationships/image" Target="../media/image99.jpeg"/></Relationships>
</file>

<file path=ppt/slides/_rels/slide62.xml.rels><?xml version="1.0" encoding="UTF-8" standalone="yes"?>
<Relationships xmlns="http://schemas.openxmlformats.org/package/2006/relationships"><Relationship Id="rId8" Type="http://schemas.openxmlformats.org/officeDocument/2006/relationships/image" Target="../media/image104.jpeg"/><Relationship Id="rId3" Type="http://schemas.openxmlformats.org/officeDocument/2006/relationships/image" Target="../media/image101.jpeg"/><Relationship Id="rId7" Type="http://schemas.openxmlformats.org/officeDocument/2006/relationships/image" Target="../media/image103.jpeg"/><Relationship Id="rId2" Type="http://schemas.openxmlformats.org/officeDocument/2006/relationships/image" Target="../media/image100.jpeg"/><Relationship Id="rId1" Type="http://schemas.openxmlformats.org/officeDocument/2006/relationships/slideLayout" Target="../slideLayouts/slideLayout34.xml"/><Relationship Id="rId6" Type="http://schemas.openxmlformats.org/officeDocument/2006/relationships/image" Target="../media/image102.jpeg"/><Relationship Id="rId5" Type="http://schemas.openxmlformats.org/officeDocument/2006/relationships/image" Target="../media/image560.png"/><Relationship Id="rId4" Type="http://schemas.openxmlformats.org/officeDocument/2006/relationships/customXml" Target="../ink/ink32.xml"/><Relationship Id="rId9" Type="http://schemas.openxmlformats.org/officeDocument/2006/relationships/image" Target="../media/image105.jpeg"/></Relationships>
</file>

<file path=ppt/slides/_rels/slide63.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34.xml"/><Relationship Id="rId6" Type="http://schemas.openxmlformats.org/officeDocument/2006/relationships/image" Target="../media/image108.jpeg"/><Relationship Id="rId5" Type="http://schemas.openxmlformats.org/officeDocument/2006/relationships/image" Target="../media/image560.png"/><Relationship Id="rId4" Type="http://schemas.openxmlformats.org/officeDocument/2006/relationships/customXml" Target="../ink/ink33.xml"/></Relationships>
</file>

<file path=ppt/slides/_rels/slide64.xml.rels><?xml version="1.0" encoding="UTF-8" standalone="yes"?>
<Relationships xmlns="http://schemas.openxmlformats.org/package/2006/relationships"><Relationship Id="rId3" Type="http://schemas.openxmlformats.org/officeDocument/2006/relationships/image" Target="../media/image110.jpeg"/><Relationship Id="rId7" Type="http://schemas.openxmlformats.org/officeDocument/2006/relationships/image" Target="../media/image112.jpeg"/><Relationship Id="rId2" Type="http://schemas.openxmlformats.org/officeDocument/2006/relationships/image" Target="../media/image109.jpeg"/><Relationship Id="rId1" Type="http://schemas.openxmlformats.org/officeDocument/2006/relationships/slideLayout" Target="../slideLayouts/slideLayout34.xml"/><Relationship Id="rId6" Type="http://schemas.openxmlformats.org/officeDocument/2006/relationships/image" Target="../media/image111.jpeg"/><Relationship Id="rId5" Type="http://schemas.openxmlformats.org/officeDocument/2006/relationships/image" Target="../media/image560.png"/><Relationship Id="rId4" Type="http://schemas.openxmlformats.org/officeDocument/2006/relationships/customXml" Target="../ink/ink34.xml"/></Relationships>
</file>

<file path=ppt/slides/_rels/slide65.xml.rels><?xml version="1.0" encoding="UTF-8" standalone="yes"?>
<Relationships xmlns="http://schemas.openxmlformats.org/package/2006/relationships"><Relationship Id="rId3" Type="http://schemas.openxmlformats.org/officeDocument/2006/relationships/customXml" Target="../ink/ink35.xml"/><Relationship Id="rId2" Type="http://schemas.openxmlformats.org/officeDocument/2006/relationships/image" Target="../media/image113.jpeg"/><Relationship Id="rId1" Type="http://schemas.openxmlformats.org/officeDocument/2006/relationships/slideLayout" Target="../slideLayouts/slideLayout34.xml"/><Relationship Id="rId5" Type="http://schemas.openxmlformats.org/officeDocument/2006/relationships/image" Target="../media/image560.png"/></Relationships>
</file>

<file path=ppt/slides/_rels/slide66.xml.rels><?xml version="1.0" encoding="UTF-8" standalone="yes"?>
<Relationships xmlns="http://schemas.openxmlformats.org/package/2006/relationships"><Relationship Id="rId8" Type="http://schemas.openxmlformats.org/officeDocument/2006/relationships/image" Target="../media/image117.jpeg"/><Relationship Id="rId3" Type="http://schemas.openxmlformats.org/officeDocument/2006/relationships/customXml" Target="../ink/ink36.xml"/><Relationship Id="rId7" Type="http://schemas.openxmlformats.org/officeDocument/2006/relationships/image" Target="../media/image116.jpeg"/><Relationship Id="rId2" Type="http://schemas.openxmlformats.org/officeDocument/2006/relationships/image" Target="../media/image114.JPG"/><Relationship Id="rId1" Type="http://schemas.openxmlformats.org/officeDocument/2006/relationships/slideLayout" Target="../slideLayouts/slideLayout34.xml"/><Relationship Id="rId6" Type="http://schemas.openxmlformats.org/officeDocument/2006/relationships/image" Target="../media/image115.jpeg"/><Relationship Id="rId11" Type="http://schemas.openxmlformats.org/officeDocument/2006/relationships/image" Target="../media/image120.jpeg"/><Relationship Id="rId5" Type="http://schemas.openxmlformats.org/officeDocument/2006/relationships/image" Target="../media/image560.png"/><Relationship Id="rId10" Type="http://schemas.openxmlformats.org/officeDocument/2006/relationships/image" Target="../media/image119.jpeg"/><Relationship Id="rId9" Type="http://schemas.openxmlformats.org/officeDocument/2006/relationships/image" Target="../media/image118.jpeg"/></Relationships>
</file>

<file path=ppt/slides/_rels/slide67.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3" Type="http://schemas.openxmlformats.org/officeDocument/2006/relationships/image" Target="../media/image560.png"/><Relationship Id="rId2" Type="http://schemas.openxmlformats.org/officeDocument/2006/relationships/customXml" Target="../ink/ink37.xml"/><Relationship Id="rId1" Type="http://schemas.openxmlformats.org/officeDocument/2006/relationships/slideLayout" Target="../slideLayouts/slideLayout34.xml"/><Relationship Id="rId4" Type="http://schemas.openxmlformats.org/officeDocument/2006/relationships/image" Target="../media/image122.jpeg"/></Relationships>
</file>

<file path=ppt/slides/_rels/slide69.xml.rels><?xml version="1.0" encoding="UTF-8" standalone="yes"?>
<Relationships xmlns="http://schemas.openxmlformats.org/package/2006/relationships"><Relationship Id="rId3" Type="http://schemas.openxmlformats.org/officeDocument/2006/relationships/image" Target="../media/image560.png"/><Relationship Id="rId2" Type="http://schemas.openxmlformats.org/officeDocument/2006/relationships/customXml" Target="../ink/ink38.xml"/><Relationship Id="rId1" Type="http://schemas.openxmlformats.org/officeDocument/2006/relationships/slideLayout" Target="../slideLayouts/slideLayout34.xml"/><Relationship Id="rId4" Type="http://schemas.openxmlformats.org/officeDocument/2006/relationships/image" Target="../media/image123.jpe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customXml" Target="../ink/ink39.xml"/><Relationship Id="rId2" Type="http://schemas.openxmlformats.org/officeDocument/2006/relationships/image" Target="../media/image124.jpeg"/><Relationship Id="rId1" Type="http://schemas.openxmlformats.org/officeDocument/2006/relationships/slideLayout" Target="../slideLayouts/slideLayout34.xml"/><Relationship Id="rId4" Type="http://schemas.openxmlformats.org/officeDocument/2006/relationships/image" Target="../media/image560.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customXml" Target="../ink/ink40.xml"/><Relationship Id="rId1" Type="http://schemas.openxmlformats.org/officeDocument/2006/relationships/slideLayout" Target="../slideLayouts/slideLayout34.xml"/><Relationship Id="rId5" Type="http://schemas.openxmlformats.org/officeDocument/2006/relationships/image" Target="../media/image126.jpg"/><Relationship Id="rId4" Type="http://schemas.openxmlformats.org/officeDocument/2006/relationships/image" Target="../media/image560.png"/></Relationships>
</file>

<file path=ppt/slides/_rels/slide74.xml.rels><?xml version="1.0" encoding="UTF-8" standalone="yes"?>
<Relationships xmlns="http://schemas.openxmlformats.org/package/2006/relationships"><Relationship Id="rId2" Type="http://schemas.openxmlformats.org/officeDocument/2006/relationships/customXml" Target="../ink/ink41.xml"/><Relationship Id="rId1" Type="http://schemas.openxmlformats.org/officeDocument/2006/relationships/slideLayout" Target="../slideLayouts/slideLayout34.xml"/><Relationship Id="rId4" Type="http://schemas.openxmlformats.org/officeDocument/2006/relationships/image" Target="../media/image560.png"/></Relationships>
</file>

<file path=ppt/slides/_rels/slide75.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az 6">
            <a:extLst>
              <a:ext uri="{FF2B5EF4-FFF2-40B4-BE49-F238E27FC236}">
                <a16:creationId xmlns:a16="http://schemas.microsoft.com/office/drawing/2014/main" id="{71A69911-F3B4-9BCA-74A9-6BCEFCE9AD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4775"/>
            <a:ext cx="12191999" cy="6962775"/>
          </a:xfrm>
          <a:prstGeom prst="rect">
            <a:avLst/>
          </a:prstGeom>
        </p:spPr>
      </p:pic>
      <p:pic>
        <p:nvPicPr>
          <p:cNvPr id="1026" name="Picture 2" descr="⚽️">
            <a:extLst>
              <a:ext uri="{FF2B5EF4-FFF2-40B4-BE49-F238E27FC236}">
                <a16:creationId xmlns:a16="http://schemas.microsoft.com/office/drawing/2014/main" id="{ED90E43C-0716-3CD9-28F5-B845158F28B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50231" y="1423392"/>
            <a:ext cx="85725" cy="85725"/>
          </a:xfrm>
          <a:prstGeom prst="rect">
            <a:avLst/>
          </a:prstGeom>
          <a:noFill/>
          <a:extLst>
            <a:ext uri="{909E8E84-426E-40DD-AFC4-6F175D3DCCD1}">
              <a14:hiddenFill xmlns:a14="http://schemas.microsoft.com/office/drawing/2010/main">
                <a:solidFill>
                  <a:srgbClr val="FFFFFF"/>
                </a:solidFill>
              </a14:hiddenFill>
            </a:ext>
          </a:extLst>
        </p:spPr>
      </p:pic>
      <p:pic>
        <p:nvPicPr>
          <p:cNvPr id="12" name="Obraz 11" descr="Coat of arms of Koniecpol">
            <a:extLst>
              <a:ext uri="{FF2B5EF4-FFF2-40B4-BE49-F238E27FC236}">
                <a16:creationId xmlns:a16="http://schemas.microsoft.com/office/drawing/2014/main" id="{009604EA-1338-4121-97E8-FA00FE38F4CB}"/>
              </a:ext>
            </a:extLst>
          </p:cNvPr>
          <p:cNvPicPr/>
          <p:nvPr/>
        </p:nvPicPr>
        <p:blipFill>
          <a:blip r:embed="rId5" r:link="rId6" cstate="print"/>
          <a:srcRect/>
          <a:stretch>
            <a:fillRect/>
          </a:stretch>
        </p:blipFill>
        <p:spPr bwMode="auto">
          <a:xfrm>
            <a:off x="5383716" y="169218"/>
            <a:ext cx="1019176" cy="1149162"/>
          </a:xfrm>
          <a:prstGeom prst="rect">
            <a:avLst/>
          </a:prstGeom>
          <a:noFill/>
          <a:ln w="9525">
            <a:noFill/>
            <a:miter lim="800000"/>
            <a:headEnd/>
            <a:tailEnd/>
          </a:ln>
        </p:spPr>
      </p:pic>
      <p:sp>
        <p:nvSpPr>
          <p:cNvPr id="3" name="TextBox 2">
            <a:extLst>
              <a:ext uri="{FF2B5EF4-FFF2-40B4-BE49-F238E27FC236}">
                <a16:creationId xmlns:a16="http://schemas.microsoft.com/office/drawing/2014/main" id="{C5B6CA36-0AB5-C671-DB99-FBF72563C166}"/>
              </a:ext>
            </a:extLst>
          </p:cNvPr>
          <p:cNvSpPr txBox="1">
            <a:spLocks noChangeArrowheads="1"/>
          </p:cNvSpPr>
          <p:nvPr/>
        </p:nvSpPr>
        <p:spPr bwMode="auto">
          <a:xfrm>
            <a:off x="634803" y="1553893"/>
            <a:ext cx="10922392" cy="1146697"/>
          </a:xfrm>
          <a:prstGeom prst="roundRect">
            <a:avLst/>
          </a:prstGeom>
          <a:solidFill>
            <a:schemeClr val="accent4">
              <a:lumMod val="40000"/>
              <a:lumOff val="60000"/>
            </a:schemeClr>
          </a:solidFill>
          <a:ln w="76200" cmpd="thickThin">
            <a:solidFill>
              <a:srgbClr val="C00000">
                <a:alpha val="25000"/>
              </a:srgbClr>
            </a:solidFill>
            <a:prstDash val="solid"/>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7000"/>
              </a:lnSpc>
              <a:spcBef>
                <a:spcPct val="20000"/>
              </a:spcBef>
              <a:spcAft>
                <a:spcPts val="800"/>
              </a:spcAft>
              <a:buClrTx/>
              <a:buSzTx/>
              <a:buFont typeface="Arial" panose="020B0604020202020204" pitchFamily="34" charset="0"/>
              <a:buNone/>
              <a:tabLst/>
              <a:defRPr/>
            </a:pPr>
            <a:r>
              <a:rPr kumimoji="0" lang="pl-PL" sz="6000" b="1" i="0" u="none" strike="noStrike" kern="1200" cap="none" spc="0" normalizeH="0" baseline="0" noProof="0" dirty="0">
                <a:ln>
                  <a:noFill/>
                </a:ln>
                <a:solidFill>
                  <a:srgbClr val="002060"/>
                </a:solidFill>
                <a:effectLst/>
                <a:uLnTx/>
                <a:uFillTx/>
                <a:cs typeface="Calibri" panose="020F0502020204030204" pitchFamily="34" charset="0"/>
              </a:rPr>
              <a:t>SPRAWOZDANIE MIĘDZYSESYJNE</a:t>
            </a:r>
            <a:endParaRPr kumimoji="0" lang="pl-PL" sz="6000" b="1" i="0" u="none" strike="noStrike" kern="1200" cap="none" spc="0" normalizeH="0" baseline="0" noProof="0" dirty="0">
              <a:ln>
                <a:noFill/>
              </a:ln>
              <a:solidFill>
                <a:srgbClr val="002060"/>
              </a:solidFill>
              <a:effectLst/>
              <a:uLnTx/>
              <a:uFillTx/>
              <a:ea typeface="Calibri" panose="020F0502020204030204" pitchFamily="34" charset="0"/>
              <a:cs typeface="Calibri" panose="020F0502020204030204" pitchFamily="34" charset="0"/>
            </a:endParaRPr>
          </a:p>
        </p:txBody>
      </p:sp>
      <p:sp>
        <p:nvSpPr>
          <p:cNvPr id="4" name="pole tekstowe 3">
            <a:extLst>
              <a:ext uri="{FF2B5EF4-FFF2-40B4-BE49-F238E27FC236}">
                <a16:creationId xmlns:a16="http://schemas.microsoft.com/office/drawing/2014/main" id="{BE7A5466-5CCB-1FB5-FFD4-C06CE999085D}"/>
              </a:ext>
            </a:extLst>
          </p:cNvPr>
          <p:cNvSpPr txBox="1"/>
          <p:nvPr/>
        </p:nvSpPr>
        <p:spPr>
          <a:xfrm>
            <a:off x="3274821" y="4555115"/>
            <a:ext cx="5962336" cy="150278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pl-PL" sz="2800" b="1" i="0" u="none" strike="noStrike" kern="1200" cap="none" spc="0" normalizeH="0" baseline="0" noProof="0" dirty="0">
                <a:ln>
                  <a:noFill/>
                </a:ln>
                <a:solidFill>
                  <a:schemeClr val="bg1">
                    <a:lumMod val="95000"/>
                  </a:schemeClr>
                </a:solidFill>
                <a:effectLst/>
                <a:uLnTx/>
                <a:uFillTx/>
                <a:latin typeface="Calibri" panose="020F0502020204030204" pitchFamily="34" charset="0"/>
                <a:ea typeface="Calibri" panose="020F0502020204030204" pitchFamily="34" charset="0"/>
                <a:cs typeface="Calibri" panose="020F0502020204030204" pitchFamily="34" charset="0"/>
              </a:rPr>
              <a:t>Ryszard Suliga</a:t>
            </a:r>
          </a:p>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pl-PL" sz="2800" b="1" i="0" u="none" strike="noStrike" kern="1200" cap="none" spc="0" normalizeH="0" baseline="0" noProof="0" dirty="0">
                <a:ln>
                  <a:noFill/>
                </a:ln>
                <a:solidFill>
                  <a:schemeClr val="bg1">
                    <a:lumMod val="95000"/>
                  </a:schemeClr>
                </a:solidFill>
                <a:effectLst/>
                <a:uLnTx/>
                <a:uFillTx/>
                <a:latin typeface="Calibri" panose="020F0502020204030204" pitchFamily="34" charset="0"/>
                <a:ea typeface="Calibri" panose="020F0502020204030204" pitchFamily="34" charset="0"/>
                <a:cs typeface="Calibri" panose="020F0502020204030204" pitchFamily="34" charset="0"/>
              </a:rPr>
              <a:t>Burmistrz Miasta i Gminy Koniecpol</a:t>
            </a:r>
          </a:p>
          <a:p>
            <a:pPr marL="0" marR="0" lvl="0" indent="0" algn="l" defTabSz="914400" rtl="0" eaLnBrk="1" fontAlgn="auto" latinLnBrk="0" hangingPunct="1">
              <a:lnSpc>
                <a:spcPct val="107000"/>
              </a:lnSpc>
              <a:spcBef>
                <a:spcPts val="0"/>
              </a:spcBef>
              <a:spcAft>
                <a:spcPts val="800"/>
              </a:spcAft>
              <a:buClrTx/>
              <a:buSzTx/>
              <a:buFontTx/>
              <a:buNone/>
              <a:tabLst/>
              <a:defRPr/>
            </a:pPr>
            <a:endParaRPr kumimoji="0" lang="pl-PL" sz="1800" b="0" i="0" u="none" strike="noStrike" kern="1200" cap="none" spc="0" normalizeH="0" baseline="0" noProof="0" dirty="0">
              <a:ln>
                <a:noFill/>
              </a:ln>
              <a:solidFill>
                <a:schemeClr val="bg1">
                  <a:lumMod val="95000"/>
                </a:schemeClr>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5" name="pole tekstowe 4">
            <a:extLst>
              <a:ext uri="{FF2B5EF4-FFF2-40B4-BE49-F238E27FC236}">
                <a16:creationId xmlns:a16="http://schemas.microsoft.com/office/drawing/2014/main" id="{389BBB3F-F923-3D95-69B7-81BAD16C057B}"/>
              </a:ext>
            </a:extLst>
          </p:cNvPr>
          <p:cNvSpPr txBox="1"/>
          <p:nvPr/>
        </p:nvSpPr>
        <p:spPr>
          <a:xfrm>
            <a:off x="4589305" y="5827066"/>
            <a:ext cx="362717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chemeClr val="bg1">
                    <a:lumMod val="95000"/>
                  </a:schemeClr>
                </a:solidFill>
                <a:effectLst/>
                <a:uLnTx/>
                <a:uFillTx/>
                <a:latin typeface="Calibri" panose="020F0502020204030204" pitchFamily="34" charset="0"/>
                <a:cs typeface="Calibri" panose="020F0502020204030204" pitchFamily="34" charset="0"/>
              </a:rPr>
              <a:t>Koniecpol, 21.05.2026 r.</a:t>
            </a:r>
            <a:endParaRPr kumimoji="0" lang="pl-PL" sz="2400" b="0" i="0" u="none" strike="noStrike" kern="1200" cap="none" spc="0" normalizeH="0" baseline="0" noProof="0" dirty="0">
              <a:ln>
                <a:noFill/>
              </a:ln>
              <a:solidFill>
                <a:schemeClr val="bg1">
                  <a:lumMod val="95000"/>
                </a:schemeClr>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32602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F809F-244E-58C7-B29C-C26F2DC277D0}"/>
            </a:ext>
          </a:extLst>
        </p:cNvPr>
        <p:cNvGrpSpPr/>
        <p:nvPr/>
      </p:nvGrpSpPr>
      <p:grpSpPr>
        <a:xfrm>
          <a:off x="0" y="0"/>
          <a:ext cx="0" cy="0"/>
          <a:chOff x="0" y="0"/>
          <a:chExt cx="0" cy="0"/>
        </a:xfrm>
      </p:grpSpPr>
      <p:pic>
        <p:nvPicPr>
          <p:cNvPr id="5122" name="Picture 2" descr="Brak dostępnego opisu zdjęcia.">
            <a:extLst>
              <a:ext uri="{FF2B5EF4-FFF2-40B4-BE49-F238E27FC236}">
                <a16:creationId xmlns:a16="http://schemas.microsoft.com/office/drawing/2014/main" id="{B31DCCA5-E649-267D-2E23-B7EC48C52B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B804FC31-A299-A488-EF38-47DACB80645E}"/>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EA9A443-52CA-BE9E-2E7D-8D69FB36652B}"/>
              </a:ext>
            </a:extLst>
          </p:cNvPr>
          <p:cNvSpPr txBox="1">
            <a:spLocks noChangeArrowheads="1"/>
          </p:cNvSpPr>
          <p:nvPr/>
        </p:nvSpPr>
        <p:spPr bwMode="auto">
          <a:xfrm>
            <a:off x="228600" y="95250"/>
            <a:ext cx="11591924" cy="646986"/>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pl-PL" b="1" dirty="0">
                <a:solidFill>
                  <a:srgbClr val="002060"/>
                </a:solidFill>
              </a:rPr>
              <a:t>Trwają prace przy nowym placu i parkingu (ul. Żeromskiego)</a:t>
            </a:r>
            <a:endParaRPr kumimoji="0" lang="pl-PL"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endParaRPr>
          </a:p>
        </p:txBody>
      </p:sp>
      <p:sp>
        <p:nvSpPr>
          <p:cNvPr id="5" name="pole tekstowe 4">
            <a:extLst>
              <a:ext uri="{FF2B5EF4-FFF2-40B4-BE49-F238E27FC236}">
                <a16:creationId xmlns:a16="http://schemas.microsoft.com/office/drawing/2014/main" id="{396F0635-8205-E38F-B1E4-0C0657F59839}"/>
              </a:ext>
            </a:extLst>
          </p:cNvPr>
          <p:cNvSpPr txBox="1"/>
          <p:nvPr/>
        </p:nvSpPr>
        <p:spPr>
          <a:xfrm>
            <a:off x="6096000" y="869676"/>
            <a:ext cx="5933874" cy="2706061"/>
          </a:xfrm>
          <a:prstGeom prst="round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W sąsiedztwie Centrum Społeczno-Kulturalnego – po drugiej stronie ulicy Szkolnej – realizowana jest inwestycja polegająca na budowie placu ogólnodostępnego wraz z miejscami postojowymi dla potrzeb Domu Kultury.</a:t>
            </a:r>
          </a:p>
        </p:txBody>
      </p:sp>
      <p:sp>
        <p:nvSpPr>
          <p:cNvPr id="3" name="pole tekstowe 2">
            <a:extLst>
              <a:ext uri="{FF2B5EF4-FFF2-40B4-BE49-F238E27FC236}">
                <a16:creationId xmlns:a16="http://schemas.microsoft.com/office/drawing/2014/main" id="{CF57B9DF-7C10-1B43-EBB4-E22C27DB713C}"/>
              </a:ext>
            </a:extLst>
          </p:cNvPr>
          <p:cNvSpPr txBox="1"/>
          <p:nvPr/>
        </p:nvSpPr>
        <p:spPr>
          <a:xfrm>
            <a:off x="6356561" y="4410978"/>
            <a:ext cx="5606838" cy="2268848"/>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pl-PL" sz="2400" b="1" dirty="0">
                <a:solidFill>
                  <a:srgbClr val="002060"/>
                </a:solidFill>
              </a:rPr>
              <a:t>Inwestycja realizowana jest w ramach Europejskiego Funduszu Rolnego na rzecz Rozwoju Obszarów Wiejskich</a:t>
            </a:r>
            <a:br>
              <a:rPr lang="pl-PL" sz="2400" b="1" dirty="0">
                <a:solidFill>
                  <a:srgbClr val="002060"/>
                </a:solidFill>
              </a:rPr>
            </a:br>
            <a:r>
              <a:rPr lang="pl-PL" sz="2400" b="1" dirty="0">
                <a:solidFill>
                  <a:srgbClr val="002060"/>
                </a:solidFill>
              </a:rPr>
              <a:t>i Planu Strategicznego dla Wspólnej Polityki Rolnej na lata 2023–2027 </a:t>
            </a:r>
            <a:endPar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4" name="pole tekstowe 3">
            <a:extLst>
              <a:ext uri="{FF2B5EF4-FFF2-40B4-BE49-F238E27FC236}">
                <a16:creationId xmlns:a16="http://schemas.microsoft.com/office/drawing/2014/main" id="{F90A4928-EF2D-C9AD-0D95-653DFF3D5412}"/>
              </a:ext>
            </a:extLst>
          </p:cNvPr>
          <p:cNvSpPr txBox="1"/>
          <p:nvPr/>
        </p:nvSpPr>
        <p:spPr>
          <a:xfrm rot="20869120">
            <a:off x="5328651" y="3810388"/>
            <a:ext cx="3367087" cy="520001"/>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100 % dofinansowania</a:t>
            </a:r>
          </a:p>
        </p:txBody>
      </p:sp>
      <p:sp>
        <p:nvSpPr>
          <p:cNvPr id="6" name="Strzałka w dół 4">
            <a:extLst>
              <a:ext uri="{FF2B5EF4-FFF2-40B4-BE49-F238E27FC236}">
                <a16:creationId xmlns:a16="http://schemas.microsoft.com/office/drawing/2014/main" id="{A3D6621F-349B-BC0E-1272-4C37A05437AB}"/>
              </a:ext>
            </a:extLst>
          </p:cNvPr>
          <p:cNvSpPr/>
          <p:nvPr/>
        </p:nvSpPr>
        <p:spPr>
          <a:xfrm>
            <a:off x="3392407" y="5821723"/>
            <a:ext cx="931945" cy="85810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pic>
        <p:nvPicPr>
          <p:cNvPr id="8" name="Obraz 7">
            <a:extLst>
              <a:ext uri="{FF2B5EF4-FFF2-40B4-BE49-F238E27FC236}">
                <a16:creationId xmlns:a16="http://schemas.microsoft.com/office/drawing/2014/main" id="{7BB6FDD7-AC4D-D759-492D-9D6270F6046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702" y="1314820"/>
            <a:ext cx="4773198" cy="4047755"/>
          </a:xfrm>
          <a:prstGeom prst="rect">
            <a:avLst/>
          </a:prstGeom>
          <a:effectLst>
            <a:softEdge rad="635000"/>
          </a:effectLst>
        </p:spPr>
      </p:pic>
    </p:spTree>
    <p:extLst>
      <p:ext uri="{BB962C8B-B14F-4D97-AF65-F5344CB8AC3E}">
        <p14:creationId xmlns:p14="http://schemas.microsoft.com/office/powerpoint/2010/main" val="7881736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F809F-244E-58C7-B29C-C26F2DC277D0}"/>
            </a:ext>
          </a:extLst>
        </p:cNvPr>
        <p:cNvGrpSpPr/>
        <p:nvPr/>
      </p:nvGrpSpPr>
      <p:grpSpPr>
        <a:xfrm>
          <a:off x="0" y="0"/>
          <a:ext cx="0" cy="0"/>
          <a:chOff x="0" y="0"/>
          <a:chExt cx="0" cy="0"/>
        </a:xfrm>
      </p:grpSpPr>
      <p:pic>
        <p:nvPicPr>
          <p:cNvPr id="6" name="Obraz 5">
            <a:extLst>
              <a:ext uri="{FF2B5EF4-FFF2-40B4-BE49-F238E27FC236}">
                <a16:creationId xmlns:a16="http://schemas.microsoft.com/office/drawing/2014/main" id="{6F7EE8E2-7E0F-513D-E53F-6520C073E3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B804FC31-A299-A488-EF38-47DACB80645E}"/>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EA9A443-52CA-BE9E-2E7D-8D69FB36652B}"/>
              </a:ext>
            </a:extLst>
          </p:cNvPr>
          <p:cNvSpPr txBox="1">
            <a:spLocks noChangeArrowheads="1"/>
          </p:cNvSpPr>
          <p:nvPr/>
        </p:nvSpPr>
        <p:spPr bwMode="auto">
          <a:xfrm>
            <a:off x="233363" y="64209"/>
            <a:ext cx="11591924" cy="646986"/>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Nowy plac i parking powstaje w sąsiedztwie CSK </a:t>
            </a:r>
          </a:p>
        </p:txBody>
      </p:sp>
      <p:sp>
        <p:nvSpPr>
          <p:cNvPr id="3" name="pole tekstowe 2">
            <a:extLst>
              <a:ext uri="{FF2B5EF4-FFF2-40B4-BE49-F238E27FC236}">
                <a16:creationId xmlns:a16="http://schemas.microsoft.com/office/drawing/2014/main" id="{CF57B9DF-7C10-1B43-EBB4-E22C27DB713C}"/>
              </a:ext>
            </a:extLst>
          </p:cNvPr>
          <p:cNvSpPr txBox="1"/>
          <p:nvPr/>
        </p:nvSpPr>
        <p:spPr>
          <a:xfrm>
            <a:off x="112227" y="898421"/>
            <a:ext cx="4097620" cy="5772352"/>
          </a:xfrm>
          <a:prstGeom prst="roundRect">
            <a:avLst/>
          </a:prstGeom>
          <a:solidFill>
            <a:schemeClr val="accent4">
              <a:lumMod val="40000"/>
              <a:lumOff val="60000"/>
            </a:schemeClr>
          </a:solidFill>
        </p:spPr>
        <p:txBody>
          <a:bodyPr wrap="square">
            <a:spAutoFit/>
          </a:bodyPr>
          <a:lstStyle/>
          <a:p>
            <a:pPr>
              <a:lnSpc>
                <a:spcPct val="107000"/>
              </a:lnSpc>
              <a:spcAft>
                <a:spcPts val="800"/>
              </a:spcAft>
            </a:pPr>
            <a:r>
              <a:rPr lang="pl-PL" sz="2000" b="1" kern="0" dirty="0">
                <a:solidFill>
                  <a:srgbClr val="002060"/>
                </a:solidFill>
                <a:effectLst/>
                <a:ea typeface="Times New Roman" panose="02020603050405020304" pitchFamily="18" charset="0"/>
                <a:cs typeface="Times New Roman" panose="02020603050405020304" pitchFamily="18" charset="0"/>
              </a:rPr>
              <a:t>Zakres zadania obejmuje m.in.:</a:t>
            </a:r>
            <a:endParaRPr lang="pl-PL" sz="2000" b="1" kern="100" dirty="0">
              <a:solidFill>
                <a:srgbClr val="002060"/>
              </a:solidFill>
              <a:effectLst/>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pl-PL" sz="2000" b="1" kern="0" dirty="0">
                <a:solidFill>
                  <a:srgbClr val="002060"/>
                </a:solidFill>
                <a:effectLst/>
                <a:ea typeface="Times New Roman" panose="02020603050405020304" pitchFamily="18" charset="0"/>
                <a:cs typeface="Times New Roman" panose="02020603050405020304" pitchFamily="18" charset="0"/>
              </a:rPr>
              <a:t>Przygotowanie</a:t>
            </a:r>
            <a:br>
              <a:rPr lang="pl-PL" sz="2000" b="1" kern="0" dirty="0">
                <a:solidFill>
                  <a:srgbClr val="002060"/>
                </a:solidFill>
                <a:effectLst/>
                <a:ea typeface="Times New Roman" panose="02020603050405020304" pitchFamily="18" charset="0"/>
                <a:cs typeface="Times New Roman" panose="02020603050405020304" pitchFamily="18" charset="0"/>
              </a:rPr>
            </a:br>
            <a:r>
              <a:rPr lang="pl-PL" sz="2000" b="1" kern="0" dirty="0">
                <a:solidFill>
                  <a:srgbClr val="002060"/>
                </a:solidFill>
                <a:effectLst/>
                <a:ea typeface="Times New Roman" panose="02020603050405020304" pitchFamily="18" charset="0"/>
                <a:cs typeface="Times New Roman" panose="02020603050405020304" pitchFamily="18" charset="0"/>
              </a:rPr>
              <a:t>i uporządkowanie terenu,</a:t>
            </a:r>
            <a:endParaRPr lang="pl-PL" sz="2000" b="1" kern="100" dirty="0">
              <a:solidFill>
                <a:srgbClr val="002060"/>
              </a:solidFill>
              <a:effectLst/>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pl-PL" sz="2000" b="1" kern="0" dirty="0">
                <a:solidFill>
                  <a:srgbClr val="002060"/>
                </a:solidFill>
                <a:effectLst/>
                <a:ea typeface="Times New Roman" panose="02020603050405020304" pitchFamily="18" charset="0"/>
                <a:cs typeface="Times New Roman" panose="02020603050405020304" pitchFamily="18" charset="0"/>
              </a:rPr>
              <a:t>roboty ziemne,</a:t>
            </a:r>
            <a:endParaRPr lang="pl-PL" sz="2000" b="1" kern="100" dirty="0">
              <a:solidFill>
                <a:srgbClr val="002060"/>
              </a:solidFill>
              <a:effectLst/>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pl-PL" sz="2000" b="1" kern="0" dirty="0">
                <a:solidFill>
                  <a:srgbClr val="002060"/>
                </a:solidFill>
                <a:effectLst/>
                <a:ea typeface="Times New Roman" panose="02020603050405020304" pitchFamily="18" charset="0"/>
                <a:cs typeface="Times New Roman" panose="02020603050405020304" pitchFamily="18" charset="0"/>
              </a:rPr>
              <a:t>wykonanie podbudowy miejsc postojowych i placu,</a:t>
            </a:r>
            <a:endParaRPr lang="pl-PL" sz="2000" b="1" kern="100" dirty="0">
              <a:solidFill>
                <a:srgbClr val="002060"/>
              </a:solidFill>
              <a:effectLst/>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pl-PL" sz="2000" b="1" kern="0" dirty="0">
                <a:solidFill>
                  <a:srgbClr val="002060"/>
                </a:solidFill>
                <a:effectLst/>
                <a:ea typeface="Times New Roman" panose="02020603050405020304" pitchFamily="18" charset="0"/>
                <a:cs typeface="Times New Roman" panose="02020603050405020304" pitchFamily="18" charset="0"/>
              </a:rPr>
              <a:t>budowę nawierzchni wraz</a:t>
            </a:r>
            <a:br>
              <a:rPr lang="pl-PL" sz="2000" b="1" kern="0" dirty="0">
                <a:solidFill>
                  <a:srgbClr val="002060"/>
                </a:solidFill>
                <a:effectLst/>
                <a:ea typeface="Times New Roman" panose="02020603050405020304" pitchFamily="18" charset="0"/>
                <a:cs typeface="Times New Roman" panose="02020603050405020304" pitchFamily="18" charset="0"/>
              </a:rPr>
            </a:br>
            <a:r>
              <a:rPr lang="pl-PL" sz="2000" b="1" kern="0" dirty="0">
                <a:solidFill>
                  <a:srgbClr val="002060"/>
                </a:solidFill>
                <a:effectLst/>
                <a:ea typeface="Times New Roman" panose="02020603050405020304" pitchFamily="18" charset="0"/>
                <a:cs typeface="Times New Roman" panose="02020603050405020304" pitchFamily="18" charset="0"/>
              </a:rPr>
              <a:t>z krawężnikami i obrzeżami,</a:t>
            </a:r>
            <a:endParaRPr lang="pl-PL" sz="2000" b="1" kern="100" dirty="0">
              <a:solidFill>
                <a:srgbClr val="002060"/>
              </a:solidFill>
              <a:effectLst/>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pl-PL" sz="2000" b="1" kern="0" dirty="0">
                <a:solidFill>
                  <a:srgbClr val="002060"/>
                </a:solidFill>
                <a:effectLst/>
                <a:ea typeface="Times New Roman" panose="02020603050405020304" pitchFamily="18" charset="0"/>
                <a:cs typeface="Times New Roman" panose="02020603050405020304" pitchFamily="18" charset="0"/>
              </a:rPr>
              <a:t>oznakowanie placu</a:t>
            </a:r>
            <a:br>
              <a:rPr lang="pl-PL" sz="2000" b="1" kern="0" dirty="0">
                <a:solidFill>
                  <a:srgbClr val="002060"/>
                </a:solidFill>
                <a:effectLst/>
                <a:ea typeface="Times New Roman" panose="02020603050405020304" pitchFamily="18" charset="0"/>
                <a:cs typeface="Times New Roman" panose="02020603050405020304" pitchFamily="18" charset="0"/>
              </a:rPr>
            </a:br>
            <a:r>
              <a:rPr lang="pl-PL" sz="2000" b="1" kern="0" dirty="0">
                <a:solidFill>
                  <a:srgbClr val="002060"/>
                </a:solidFill>
                <a:effectLst/>
                <a:ea typeface="Times New Roman" panose="02020603050405020304" pitchFamily="18" charset="0"/>
                <a:cs typeface="Times New Roman" panose="02020603050405020304" pitchFamily="18" charset="0"/>
              </a:rPr>
              <a:t>i parkingu,</a:t>
            </a:r>
            <a:endParaRPr lang="pl-PL" sz="2000" b="1" kern="100" dirty="0">
              <a:solidFill>
                <a:srgbClr val="002060"/>
              </a:solidFill>
              <a:effectLst/>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pl-PL" sz="2000" b="1" kern="0" dirty="0">
                <a:solidFill>
                  <a:srgbClr val="002060"/>
                </a:solidFill>
                <a:effectLst/>
                <a:ea typeface="Times New Roman" panose="02020603050405020304" pitchFamily="18" charset="0"/>
                <a:cs typeface="Times New Roman" panose="02020603050405020304" pitchFamily="18" charset="0"/>
              </a:rPr>
              <a:t>nasadzenia zieleni,</a:t>
            </a:r>
            <a:endParaRPr lang="pl-PL" sz="2000" b="1" kern="100" dirty="0">
              <a:solidFill>
                <a:srgbClr val="002060"/>
              </a:solidFill>
              <a:effectLst/>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pl-PL" sz="2000" b="1" kern="0" dirty="0">
                <a:solidFill>
                  <a:srgbClr val="002060"/>
                </a:solidFill>
                <a:effectLst/>
                <a:ea typeface="Times New Roman" panose="02020603050405020304" pitchFamily="18" charset="0"/>
                <a:cs typeface="Times New Roman" panose="02020603050405020304" pitchFamily="18" charset="0"/>
              </a:rPr>
              <a:t>działania promocyjne związane</a:t>
            </a:r>
            <a:r>
              <a:rPr lang="pl-PL" sz="2000" b="1" kern="0" dirty="0">
                <a:solidFill>
                  <a:srgbClr val="002060"/>
                </a:solidFill>
                <a:ea typeface="Times New Roman" panose="02020603050405020304" pitchFamily="18" charset="0"/>
                <a:cs typeface="Times New Roman" panose="02020603050405020304" pitchFamily="18" charset="0"/>
              </a:rPr>
              <a:t> </a:t>
            </a:r>
            <a:r>
              <a:rPr lang="pl-PL" sz="2000" b="1" kern="0" dirty="0">
                <a:solidFill>
                  <a:srgbClr val="002060"/>
                </a:solidFill>
                <a:effectLst/>
                <a:ea typeface="Times New Roman" panose="02020603050405020304" pitchFamily="18" charset="0"/>
                <a:cs typeface="Times New Roman" panose="02020603050405020304" pitchFamily="18" charset="0"/>
              </a:rPr>
              <a:t>z realizacją projektu.</a:t>
            </a:r>
            <a:endParaRPr lang="pl-PL" sz="2000" b="1" kern="100" dirty="0">
              <a:solidFill>
                <a:srgbClr val="002060"/>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5418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F809F-244E-58C7-B29C-C26F2DC277D0}"/>
            </a:ext>
          </a:extLst>
        </p:cNvPr>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12" name="Pismo odręczne 11">
                <a:extLst>
                  <a:ext uri="{FF2B5EF4-FFF2-40B4-BE49-F238E27FC236}">
                    <a16:creationId xmlns:a16="http://schemas.microsoft.com/office/drawing/2014/main" id="{B804FC31-A299-A488-EF38-47DACB80645E}"/>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EA9A443-52CA-BE9E-2E7D-8D69FB36652B}"/>
              </a:ext>
            </a:extLst>
          </p:cNvPr>
          <p:cNvSpPr txBox="1">
            <a:spLocks noChangeArrowheads="1"/>
          </p:cNvSpPr>
          <p:nvPr/>
        </p:nvSpPr>
        <p:spPr bwMode="auto">
          <a:xfrm>
            <a:off x="200026" y="228600"/>
            <a:ext cx="11591924" cy="2390442"/>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pl-PL" b="1" dirty="0">
                <a:solidFill>
                  <a:srgbClr val="002060"/>
                </a:solidFill>
              </a:rPr>
              <a:t>Gmina Koniecpol pozyskała dofinansowanie na realizację projektu pn. „Koniecpol – bezpieczne przejścia, bezpieczni piesi” </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pl-PL" b="1" dirty="0">
                <a:solidFill>
                  <a:srgbClr val="002060"/>
                </a:solidFill>
              </a:rPr>
              <a:t>w ramach programu „Razem bezpieczniej” im. Władysława Stasiaka na lata 2025–2028</a:t>
            </a:r>
            <a:endParaRPr kumimoji="0" lang="pl-PL"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endParaRPr>
          </a:p>
        </p:txBody>
      </p:sp>
      <p:sp>
        <p:nvSpPr>
          <p:cNvPr id="5" name="pole tekstowe 4">
            <a:extLst>
              <a:ext uri="{FF2B5EF4-FFF2-40B4-BE49-F238E27FC236}">
                <a16:creationId xmlns:a16="http://schemas.microsoft.com/office/drawing/2014/main" id="{396F0635-8205-E38F-B1E4-0C0657F59839}"/>
              </a:ext>
            </a:extLst>
          </p:cNvPr>
          <p:cNvSpPr txBox="1"/>
          <p:nvPr/>
        </p:nvSpPr>
        <p:spPr>
          <a:xfrm>
            <a:off x="200026" y="2934275"/>
            <a:ext cx="11555899" cy="2609367"/>
          </a:xfrm>
          <a:prstGeom prst="round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Projekt obejmuje modernizację dwóch przejść dla pieszych przy ul. Chrząstowskiej:</a:t>
            </a:r>
          </a:p>
          <a:p>
            <a:pPr marL="342900" marR="0" lvl="0" indent="-342900" algn="l" defTabSz="914400" rtl="0" eaLnBrk="1" fontAlgn="auto" latinLnBrk="0" hangingPunct="1">
              <a:lnSpc>
                <a:spcPct val="107000"/>
              </a:lnSpc>
              <a:spcBef>
                <a:spcPts val="0"/>
              </a:spcBef>
              <a:spcAft>
                <a:spcPts val="800"/>
              </a:spcAft>
              <a:buClrTx/>
              <a:buSzTx/>
              <a:buFont typeface="Wingdings" panose="05000000000000000000" pitchFamily="2" charset="2"/>
              <a:buChar char="Ø"/>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w rejonie Urzędu Miasta i Gminy </a:t>
            </a:r>
          </a:p>
          <a:p>
            <a:pPr marL="342900" marR="0" lvl="0" indent="-342900" algn="l" defTabSz="914400" rtl="0" eaLnBrk="1" fontAlgn="auto" latinLnBrk="0" hangingPunct="1">
              <a:lnSpc>
                <a:spcPct val="107000"/>
              </a:lnSpc>
              <a:spcBef>
                <a:spcPts val="0"/>
              </a:spcBef>
              <a:spcAft>
                <a:spcPts val="800"/>
              </a:spcAft>
              <a:buClrTx/>
              <a:buSzTx/>
              <a:buFont typeface="Wingdings" panose="05000000000000000000" pitchFamily="2" charset="2"/>
              <a:buChar char="Ø"/>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przy skrzyżowaniu ul. Chrząstowskiej z drogą wojewódzką DW786 – w rejonie stacji paliw i sklepu</a:t>
            </a:r>
          </a:p>
          <a:p>
            <a:pPr marL="0" marR="0" lvl="0" indent="0" algn="l" defTabSz="914400" rtl="0" eaLnBrk="1" fontAlgn="auto" latinLnBrk="0" hangingPunct="1">
              <a:lnSpc>
                <a:spcPct val="107000"/>
              </a:lnSpc>
              <a:spcBef>
                <a:spcPts val="0"/>
              </a:spcBef>
              <a:spcAft>
                <a:spcPts val="800"/>
              </a:spcAft>
              <a:buClrTx/>
              <a:buSzTx/>
              <a:buFontTx/>
              <a:buNone/>
              <a:tabLst/>
              <a:defRPr/>
            </a:pPr>
            <a:endPar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4" name="Strzałka w dół 4">
            <a:extLst>
              <a:ext uri="{FF2B5EF4-FFF2-40B4-BE49-F238E27FC236}">
                <a16:creationId xmlns:a16="http://schemas.microsoft.com/office/drawing/2014/main" id="{D44F6278-A6F4-F790-9988-A443E44541E0}"/>
              </a:ext>
            </a:extLst>
          </p:cNvPr>
          <p:cNvSpPr/>
          <p:nvPr/>
        </p:nvSpPr>
        <p:spPr>
          <a:xfrm>
            <a:off x="5530015" y="5758273"/>
            <a:ext cx="931945" cy="85810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523328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F809F-244E-58C7-B29C-C26F2DC277D0}"/>
            </a:ext>
          </a:extLst>
        </p:cNvPr>
        <p:cNvGrpSpPr/>
        <p:nvPr/>
      </p:nvGrpSpPr>
      <p:grpSpPr>
        <a:xfrm>
          <a:off x="0" y="0"/>
          <a:ext cx="0" cy="0"/>
          <a:chOff x="0" y="0"/>
          <a:chExt cx="0" cy="0"/>
        </a:xfrm>
      </p:grpSpPr>
      <p:pic>
        <p:nvPicPr>
          <p:cNvPr id="4" name="Picture 2" descr="Może być zdjęciem przedstawiającym ulica, droga i tekst">
            <a:extLst>
              <a:ext uri="{FF2B5EF4-FFF2-40B4-BE49-F238E27FC236}">
                <a16:creationId xmlns:a16="http://schemas.microsoft.com/office/drawing/2014/main" id="{C1C99776-148A-2EFF-3DA4-3A2EDD0C7D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593494"/>
            <a:ext cx="5981700" cy="47625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B804FC31-A299-A488-EF38-47DACB80645E}"/>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EA9A443-52CA-BE9E-2E7D-8D69FB36652B}"/>
              </a:ext>
            </a:extLst>
          </p:cNvPr>
          <p:cNvSpPr txBox="1">
            <a:spLocks noChangeArrowheads="1"/>
          </p:cNvSpPr>
          <p:nvPr/>
        </p:nvSpPr>
        <p:spPr bwMode="auto">
          <a:xfrm>
            <a:off x="190501" y="117632"/>
            <a:ext cx="11591924" cy="1300782"/>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„Koniecpol – bezpieczne przejścia, bezpieczni piesi” </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w ramach programu „Razem bezpieczniej”</a:t>
            </a:r>
          </a:p>
        </p:txBody>
      </p:sp>
      <p:sp>
        <p:nvSpPr>
          <p:cNvPr id="5" name="pole tekstowe 4">
            <a:extLst>
              <a:ext uri="{FF2B5EF4-FFF2-40B4-BE49-F238E27FC236}">
                <a16:creationId xmlns:a16="http://schemas.microsoft.com/office/drawing/2014/main" id="{396F0635-8205-E38F-B1E4-0C0657F59839}"/>
              </a:ext>
            </a:extLst>
          </p:cNvPr>
          <p:cNvSpPr txBox="1"/>
          <p:nvPr/>
        </p:nvSpPr>
        <p:spPr>
          <a:xfrm>
            <a:off x="142875" y="1593494"/>
            <a:ext cx="6286500" cy="4888430"/>
          </a:xfrm>
          <a:prstGeom prst="roundRect">
            <a:avLst/>
          </a:prstGeom>
          <a:solidFill>
            <a:schemeClr val="accent4">
              <a:lumMod val="40000"/>
              <a:lumOff val="60000"/>
            </a:schemeClr>
          </a:solidFill>
        </p:spPr>
        <p:txBody>
          <a:bodyPr wrap="square">
            <a:spAutoFit/>
          </a:bodyPr>
          <a:lstStyle/>
          <a:p>
            <a:pPr>
              <a:lnSpc>
                <a:spcPct val="107000"/>
              </a:lnSpc>
              <a:spcAft>
                <a:spcPts val="800"/>
              </a:spcAft>
            </a:pPr>
            <a:r>
              <a:rPr lang="pl-PL" sz="2000" b="1" kern="0" dirty="0">
                <a:solidFill>
                  <a:srgbClr val="002060"/>
                </a:solidFill>
                <a:effectLst/>
                <a:ea typeface="Times New Roman" panose="02020603050405020304" pitchFamily="18" charset="0"/>
                <a:cs typeface="Times New Roman" panose="02020603050405020304" pitchFamily="18" charset="0"/>
              </a:rPr>
              <a:t>Zakres rzeczowy całego zadania obejmuje m.in.:</a:t>
            </a:r>
            <a:endParaRPr lang="pl-PL" sz="2000" b="1" kern="100" dirty="0">
              <a:solidFill>
                <a:srgbClr val="002060"/>
              </a:solidFill>
              <a:effectLst/>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pl-PL" sz="2000" b="1" kern="0" dirty="0">
                <a:solidFill>
                  <a:srgbClr val="002060"/>
                </a:solidFill>
                <a:effectLst/>
                <a:ea typeface="Times New Roman" panose="02020603050405020304" pitchFamily="18" charset="0"/>
                <a:cs typeface="Times New Roman" panose="02020603050405020304" pitchFamily="18" charset="0"/>
              </a:rPr>
              <a:t>nowe oświetlenie LED doświetlające przejścia</a:t>
            </a:r>
            <a:endParaRPr lang="pl-PL" sz="2000" b="1" kern="100" dirty="0">
              <a:solidFill>
                <a:srgbClr val="002060"/>
              </a:solidFill>
              <a:effectLst/>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pl-PL" sz="2000" b="1" kern="0" dirty="0">
                <a:solidFill>
                  <a:srgbClr val="002060"/>
                </a:solidFill>
                <a:effectLst/>
                <a:ea typeface="Times New Roman" panose="02020603050405020304" pitchFamily="18" charset="0"/>
                <a:cs typeface="Times New Roman" panose="02020603050405020304" pitchFamily="18" charset="0"/>
              </a:rPr>
              <a:t>aktywne znaki D-6 o podwyższonej widoczności</a:t>
            </a:r>
            <a:endParaRPr lang="pl-PL" sz="2000" b="1" kern="100" dirty="0">
              <a:solidFill>
                <a:srgbClr val="002060"/>
              </a:solidFill>
              <a:effectLst/>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pl-PL" sz="2000" b="1" kern="0" dirty="0">
                <a:solidFill>
                  <a:srgbClr val="002060"/>
                </a:solidFill>
                <a:effectLst/>
                <a:ea typeface="Times New Roman" panose="02020603050405020304" pitchFamily="18" charset="0"/>
                <a:cs typeface="Times New Roman" panose="02020603050405020304" pitchFamily="18" charset="0"/>
              </a:rPr>
              <a:t>oznakowanie poziome w technologii grubowarstwowej i odblaskowej</a:t>
            </a:r>
            <a:endParaRPr lang="pl-PL" sz="2000" b="1" kern="100" dirty="0">
              <a:solidFill>
                <a:srgbClr val="002060"/>
              </a:solidFill>
              <a:effectLst/>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pl-PL" sz="2000" b="1" kern="0" dirty="0">
                <a:solidFill>
                  <a:srgbClr val="002060"/>
                </a:solidFill>
                <a:effectLst/>
                <a:ea typeface="Times New Roman" panose="02020603050405020304" pitchFamily="18" charset="0"/>
                <a:cs typeface="Times New Roman" panose="02020603050405020304" pitchFamily="18" charset="0"/>
              </a:rPr>
              <a:t>montaż odblaskowych punktów świetlnych</a:t>
            </a:r>
            <a:endParaRPr lang="pl-PL" sz="2000" b="1" kern="100" dirty="0">
              <a:solidFill>
                <a:srgbClr val="002060"/>
              </a:solidFill>
              <a:effectLst/>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pl-PL" sz="2000" b="1" kern="0" dirty="0">
                <a:solidFill>
                  <a:srgbClr val="002060"/>
                </a:solidFill>
                <a:effectLst/>
                <a:ea typeface="Times New Roman" panose="02020603050405020304" pitchFamily="18" charset="0"/>
                <a:cs typeface="Times New Roman" panose="02020603050405020304" pitchFamily="18" charset="0"/>
              </a:rPr>
              <a:t>monitoring obejmujący przejścia i ich otoczenie</a:t>
            </a:r>
            <a:endParaRPr lang="pl-PL" sz="2000" b="1" kern="100" dirty="0">
              <a:solidFill>
                <a:srgbClr val="002060"/>
              </a:solidFill>
              <a:effectLst/>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pl-PL" sz="2000" b="1" kern="0" dirty="0">
                <a:solidFill>
                  <a:srgbClr val="002060"/>
                </a:solidFill>
                <a:effectLst/>
                <a:ea typeface="Times New Roman" panose="02020603050405020304" pitchFamily="18" charset="0"/>
                <a:cs typeface="Times New Roman" panose="02020603050405020304" pitchFamily="18" charset="0"/>
              </a:rPr>
              <a:t>bariery separujące ruch pieszy od jezdni</a:t>
            </a:r>
            <a:endParaRPr lang="pl-PL" sz="2000" b="1" kern="100" dirty="0">
              <a:solidFill>
                <a:srgbClr val="002060"/>
              </a:solidFill>
              <a:effectLst/>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pl-PL" sz="2000" b="1" kern="0" dirty="0">
                <a:solidFill>
                  <a:srgbClr val="002060"/>
                </a:solidFill>
                <a:effectLst/>
                <a:ea typeface="Times New Roman" panose="02020603050405020304" pitchFamily="18" charset="0"/>
                <a:cs typeface="Times New Roman" panose="02020603050405020304" pitchFamily="18" charset="0"/>
              </a:rPr>
              <a:t>obniżenie krawężników i zastosowanie kontrastowych nawierzchni dla osób</a:t>
            </a:r>
            <a:br>
              <a:rPr lang="pl-PL" sz="2000" b="1" kern="0" dirty="0">
                <a:solidFill>
                  <a:srgbClr val="002060"/>
                </a:solidFill>
                <a:effectLst/>
                <a:ea typeface="Times New Roman" panose="02020603050405020304" pitchFamily="18" charset="0"/>
                <a:cs typeface="Times New Roman" panose="02020603050405020304" pitchFamily="18" charset="0"/>
              </a:rPr>
            </a:br>
            <a:r>
              <a:rPr lang="pl-PL" sz="2000" b="1" kern="0" dirty="0">
                <a:solidFill>
                  <a:srgbClr val="002060"/>
                </a:solidFill>
                <a:effectLst/>
                <a:ea typeface="Times New Roman" panose="02020603050405020304" pitchFamily="18" charset="0"/>
                <a:cs typeface="Times New Roman" panose="02020603050405020304" pitchFamily="18" charset="0"/>
              </a:rPr>
              <a:t>z niepełnosprawnościami</a:t>
            </a:r>
            <a:endParaRPr lang="pl-PL" sz="2000" b="1" kern="100" dirty="0">
              <a:solidFill>
                <a:srgbClr val="002060"/>
              </a:solidFill>
              <a:effectLst/>
              <a:ea typeface="Calibri" panose="020F0502020204030204" pitchFamily="34" charset="0"/>
              <a:cs typeface="Times New Roman" panose="02020603050405020304" pitchFamily="18" charset="0"/>
            </a:endParaRPr>
          </a:p>
        </p:txBody>
      </p:sp>
      <p:sp>
        <p:nvSpPr>
          <p:cNvPr id="3" name="Strzałka w dół 4">
            <a:extLst>
              <a:ext uri="{FF2B5EF4-FFF2-40B4-BE49-F238E27FC236}">
                <a16:creationId xmlns:a16="http://schemas.microsoft.com/office/drawing/2014/main" id="{1B0B4A7F-356E-E6CB-C6A4-3D9324F799B1}"/>
              </a:ext>
            </a:extLst>
          </p:cNvPr>
          <p:cNvSpPr/>
          <p:nvPr/>
        </p:nvSpPr>
        <p:spPr>
          <a:xfrm>
            <a:off x="6582527" y="5926942"/>
            <a:ext cx="931945" cy="85810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8909017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F809F-244E-58C7-B29C-C26F2DC277D0}"/>
            </a:ext>
          </a:extLst>
        </p:cNvPr>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12" name="Pismo odręczne 11">
                <a:extLst>
                  <a:ext uri="{FF2B5EF4-FFF2-40B4-BE49-F238E27FC236}">
                    <a16:creationId xmlns:a16="http://schemas.microsoft.com/office/drawing/2014/main" id="{B804FC31-A299-A488-EF38-47DACB80645E}"/>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EA9A443-52CA-BE9E-2E7D-8D69FB36652B}"/>
              </a:ext>
            </a:extLst>
          </p:cNvPr>
          <p:cNvSpPr txBox="1">
            <a:spLocks noChangeArrowheads="1"/>
          </p:cNvSpPr>
          <p:nvPr/>
        </p:nvSpPr>
        <p:spPr bwMode="auto">
          <a:xfrm>
            <a:off x="104776" y="216818"/>
            <a:ext cx="11591924" cy="1300782"/>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„Koniecpol – bezpieczne przejścia, bezpieczni piesi” </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w ramach programu „Razem bezpieczniej”</a:t>
            </a:r>
          </a:p>
        </p:txBody>
      </p:sp>
      <p:sp>
        <p:nvSpPr>
          <p:cNvPr id="5" name="pole tekstowe 4">
            <a:extLst>
              <a:ext uri="{FF2B5EF4-FFF2-40B4-BE49-F238E27FC236}">
                <a16:creationId xmlns:a16="http://schemas.microsoft.com/office/drawing/2014/main" id="{396F0635-8205-E38F-B1E4-0C0657F59839}"/>
              </a:ext>
            </a:extLst>
          </p:cNvPr>
          <p:cNvSpPr txBox="1"/>
          <p:nvPr/>
        </p:nvSpPr>
        <p:spPr>
          <a:xfrm>
            <a:off x="174343" y="1922853"/>
            <a:ext cx="5726395" cy="4597003"/>
          </a:xfrm>
          <a:prstGeom prst="roundRect">
            <a:avLst/>
          </a:prstGeom>
          <a:solidFill>
            <a:schemeClr val="accent4">
              <a:lumMod val="40000"/>
              <a:lumOff val="60000"/>
            </a:schemeClr>
          </a:solidFill>
        </p:spPr>
        <p:txBody>
          <a:bodyPr wrap="square">
            <a:spAutoFit/>
          </a:bodyPr>
          <a:lstStyle/>
          <a:p>
            <a:pPr algn="l"/>
            <a:r>
              <a:rPr lang="pl-PL" sz="2400" b="1" dirty="0">
                <a:solidFill>
                  <a:srgbClr val="002060"/>
                </a:solidFill>
                <a:effectLst/>
              </a:rPr>
              <a:t>W przypadku przejścia przy Urzędzie Miasta i Gminy planowana jest również jego przesuniecie, aby poprawić widoczność i bezpieczeństwo w rejonie wyjazdów z parkingu urzędu.</a:t>
            </a:r>
          </a:p>
          <a:p>
            <a:pPr algn="l"/>
            <a:endParaRPr lang="pl-PL" sz="2400" b="1" dirty="0">
              <a:solidFill>
                <a:srgbClr val="002060"/>
              </a:solidFill>
              <a:effectLst/>
            </a:endParaRPr>
          </a:p>
          <a:p>
            <a:pPr algn="l"/>
            <a:r>
              <a:rPr lang="pl-PL" sz="2400" b="1" dirty="0">
                <a:solidFill>
                  <a:srgbClr val="002060"/>
                </a:solidFill>
                <a:effectLst/>
              </a:rPr>
              <a:t>Projekt oprócz działań infrastrukturalnych obejmuje również działania edukacyjne i profilaktyczne związane z bezpieczeństwem ruchu drogowego.</a:t>
            </a:r>
          </a:p>
        </p:txBody>
      </p:sp>
      <p:pic>
        <p:nvPicPr>
          <p:cNvPr id="4" name="Picture 2" descr="Może być zdjęciem przedstawiającym droga i tekst">
            <a:extLst>
              <a:ext uri="{FF2B5EF4-FFF2-40B4-BE49-F238E27FC236}">
                <a16:creationId xmlns:a16="http://schemas.microsoft.com/office/drawing/2014/main" id="{D373CE25-7DB9-3DE5-81B3-9BFF94E31B7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657350"/>
            <a:ext cx="5953125" cy="5057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755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D548B2-2491-A2E7-4BE7-21DCE81B5BEE}"/>
            </a:ext>
          </a:extLst>
        </p:cNvPr>
        <p:cNvGrpSpPr/>
        <p:nvPr/>
      </p:nvGrpSpPr>
      <p:grpSpPr>
        <a:xfrm>
          <a:off x="0" y="0"/>
          <a:ext cx="0" cy="0"/>
          <a:chOff x="0" y="0"/>
          <a:chExt cx="0" cy="0"/>
        </a:xfrm>
      </p:grpSpPr>
      <p:pic>
        <p:nvPicPr>
          <p:cNvPr id="1026" name="Picture 2" descr="Może być zdjęciem przedstawiającym tekst „ul. Leśna ul. Zielona”">
            <a:extLst>
              <a:ext uri="{FF2B5EF4-FFF2-40B4-BE49-F238E27FC236}">
                <a16:creationId xmlns:a16="http://schemas.microsoft.com/office/drawing/2014/main" id="{0B1AC39C-A639-F4F8-0FA9-4011DB9578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EAC91587-6FDB-9F04-208D-BAD79BCD928D}"/>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788B8081-ACAD-8C84-1376-5B9D9CF4DE9D}"/>
              </a:ext>
            </a:extLst>
          </p:cNvPr>
          <p:cNvSpPr txBox="1">
            <a:spLocks noChangeArrowheads="1"/>
          </p:cNvSpPr>
          <p:nvPr/>
        </p:nvSpPr>
        <p:spPr bwMode="auto">
          <a:xfrm>
            <a:off x="190501" y="64209"/>
            <a:ext cx="11839574" cy="954107"/>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28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Pozyskano </a:t>
            </a:r>
            <a:r>
              <a:rPr lang="pl-PL" sz="2800" b="1" dirty="0">
                <a:solidFill>
                  <a:srgbClr val="002060"/>
                </a:solidFill>
              </a:rPr>
              <a:t>dofinansowanie na zadanie pn. „Przebudowa układu dróg </a:t>
            </a:r>
            <a:br>
              <a:rPr lang="pl-PL" sz="2800" b="1" dirty="0">
                <a:solidFill>
                  <a:srgbClr val="002060"/>
                </a:solidFill>
              </a:rPr>
            </a:br>
            <a:r>
              <a:rPr lang="pl-PL" sz="2800" b="1" dirty="0">
                <a:solidFill>
                  <a:srgbClr val="002060"/>
                </a:solidFill>
              </a:rPr>
              <a:t>w Koniecpolu obejmującego ulice: Leśna i Zielona</a:t>
            </a:r>
            <a:r>
              <a:rPr kumimoji="0" lang="pl-PL" sz="28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a:t>
            </a:r>
          </a:p>
        </p:txBody>
      </p:sp>
      <p:sp>
        <p:nvSpPr>
          <p:cNvPr id="5" name="pole tekstowe 4">
            <a:extLst>
              <a:ext uri="{FF2B5EF4-FFF2-40B4-BE49-F238E27FC236}">
                <a16:creationId xmlns:a16="http://schemas.microsoft.com/office/drawing/2014/main" id="{E174C4F9-FD5F-6499-E704-6B4BA17847F3}"/>
              </a:ext>
            </a:extLst>
          </p:cNvPr>
          <p:cNvSpPr txBox="1"/>
          <p:nvPr/>
        </p:nvSpPr>
        <p:spPr>
          <a:xfrm>
            <a:off x="3405114" y="1227330"/>
            <a:ext cx="5617143" cy="919401"/>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Dnia 20 maja br. podpisano umowę </a:t>
            </a:r>
            <a:b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o dofinansowanie.</a:t>
            </a:r>
          </a:p>
        </p:txBody>
      </p:sp>
      <p:sp>
        <p:nvSpPr>
          <p:cNvPr id="3" name="pole tekstowe 2">
            <a:extLst>
              <a:ext uri="{FF2B5EF4-FFF2-40B4-BE49-F238E27FC236}">
                <a16:creationId xmlns:a16="http://schemas.microsoft.com/office/drawing/2014/main" id="{4582106F-362A-5155-DAB8-9733132493C7}"/>
              </a:ext>
            </a:extLst>
          </p:cNvPr>
          <p:cNvSpPr txBox="1"/>
          <p:nvPr/>
        </p:nvSpPr>
        <p:spPr>
          <a:xfrm>
            <a:off x="334577" y="4961419"/>
            <a:ext cx="11419273" cy="919401"/>
          </a:xfrm>
          <a:prstGeom prst="roundRect">
            <a:avLst/>
          </a:prstGeom>
          <a:solidFill>
            <a:schemeClr val="accent4">
              <a:lumMod val="40000"/>
              <a:lumOff val="60000"/>
            </a:schemeClr>
          </a:solidFill>
        </p:spPr>
        <p:txBody>
          <a:bodyPr wrap="square">
            <a:spAutoFit/>
          </a:bodyPr>
          <a:lstStyle/>
          <a:p>
            <a:pPr lvl="0" algn="ctr">
              <a:defRPr/>
            </a:pPr>
            <a:r>
              <a:rPr lang="pl-PL" sz="2400" b="1" dirty="0">
                <a:solidFill>
                  <a:srgbClr val="002060"/>
                </a:solidFill>
              </a:rPr>
              <a:t>Szacunkowa wartość zadania: </a:t>
            </a:r>
            <a:r>
              <a:rPr lang="pl-PL" sz="2400" b="1" dirty="0">
                <a:solidFill>
                  <a:srgbClr val="FF0000"/>
                </a:solidFill>
              </a:rPr>
              <a:t>4 879 587,00 zł </a:t>
            </a:r>
          </a:p>
          <a:p>
            <a:pPr lvl="0" algn="ctr">
              <a:defRPr/>
            </a:pPr>
            <a:r>
              <a:rPr lang="pl-PL" sz="2400" b="1" dirty="0">
                <a:solidFill>
                  <a:srgbClr val="002060"/>
                </a:solidFill>
              </a:rPr>
              <a:t>Dofinansowanie w kwocie </a:t>
            </a:r>
            <a:r>
              <a:rPr lang="pl-PL" sz="2400" b="1" dirty="0">
                <a:solidFill>
                  <a:srgbClr val="FF0000"/>
                </a:solidFill>
              </a:rPr>
              <a:t>2 239 793,50 zł</a:t>
            </a:r>
            <a:r>
              <a:rPr lang="pl-PL" sz="2400" b="1" dirty="0">
                <a:solidFill>
                  <a:srgbClr val="002060"/>
                </a:solidFill>
              </a:rPr>
              <a:t> z Rządowego Funduszu Rozwoju Dróg </a:t>
            </a:r>
            <a:r>
              <a:rPr lang="pl-PL" sz="2400" b="1" dirty="0">
                <a:solidFill>
                  <a:srgbClr val="FF0000"/>
                </a:solidFill>
              </a:rPr>
              <a:t>(50%) </a:t>
            </a:r>
          </a:p>
        </p:txBody>
      </p:sp>
      <p:sp>
        <p:nvSpPr>
          <p:cNvPr id="6" name="Strzałka w dół 4">
            <a:extLst>
              <a:ext uri="{FF2B5EF4-FFF2-40B4-BE49-F238E27FC236}">
                <a16:creationId xmlns:a16="http://schemas.microsoft.com/office/drawing/2014/main" id="{91CFE3BF-03A4-5A6B-09AD-88C36EF6E6D2}"/>
              </a:ext>
            </a:extLst>
          </p:cNvPr>
          <p:cNvSpPr/>
          <p:nvPr/>
        </p:nvSpPr>
        <p:spPr>
          <a:xfrm>
            <a:off x="5485747" y="5935688"/>
            <a:ext cx="931945" cy="85810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458239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11F51-34D7-533F-FB2F-84E30A1ABD31}"/>
            </a:ext>
          </a:extLst>
        </p:cNvPr>
        <p:cNvGrpSpPr/>
        <p:nvPr/>
      </p:nvGrpSpPr>
      <p:grpSpPr>
        <a:xfrm>
          <a:off x="0" y="0"/>
          <a:ext cx="0" cy="0"/>
          <a:chOff x="0" y="0"/>
          <a:chExt cx="0" cy="0"/>
        </a:xfrm>
      </p:grpSpPr>
      <p:pic>
        <p:nvPicPr>
          <p:cNvPr id="7" name="Obraz 6">
            <a:extLst>
              <a:ext uri="{FF2B5EF4-FFF2-40B4-BE49-F238E27FC236}">
                <a16:creationId xmlns:a16="http://schemas.microsoft.com/office/drawing/2014/main" id="{0C3206CB-DDD8-C641-FE3A-862B0B8B5994}"/>
              </a:ext>
            </a:extLst>
          </p:cNvPr>
          <p:cNvPicPr>
            <a:picLocks noChangeAspect="1"/>
          </p:cNvPicPr>
          <p:nvPr/>
        </p:nvPicPr>
        <p:blipFill>
          <a:blip r:embed="rId2"/>
          <a:stretch>
            <a:fillRect/>
          </a:stretch>
        </p:blipFill>
        <p:spPr>
          <a:xfrm>
            <a:off x="46826" y="737740"/>
            <a:ext cx="6315074" cy="4129535"/>
          </a:xfrm>
          <a:prstGeom prst="rect">
            <a:avLst/>
          </a:prstGeom>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5F62C169-5492-AAA4-9821-10F793A0B0D1}"/>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F1BB7B56-FAC8-E760-7875-FD89C8819A7C}"/>
              </a:ext>
            </a:extLst>
          </p:cNvPr>
          <p:cNvSpPr txBox="1">
            <a:spLocks noChangeArrowheads="1"/>
          </p:cNvSpPr>
          <p:nvPr/>
        </p:nvSpPr>
        <p:spPr bwMode="auto">
          <a:xfrm>
            <a:off x="190501" y="64209"/>
            <a:ext cx="11839574" cy="523220"/>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28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Przebudowa układu dróg w Koniecpolu obejmującego ulice: Leśna i Zielona</a:t>
            </a:r>
          </a:p>
        </p:txBody>
      </p:sp>
      <p:sp>
        <p:nvSpPr>
          <p:cNvPr id="5" name="pole tekstowe 4">
            <a:extLst>
              <a:ext uri="{FF2B5EF4-FFF2-40B4-BE49-F238E27FC236}">
                <a16:creationId xmlns:a16="http://schemas.microsoft.com/office/drawing/2014/main" id="{8B26C4F1-B33B-55D8-D543-99EB9A1C3328}"/>
              </a:ext>
            </a:extLst>
          </p:cNvPr>
          <p:cNvSpPr txBox="1"/>
          <p:nvPr/>
        </p:nvSpPr>
        <p:spPr>
          <a:xfrm>
            <a:off x="5994611" y="737740"/>
            <a:ext cx="6073563" cy="6095286"/>
          </a:xfrm>
          <a:prstGeom prst="roundRect">
            <a:avLst/>
          </a:prstGeom>
          <a:solidFill>
            <a:schemeClr val="accent4">
              <a:lumMod val="40000"/>
              <a:lumOff val="60000"/>
            </a:schemeClr>
          </a:solid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t>Zadanie obejmuje:</a:t>
            </a:r>
          </a:p>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t>rozbudowę układu komunikacyjnego na odcinku  o długości 840 m (ul. Leśna),</a:t>
            </a:r>
            <a:b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t>w tym wykonanie  jezdni z betonu asfaltowego o szer. 5,0 </a:t>
            </a:r>
            <a:r>
              <a:rPr kumimoji="0" lang="pl-PL" sz="2200" b="1" i="0" u="none" strike="noStrike" kern="1200" cap="none" spc="0" normalizeH="0" baseline="0" noProof="0" dirty="0" err="1">
                <a:ln>
                  <a:noFill/>
                </a:ln>
                <a:solidFill>
                  <a:srgbClr val="002060"/>
                </a:solidFill>
                <a:effectLst/>
                <a:uLnTx/>
                <a:uFillTx/>
                <a:latin typeface="Calibri" panose="020F0502020204030204"/>
                <a:ea typeface="+mn-ea"/>
                <a:cs typeface="+mn-cs"/>
              </a:rPr>
              <a:t>mb</a:t>
            </a:r>
            <a: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t>, chodnika</a:t>
            </a:r>
            <a:b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t>o szer. 1,60 m z kostki brukowej, odwodnienia (kanalizacja deszczowa</a:t>
            </a:r>
            <a:b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t>i rowy </a:t>
            </a:r>
            <a:r>
              <a:rPr kumimoji="0" lang="pl-PL" sz="2200" b="1" i="0" u="none" strike="noStrike" kern="1200" cap="none" spc="0" normalizeH="0" baseline="0" noProof="0" dirty="0" err="1">
                <a:ln>
                  <a:noFill/>
                </a:ln>
                <a:solidFill>
                  <a:srgbClr val="002060"/>
                </a:solidFill>
                <a:effectLst/>
                <a:uLnTx/>
                <a:uFillTx/>
                <a:latin typeface="Calibri" panose="020F0502020204030204"/>
                <a:ea typeface="+mn-ea"/>
                <a:cs typeface="+mn-cs"/>
              </a:rPr>
              <a:t>retencyjno</a:t>
            </a:r>
            <a: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t> – infiltracyjne), oświetlenia ulicznego, przebudowy sieci będących w kolizji  z istniejącymi, w tym sieć wodociągowa, kanalizacyjna</a:t>
            </a:r>
            <a:b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t>i energetyczna, oznakowanie;</a:t>
            </a:r>
          </a:p>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t>remont chodnika w ul. Zielonej na odcinku</a:t>
            </a:r>
            <a:b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t>o dł. 800 m – chodnik o zmiennej szerokości (w zakresie dostępnego pasa drogowego), wykonany z kostki brukowej.</a:t>
            </a:r>
          </a:p>
        </p:txBody>
      </p:sp>
      <p:pic>
        <p:nvPicPr>
          <p:cNvPr id="11" name="Obraz 10">
            <a:extLst>
              <a:ext uri="{FF2B5EF4-FFF2-40B4-BE49-F238E27FC236}">
                <a16:creationId xmlns:a16="http://schemas.microsoft.com/office/drawing/2014/main" id="{1E9EF373-C37F-6DBE-12B0-6E7D3D2858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8108" y="3429000"/>
            <a:ext cx="4514239" cy="3303386"/>
          </a:xfrm>
          <a:prstGeom prst="rect">
            <a:avLst/>
          </a:prstGeom>
        </p:spPr>
      </p:pic>
    </p:spTree>
    <p:extLst>
      <p:ext uri="{BB962C8B-B14F-4D97-AF65-F5344CB8AC3E}">
        <p14:creationId xmlns:p14="http://schemas.microsoft.com/office/powerpoint/2010/main" val="39249092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CAA39-4B8B-C22E-8672-48F7E2382E4B}"/>
            </a:ext>
          </a:extLst>
        </p:cNvPr>
        <p:cNvGrpSpPr/>
        <p:nvPr/>
      </p:nvGrpSpPr>
      <p:grpSpPr>
        <a:xfrm>
          <a:off x="0" y="0"/>
          <a:ext cx="0" cy="0"/>
          <a:chOff x="0" y="0"/>
          <a:chExt cx="0" cy="0"/>
        </a:xfrm>
      </p:grpSpPr>
      <p:pic>
        <p:nvPicPr>
          <p:cNvPr id="4" name="Obraz 3">
            <a:extLst>
              <a:ext uri="{FF2B5EF4-FFF2-40B4-BE49-F238E27FC236}">
                <a16:creationId xmlns:a16="http://schemas.microsoft.com/office/drawing/2014/main" id="{323B6285-41B9-7B42-EA63-126B74EF9F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31903" y="863601"/>
            <a:ext cx="4798352" cy="4134735"/>
          </a:xfrm>
          <a:prstGeom prst="rect">
            <a:avLst/>
          </a:prstGeom>
          <a:effectLst>
            <a:softEdge rad="317500"/>
          </a:effectLst>
        </p:spPr>
      </p:pic>
      <p:pic>
        <p:nvPicPr>
          <p:cNvPr id="7" name="Obraz 6">
            <a:extLst>
              <a:ext uri="{FF2B5EF4-FFF2-40B4-BE49-F238E27FC236}">
                <a16:creationId xmlns:a16="http://schemas.microsoft.com/office/drawing/2014/main" id="{19C5FE80-46C8-A2D0-104C-5828A84DFC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24150" y="410437"/>
            <a:ext cx="5640433" cy="4449263"/>
          </a:xfrm>
          <a:prstGeom prst="rect">
            <a:avLst/>
          </a:prstGeom>
          <a:effectLst>
            <a:softEdge rad="317500"/>
          </a:effectLst>
        </p:spPr>
      </p:pic>
      <mc:AlternateContent xmlns:mc="http://schemas.openxmlformats.org/markup-compatibility/2006" xmlns:p14="http://schemas.microsoft.com/office/powerpoint/2010/main">
        <mc:Choice Requires="p14">
          <p:contentPart p14:bwMode="auto" r:id="rId4">
            <p14:nvContentPartPr>
              <p14:cNvPr id="12" name="Pismo odręczne 11">
                <a:extLst>
                  <a:ext uri="{FF2B5EF4-FFF2-40B4-BE49-F238E27FC236}">
                    <a16:creationId xmlns:a16="http://schemas.microsoft.com/office/drawing/2014/main" id="{C290E768-0124-AB7D-12A9-2252B121B648}"/>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5"/>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5776E88D-C737-36F0-A772-0FA311F26DCB}"/>
              </a:ext>
            </a:extLst>
          </p:cNvPr>
          <p:cNvSpPr txBox="1">
            <a:spLocks noChangeArrowheads="1"/>
          </p:cNvSpPr>
          <p:nvPr/>
        </p:nvSpPr>
        <p:spPr bwMode="auto">
          <a:xfrm>
            <a:off x="196113" y="156073"/>
            <a:ext cx="11591924" cy="646986"/>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Przebudowa ul. Robotniczej – dokumentacja projektowa  </a:t>
            </a:r>
          </a:p>
        </p:txBody>
      </p:sp>
      <p:pic>
        <p:nvPicPr>
          <p:cNvPr id="9" name="Obraz 8">
            <a:extLst>
              <a:ext uri="{FF2B5EF4-FFF2-40B4-BE49-F238E27FC236}">
                <a16:creationId xmlns:a16="http://schemas.microsoft.com/office/drawing/2014/main" id="{BF24CEE0-CAE0-D005-9A42-046EED365AC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67737" y="4118292"/>
            <a:ext cx="6144040" cy="2739304"/>
          </a:xfrm>
          <a:prstGeom prst="rect">
            <a:avLst/>
          </a:prstGeom>
          <a:effectLst>
            <a:softEdge rad="317500"/>
          </a:effectLst>
        </p:spPr>
      </p:pic>
      <p:pic>
        <p:nvPicPr>
          <p:cNvPr id="11" name="Obraz 10">
            <a:extLst>
              <a:ext uri="{FF2B5EF4-FFF2-40B4-BE49-F238E27FC236}">
                <a16:creationId xmlns:a16="http://schemas.microsoft.com/office/drawing/2014/main" id="{56B929EF-E96E-6045-3EC5-D1E43A9F760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55670" y="3916828"/>
            <a:ext cx="4712529" cy="2941172"/>
          </a:xfrm>
          <a:prstGeom prst="rect">
            <a:avLst/>
          </a:prstGeom>
          <a:effectLst>
            <a:softEdge rad="317500"/>
          </a:effectLst>
        </p:spPr>
      </p:pic>
      <p:sp>
        <p:nvSpPr>
          <p:cNvPr id="5" name="pole tekstowe 4">
            <a:extLst>
              <a:ext uri="{FF2B5EF4-FFF2-40B4-BE49-F238E27FC236}">
                <a16:creationId xmlns:a16="http://schemas.microsoft.com/office/drawing/2014/main" id="{310FB355-0E04-0BB8-AE01-ADA95AC7FA5B}"/>
              </a:ext>
            </a:extLst>
          </p:cNvPr>
          <p:cNvSpPr txBox="1"/>
          <p:nvPr/>
        </p:nvSpPr>
        <p:spPr>
          <a:xfrm>
            <a:off x="61745" y="1037511"/>
            <a:ext cx="5033927" cy="5366921"/>
          </a:xfrm>
          <a:prstGeom prst="round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Zakres: od skrzyżowania</a:t>
            </a:r>
            <a:b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z ul. Szkolną do skrzyżowania</a:t>
            </a:r>
            <a:b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z ul. Zamkową.</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Zakres rzeczowy obejmuje również przebudowę chodnika</a:t>
            </a:r>
            <a:b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z kostki brukowej w ul. Ogrodowej wraz z wymianą krawężników drogowych</a:t>
            </a:r>
            <a:b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i obrzeży.</a:t>
            </a:r>
          </a:p>
          <a:p>
            <a:pPr marL="0" marR="0" lvl="0" indent="0" algn="l" defTabSz="914400" rtl="0" eaLnBrk="1" fontAlgn="auto" latinLnBrk="0" hangingPunct="1">
              <a:lnSpc>
                <a:spcPct val="100000"/>
              </a:lnSpc>
              <a:spcBef>
                <a:spcPts val="0"/>
              </a:spcBef>
              <a:spcAft>
                <a:spcPts val="0"/>
              </a:spcAft>
              <a:buClrTx/>
              <a:buSzTx/>
              <a:buFontTx/>
              <a:buNone/>
              <a:tabLst/>
              <a:defRPr/>
            </a:pPr>
            <a:r>
              <a:rPr lang="pl-PL" sz="2400" b="1" dirty="0">
                <a:solidFill>
                  <a:srgbClr val="002060"/>
                </a:solidFill>
                <a:latin typeface="Calibri" panose="020F0502020204030204"/>
              </a:rPr>
              <a:t>T</a:t>
            </a:r>
            <a:r>
              <a:rPr kumimoji="0" lang="pl-PL" sz="2400" b="1" i="0" u="none" strike="noStrike" kern="1200" cap="none" spc="0" normalizeH="0" baseline="0" noProof="0" dirty="0" err="1">
                <a:ln>
                  <a:noFill/>
                </a:ln>
                <a:solidFill>
                  <a:srgbClr val="002060"/>
                </a:solidFill>
                <a:effectLst/>
                <a:uLnTx/>
                <a:uFillTx/>
                <a:latin typeface="Calibri" panose="020F0502020204030204"/>
                <a:ea typeface="+mn-ea"/>
                <a:cs typeface="+mn-cs"/>
              </a:rPr>
              <a:t>ermin</a:t>
            </a: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 realizacji zadania uzależniony jest od pozyskania środków zewnętrznych.</a:t>
            </a:r>
          </a:p>
        </p:txBody>
      </p:sp>
    </p:spTree>
    <p:extLst>
      <p:ext uri="{BB962C8B-B14F-4D97-AF65-F5344CB8AC3E}">
        <p14:creationId xmlns:p14="http://schemas.microsoft.com/office/powerpoint/2010/main" val="5461525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5D775-D5D9-CE24-D56B-5ED1A63A4C31}"/>
            </a:ext>
          </a:extLst>
        </p:cNvPr>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12" name="Pismo odręczne 11">
                <a:extLst>
                  <a:ext uri="{FF2B5EF4-FFF2-40B4-BE49-F238E27FC236}">
                    <a16:creationId xmlns:a16="http://schemas.microsoft.com/office/drawing/2014/main" id="{C915AFC5-2376-2DF0-9A48-DEA1402439CA}"/>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5"/>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8B017084-B130-7838-E164-A801F261C7DE}"/>
              </a:ext>
            </a:extLst>
          </p:cNvPr>
          <p:cNvSpPr txBox="1">
            <a:spLocks noChangeArrowheads="1"/>
          </p:cNvSpPr>
          <p:nvPr/>
        </p:nvSpPr>
        <p:spPr bwMode="auto">
          <a:xfrm>
            <a:off x="300038" y="327523"/>
            <a:ext cx="11591924" cy="646986"/>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Pozostałe dokumentacje projektowe w przygotowaniu</a:t>
            </a:r>
          </a:p>
        </p:txBody>
      </p:sp>
      <p:sp>
        <p:nvSpPr>
          <p:cNvPr id="5" name="pole tekstowe 4">
            <a:extLst>
              <a:ext uri="{FF2B5EF4-FFF2-40B4-BE49-F238E27FC236}">
                <a16:creationId xmlns:a16="http://schemas.microsoft.com/office/drawing/2014/main" id="{620E855D-332B-E5C8-6A57-240F29269109}"/>
              </a:ext>
            </a:extLst>
          </p:cNvPr>
          <p:cNvSpPr txBox="1"/>
          <p:nvPr/>
        </p:nvSpPr>
        <p:spPr>
          <a:xfrm>
            <a:off x="798714" y="1657707"/>
            <a:ext cx="10594572" cy="3371136"/>
          </a:xfrm>
          <a:prstGeom prst="roundRect">
            <a:avLst/>
          </a:prstGeom>
          <a:solidFill>
            <a:schemeClr val="accent4">
              <a:lumMod val="40000"/>
              <a:lumOff val="60000"/>
            </a:schemeClr>
          </a:solid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Przebudowa drogi transportu rolnego w miejscowości Radoszewnica,</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Budowa drogi  przy ul. Słowackiego w Koniecpolu,</a:t>
            </a:r>
          </a:p>
          <a:p>
            <a:pPr marR="0" lvl="0" algn="l" defTabSz="914400" rtl="0" eaLnBrk="1" fontAlgn="auto" latinLnBrk="0" hangingPunct="1">
              <a:lnSpc>
                <a:spcPct val="100000"/>
              </a:lnSpc>
              <a:spcBef>
                <a:spcPts val="0"/>
              </a:spcBef>
              <a:spcAft>
                <a:spcPts val="0"/>
              </a:spcAft>
              <a:buClrTx/>
              <a:buSzTx/>
              <a:tabLst/>
              <a:defRPr/>
            </a:pPr>
            <a:endPar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Zmiana projektowanego przebiegu sieci wodociągowej oraz kanalizacji sanitarnej w ul. Leśnej z uwagi na konieczność zlokalizowania sieci poza pasem jezdni wraz z przyłączami do działek zabudowanych (8 szt.) oraz przepompownią ścieków i przyłączem energetycznym</a:t>
            </a:r>
          </a:p>
        </p:txBody>
      </p:sp>
    </p:spTree>
    <p:extLst>
      <p:ext uri="{BB962C8B-B14F-4D97-AF65-F5344CB8AC3E}">
        <p14:creationId xmlns:p14="http://schemas.microsoft.com/office/powerpoint/2010/main" val="42099020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7A64C3-0B30-87DA-6547-F3265BDBE930}"/>
            </a:ext>
          </a:extLst>
        </p:cNvPr>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12" name="Pismo odręczne 11">
                <a:extLst>
                  <a:ext uri="{FF2B5EF4-FFF2-40B4-BE49-F238E27FC236}">
                    <a16:creationId xmlns:a16="http://schemas.microsoft.com/office/drawing/2014/main" id="{7D8CF61E-5627-FC6D-FEFE-6E4F2A4C1AF9}"/>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3BD7F312-FE98-3DBC-277E-E58E1A2F234A}"/>
              </a:ext>
            </a:extLst>
          </p:cNvPr>
          <p:cNvSpPr txBox="1">
            <a:spLocks noChangeArrowheads="1"/>
          </p:cNvSpPr>
          <p:nvPr/>
        </p:nvSpPr>
        <p:spPr bwMode="auto">
          <a:xfrm>
            <a:off x="142389" y="119426"/>
            <a:ext cx="11924881" cy="523220"/>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0" algn="ctr">
              <a:buNone/>
              <a:defRPr/>
            </a:pPr>
            <a:r>
              <a:rPr lang="pl-PL" sz="2800" b="1" dirty="0">
                <a:solidFill>
                  <a:srgbClr val="002060"/>
                </a:solidFill>
              </a:rPr>
              <a:t>Kanalizacja – prace projektowe</a:t>
            </a:r>
          </a:p>
        </p:txBody>
      </p:sp>
      <p:sp>
        <p:nvSpPr>
          <p:cNvPr id="3" name="pole tekstowe 2">
            <a:extLst>
              <a:ext uri="{FF2B5EF4-FFF2-40B4-BE49-F238E27FC236}">
                <a16:creationId xmlns:a16="http://schemas.microsoft.com/office/drawing/2014/main" id="{0379BA44-47CA-2DB2-ED5A-2C42EED04C95}"/>
              </a:ext>
            </a:extLst>
          </p:cNvPr>
          <p:cNvSpPr txBox="1"/>
          <p:nvPr/>
        </p:nvSpPr>
        <p:spPr>
          <a:xfrm>
            <a:off x="465066" y="1200690"/>
            <a:ext cx="6478345" cy="2863479"/>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pl-PL" sz="20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W dniu 15 maja 2026 r.</a:t>
            </a:r>
            <a:r>
              <a:rPr lang="pl-PL" sz="2000" b="1" kern="100" dirty="0">
                <a:solidFill>
                  <a:srgbClr val="002060"/>
                </a:solidFill>
                <a:latin typeface="Calibri" panose="020F0502020204030204" pitchFamily="34" charset="0"/>
                <a:ea typeface="Calibri" panose="020F0502020204030204" pitchFamily="34" charset="0"/>
                <a:cs typeface="Times New Roman" panose="02020603050405020304" pitchFamily="18" charset="0"/>
              </a:rPr>
              <a:t> zawarto umowę na opracowanie dokumentacji projektowo – kosztorysowej dotyczącej budowy odcinka sieci kanalizacji sanitarnej wraz </a:t>
            </a:r>
            <a:br>
              <a:rPr lang="pl-PL" sz="2000" b="1" kern="100" dirty="0">
                <a:solidFill>
                  <a:srgbClr val="002060"/>
                </a:solidFill>
                <a:latin typeface="Calibri" panose="020F0502020204030204" pitchFamily="34" charset="0"/>
                <a:ea typeface="Calibri" panose="020F0502020204030204" pitchFamily="34" charset="0"/>
                <a:cs typeface="Times New Roman" panose="02020603050405020304" pitchFamily="18" charset="0"/>
              </a:rPr>
            </a:br>
            <a:r>
              <a:rPr lang="pl-PL" sz="2000" b="1" kern="100" dirty="0">
                <a:solidFill>
                  <a:srgbClr val="002060"/>
                </a:solidFill>
                <a:latin typeface="Calibri" panose="020F0502020204030204" pitchFamily="34" charset="0"/>
                <a:ea typeface="Calibri" panose="020F0502020204030204" pitchFamily="34" charset="0"/>
                <a:cs typeface="Times New Roman" panose="02020603050405020304" pitchFamily="18" charset="0"/>
              </a:rPr>
              <a:t>z  przyłączami na odcinku o dł. ok. 500 </a:t>
            </a:r>
            <a:r>
              <a:rPr lang="pl-PL" sz="2000" b="1" kern="100" dirty="0" err="1">
                <a:solidFill>
                  <a:srgbClr val="002060"/>
                </a:solidFill>
                <a:latin typeface="Calibri" panose="020F0502020204030204" pitchFamily="34" charset="0"/>
                <a:ea typeface="Calibri" panose="020F0502020204030204" pitchFamily="34" charset="0"/>
                <a:cs typeface="Times New Roman" panose="02020603050405020304" pitchFamily="18" charset="0"/>
              </a:rPr>
              <a:t>mb</a:t>
            </a:r>
            <a:r>
              <a:rPr lang="pl-PL" sz="2000" b="1" kern="100" dirty="0">
                <a:solidFill>
                  <a:srgbClr val="002060"/>
                </a:solidFill>
                <a:latin typeface="Calibri" panose="020F0502020204030204" pitchFamily="34" charset="0"/>
                <a:ea typeface="Calibri" panose="020F0502020204030204" pitchFamily="34" charset="0"/>
                <a:cs typeface="Times New Roman" panose="02020603050405020304" pitchFamily="18" charset="0"/>
              </a:rPr>
              <a:t> obejmującą część ul. Kolejowej i Zamkowej w Koniecpolu.</a:t>
            </a:r>
          </a:p>
          <a:p>
            <a:pPr lvl="0" algn="ctr">
              <a:lnSpc>
                <a:spcPct val="107000"/>
              </a:lnSpc>
              <a:spcAft>
                <a:spcPts val="800"/>
              </a:spcAft>
              <a:defRPr/>
            </a:pPr>
            <a:r>
              <a:rPr lang="pl-PL" sz="2000" b="1" kern="100" dirty="0">
                <a:solidFill>
                  <a:srgbClr val="002060"/>
                </a:solidFill>
                <a:latin typeface="Calibri" panose="020F0502020204030204" pitchFamily="34" charset="0"/>
                <a:ea typeface="Calibri" panose="020F0502020204030204" pitchFamily="34" charset="0"/>
                <a:cs typeface="Times New Roman" panose="02020603050405020304" pitchFamily="18" charset="0"/>
              </a:rPr>
              <a:t>Wartość umowy brutto: </a:t>
            </a:r>
            <a:r>
              <a:rPr lang="pl-PL" sz="2000" b="1" dirty="0">
                <a:solidFill>
                  <a:srgbClr val="FF0000"/>
                </a:solidFill>
              </a:rPr>
              <a:t>29 800,00 zł</a:t>
            </a:r>
            <a:r>
              <a:rPr lang="pl-PL" sz="2000" b="1" kern="100" dirty="0">
                <a:solidFill>
                  <a:srgbClr val="FF0000"/>
                </a:solidFill>
                <a:ea typeface="Calibri" panose="020F0502020204030204" pitchFamily="34" charset="0"/>
                <a:cs typeface="Times New Roman" panose="02020603050405020304" pitchFamily="18" charset="0"/>
              </a:rPr>
              <a:t>  </a:t>
            </a:r>
          </a:p>
          <a:p>
            <a:pPr lvl="0" algn="ctr">
              <a:lnSpc>
                <a:spcPct val="107000"/>
              </a:lnSpc>
              <a:spcAft>
                <a:spcPts val="800"/>
              </a:spcAft>
              <a:defRPr/>
            </a:pPr>
            <a:r>
              <a:rPr kumimoji="0" lang="pl-PL" sz="2000" b="1" i="0" u="none" strike="noStrike" kern="100" cap="none" spc="0" normalizeH="0" baseline="0" noProof="0" dirty="0">
                <a:ln>
                  <a:noFill/>
                </a:ln>
                <a:solidFill>
                  <a:srgbClr val="002060"/>
                </a:solidFill>
                <a:effectLst/>
                <a:uLnTx/>
                <a:uFillTx/>
                <a:ea typeface="Calibri" panose="020F0502020204030204" pitchFamily="34" charset="0"/>
                <a:cs typeface="Times New Roman" panose="02020603050405020304" pitchFamily="18" charset="0"/>
              </a:rPr>
              <a:t>Termin</a:t>
            </a:r>
            <a:r>
              <a:rPr lang="pl-PL" sz="2000" b="1" kern="100" dirty="0">
                <a:solidFill>
                  <a:srgbClr val="002060"/>
                </a:solidFill>
                <a:ea typeface="Calibri" panose="020F0502020204030204" pitchFamily="34" charset="0"/>
                <a:cs typeface="Times New Roman" panose="02020603050405020304" pitchFamily="18" charset="0"/>
              </a:rPr>
              <a:t> realizacji: 6 miesięcy od daty zawarcia umowy.</a:t>
            </a:r>
            <a:endParaRPr kumimoji="0" lang="pl-PL" sz="2000" b="1" i="0" u="none" strike="noStrike" kern="100" cap="none" spc="0" normalizeH="0" baseline="0" noProof="0" dirty="0">
              <a:ln>
                <a:noFill/>
              </a:ln>
              <a:solidFill>
                <a:srgbClr val="002060"/>
              </a:solidFill>
              <a:effectLst/>
              <a:uLnTx/>
              <a:uFillTx/>
              <a:ea typeface="Calibri" panose="020F0502020204030204" pitchFamily="34" charset="0"/>
              <a:cs typeface="Times New Roman" panose="02020603050405020304" pitchFamily="18" charset="0"/>
            </a:endParaRPr>
          </a:p>
        </p:txBody>
      </p:sp>
      <p:pic>
        <p:nvPicPr>
          <p:cNvPr id="9" name="Obraz 8">
            <a:extLst>
              <a:ext uri="{FF2B5EF4-FFF2-40B4-BE49-F238E27FC236}">
                <a16:creationId xmlns:a16="http://schemas.microsoft.com/office/drawing/2014/main" id="{D249B218-A076-A3BD-2995-81DB4551CC7A}"/>
              </a:ext>
            </a:extLst>
          </p:cNvPr>
          <p:cNvPicPr>
            <a:picLocks noChangeAspect="1"/>
          </p:cNvPicPr>
          <p:nvPr/>
        </p:nvPicPr>
        <p:blipFill>
          <a:blip r:embed="rId5"/>
          <a:stretch>
            <a:fillRect/>
          </a:stretch>
        </p:blipFill>
        <p:spPr>
          <a:xfrm>
            <a:off x="361900" y="4667132"/>
            <a:ext cx="6886575" cy="1657350"/>
          </a:xfrm>
          <a:prstGeom prst="rect">
            <a:avLst/>
          </a:prstGeom>
        </p:spPr>
      </p:pic>
      <p:pic>
        <p:nvPicPr>
          <p:cNvPr id="10" name="Obraz 9">
            <a:extLst>
              <a:ext uri="{FF2B5EF4-FFF2-40B4-BE49-F238E27FC236}">
                <a16:creationId xmlns:a16="http://schemas.microsoft.com/office/drawing/2014/main" id="{ACB664AA-A33D-FB27-DA06-176740874F52}"/>
              </a:ext>
            </a:extLst>
          </p:cNvPr>
          <p:cNvPicPr>
            <a:picLocks noChangeAspect="1"/>
          </p:cNvPicPr>
          <p:nvPr/>
        </p:nvPicPr>
        <p:blipFill>
          <a:blip r:embed="rId6"/>
          <a:stretch>
            <a:fillRect/>
          </a:stretch>
        </p:blipFill>
        <p:spPr>
          <a:xfrm>
            <a:off x="7697037" y="1111112"/>
            <a:ext cx="3916695" cy="5213370"/>
          </a:xfrm>
          <a:prstGeom prst="rect">
            <a:avLst/>
          </a:prstGeom>
        </p:spPr>
      </p:pic>
    </p:spTree>
    <p:extLst>
      <p:ext uri="{BB962C8B-B14F-4D97-AF65-F5344CB8AC3E}">
        <p14:creationId xmlns:p14="http://schemas.microsoft.com/office/powerpoint/2010/main" val="27969153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braz 7">
            <a:extLst>
              <a:ext uri="{FF2B5EF4-FFF2-40B4-BE49-F238E27FC236}">
                <a16:creationId xmlns:a16="http://schemas.microsoft.com/office/drawing/2014/main" id="{C9F18BD8-7162-04F2-EA52-38A47866D8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a:effectLst>
            <a:softEdge rad="317500"/>
          </a:effectLst>
        </p:spPr>
      </p:pic>
      <p:sp>
        <p:nvSpPr>
          <p:cNvPr id="3" name="pole tekstowe 2">
            <a:extLst>
              <a:ext uri="{FF2B5EF4-FFF2-40B4-BE49-F238E27FC236}">
                <a16:creationId xmlns:a16="http://schemas.microsoft.com/office/drawing/2014/main" id="{0F6205AC-7F92-611D-76BF-2E048983AE2E}"/>
              </a:ext>
            </a:extLst>
          </p:cNvPr>
          <p:cNvSpPr txBox="1"/>
          <p:nvPr/>
        </p:nvSpPr>
        <p:spPr>
          <a:xfrm>
            <a:off x="1245958" y="267720"/>
            <a:ext cx="5504316" cy="1123712"/>
          </a:xfrm>
          <a:prstGeom prst="roundRect">
            <a:avLst/>
          </a:prstGeom>
          <a:solidFill>
            <a:schemeClr val="accent6">
              <a:lumMod val="40000"/>
              <a:lumOff val="60000"/>
            </a:schemeClr>
          </a:solidFill>
          <a:ln w="28575">
            <a:solidFill>
              <a:srgbClr val="FFFF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6000" b="1" i="0" u="none" strike="noStrike" kern="1200" cap="none" spc="0" normalizeH="0" baseline="0" noProof="0" dirty="0">
                <a:ln>
                  <a:noFill/>
                </a:ln>
                <a:solidFill>
                  <a:srgbClr val="002060"/>
                </a:solidFill>
                <a:effectLst/>
                <a:uLnTx/>
                <a:uFillTx/>
                <a:latin typeface="Calibri"/>
                <a:ea typeface="+mn-ea"/>
                <a:cs typeface="+mn-cs"/>
              </a:rPr>
              <a:t>12.03.2026</a:t>
            </a:r>
          </a:p>
        </p:txBody>
      </p:sp>
      <p:sp>
        <p:nvSpPr>
          <p:cNvPr id="11" name="pole tekstowe 10">
            <a:extLst>
              <a:ext uri="{FF2B5EF4-FFF2-40B4-BE49-F238E27FC236}">
                <a16:creationId xmlns:a16="http://schemas.microsoft.com/office/drawing/2014/main" id="{E276320C-4845-8BF3-DE9A-91C99E64AC68}"/>
              </a:ext>
            </a:extLst>
          </p:cNvPr>
          <p:cNvSpPr txBox="1"/>
          <p:nvPr/>
        </p:nvSpPr>
        <p:spPr>
          <a:xfrm>
            <a:off x="3124199" y="4976927"/>
            <a:ext cx="8129511" cy="1600438"/>
          </a:xfrm>
          <a:prstGeom prst="roundRect">
            <a:avLst/>
          </a:prstGeom>
          <a:solidFill>
            <a:schemeClr val="accent6">
              <a:lumMod val="20000"/>
              <a:lumOff val="80000"/>
            </a:schemeClr>
          </a:solidFill>
          <a:ln w="28575">
            <a:solidFill>
              <a:srgbClr val="FFFF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8800" b="1" i="0" u="none" strike="noStrike" kern="1200" cap="none" spc="0" normalizeH="0" baseline="0" noProof="0" dirty="0">
                <a:ln>
                  <a:noFill/>
                </a:ln>
                <a:solidFill>
                  <a:srgbClr val="002060"/>
                </a:solidFill>
                <a:effectLst/>
                <a:uLnTx/>
                <a:uFillTx/>
                <a:latin typeface="Calibri"/>
                <a:ea typeface="+mn-ea"/>
                <a:cs typeface="+mn-cs"/>
              </a:rPr>
              <a:t>21.05.2026</a:t>
            </a:r>
          </a:p>
        </p:txBody>
      </p:sp>
      <p:sp>
        <p:nvSpPr>
          <p:cNvPr id="2" name="Strzałka w dół 4">
            <a:extLst>
              <a:ext uri="{FF2B5EF4-FFF2-40B4-BE49-F238E27FC236}">
                <a16:creationId xmlns:a16="http://schemas.microsoft.com/office/drawing/2014/main" id="{1FD6BA3D-AF35-5ED3-D653-B6913A1BCE21}"/>
              </a:ext>
            </a:extLst>
          </p:cNvPr>
          <p:cNvSpPr/>
          <p:nvPr/>
        </p:nvSpPr>
        <p:spPr>
          <a:xfrm>
            <a:off x="5500685" y="1151320"/>
            <a:ext cx="900115" cy="1015663"/>
          </a:xfrm>
          <a:prstGeom prst="downArrow">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pole tekstowe 3">
            <a:extLst>
              <a:ext uri="{FF2B5EF4-FFF2-40B4-BE49-F238E27FC236}">
                <a16:creationId xmlns:a16="http://schemas.microsoft.com/office/drawing/2014/main" id="{35AAB2EE-B83F-E4EB-23B1-0A690BACD878}"/>
              </a:ext>
            </a:extLst>
          </p:cNvPr>
          <p:cNvSpPr txBox="1"/>
          <p:nvPr/>
        </p:nvSpPr>
        <p:spPr>
          <a:xfrm>
            <a:off x="2474116" y="2296307"/>
            <a:ext cx="4342833" cy="1123712"/>
          </a:xfrm>
          <a:prstGeom prst="roundRect">
            <a:avLst/>
          </a:prstGeom>
          <a:solidFill>
            <a:schemeClr val="accent6">
              <a:lumMod val="40000"/>
              <a:lumOff val="60000"/>
            </a:schemeClr>
          </a:solidFill>
          <a:ln w="28575">
            <a:solidFill>
              <a:srgbClr val="FFFF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6000" b="1" i="0" u="none" strike="noStrike" kern="1200" cap="none" spc="0" normalizeH="0" baseline="0" noProof="0" dirty="0">
                <a:ln>
                  <a:noFill/>
                </a:ln>
                <a:solidFill>
                  <a:srgbClr val="002060"/>
                </a:solidFill>
                <a:effectLst/>
                <a:uLnTx/>
                <a:uFillTx/>
                <a:latin typeface="Calibri"/>
                <a:ea typeface="+mn-ea"/>
                <a:cs typeface="+mn-cs"/>
              </a:rPr>
              <a:t>18.05.2026</a:t>
            </a:r>
          </a:p>
        </p:txBody>
      </p:sp>
      <p:sp>
        <p:nvSpPr>
          <p:cNvPr id="5" name="Strzałka w dół 4">
            <a:extLst>
              <a:ext uri="{FF2B5EF4-FFF2-40B4-BE49-F238E27FC236}">
                <a16:creationId xmlns:a16="http://schemas.microsoft.com/office/drawing/2014/main" id="{EB199604-4CDC-4767-8637-BA83FCF05B85}"/>
              </a:ext>
            </a:extLst>
          </p:cNvPr>
          <p:cNvSpPr/>
          <p:nvPr/>
        </p:nvSpPr>
        <p:spPr>
          <a:xfrm>
            <a:off x="3054801" y="3543886"/>
            <a:ext cx="943315" cy="1309174"/>
          </a:xfrm>
          <a:prstGeom prst="downArrow">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pic>
        <p:nvPicPr>
          <p:cNvPr id="6" name="Obraz 5" descr="Coat of arms of Koniecpol">
            <a:extLst>
              <a:ext uri="{FF2B5EF4-FFF2-40B4-BE49-F238E27FC236}">
                <a16:creationId xmlns:a16="http://schemas.microsoft.com/office/drawing/2014/main" id="{396A961A-5758-ED36-B26E-EAD73702F9A5}"/>
              </a:ext>
            </a:extLst>
          </p:cNvPr>
          <p:cNvPicPr/>
          <p:nvPr/>
        </p:nvPicPr>
        <p:blipFill>
          <a:blip r:embed="rId3" r:link="rId4" cstate="print"/>
          <a:srcRect/>
          <a:stretch>
            <a:fillRect/>
          </a:stretch>
        </p:blipFill>
        <p:spPr bwMode="auto">
          <a:xfrm>
            <a:off x="10782297" y="280635"/>
            <a:ext cx="1019176" cy="1149162"/>
          </a:xfrm>
          <a:prstGeom prst="rect">
            <a:avLst/>
          </a:prstGeom>
          <a:noFill/>
          <a:ln w="9525">
            <a:noFill/>
            <a:miter lim="800000"/>
            <a:headEnd/>
            <a:tailEnd/>
          </a:ln>
        </p:spPr>
      </p:pic>
    </p:spTree>
    <p:extLst>
      <p:ext uri="{BB962C8B-B14F-4D97-AF65-F5344CB8AC3E}">
        <p14:creationId xmlns:p14="http://schemas.microsoft.com/office/powerpoint/2010/main" val="34783157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C89828-5419-1363-077C-11B00EAFD2BE}"/>
            </a:ext>
          </a:extLst>
        </p:cNvPr>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12" name="Pismo odręczne 11">
                <a:extLst>
                  <a:ext uri="{FF2B5EF4-FFF2-40B4-BE49-F238E27FC236}">
                    <a16:creationId xmlns:a16="http://schemas.microsoft.com/office/drawing/2014/main" id="{3450BEB3-01B2-8481-19D2-7A81C2377E18}"/>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5"/>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97F95F67-EA9D-42AF-A620-369DC7A57DDF}"/>
              </a:ext>
            </a:extLst>
          </p:cNvPr>
          <p:cNvSpPr txBox="1">
            <a:spLocks noChangeArrowheads="1"/>
          </p:cNvSpPr>
          <p:nvPr/>
        </p:nvSpPr>
        <p:spPr bwMode="auto">
          <a:xfrm>
            <a:off x="300038" y="105668"/>
            <a:ext cx="11591924" cy="1300782"/>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Sprawy dotyczące gospodarowania mieniem </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związane z planowanymi inwestycjami</a:t>
            </a:r>
          </a:p>
        </p:txBody>
      </p:sp>
      <p:sp>
        <p:nvSpPr>
          <p:cNvPr id="5" name="pole tekstowe 4">
            <a:extLst>
              <a:ext uri="{FF2B5EF4-FFF2-40B4-BE49-F238E27FC236}">
                <a16:creationId xmlns:a16="http://schemas.microsoft.com/office/drawing/2014/main" id="{227265C4-5B53-A92F-B745-8C883553E1E5}"/>
              </a:ext>
            </a:extLst>
          </p:cNvPr>
          <p:cNvSpPr txBox="1"/>
          <p:nvPr/>
        </p:nvSpPr>
        <p:spPr>
          <a:xfrm>
            <a:off x="798714" y="1657707"/>
            <a:ext cx="10594572" cy="5005626"/>
          </a:xfrm>
          <a:prstGeom prst="roundRect">
            <a:avLst/>
          </a:prstGeom>
          <a:solidFill>
            <a:schemeClr val="accent4">
              <a:lumMod val="40000"/>
              <a:lumOff val="60000"/>
            </a:schemeClr>
          </a:solid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W Sądzie Rejonowym w Myszkowie prowadzone jest postępowanie sądowe w sprawie zasiedzenia działek stanowiących </a:t>
            </a:r>
            <a:r>
              <a:rPr kumimoji="0" lang="pl-PL" sz="2400" b="1" i="0" u="none" strike="noStrike" kern="1200" cap="none" spc="0" normalizeH="0" baseline="0" noProof="0" dirty="0">
                <a:ln>
                  <a:noFill/>
                </a:ln>
                <a:solidFill>
                  <a:srgbClr val="FF0000"/>
                </a:solidFill>
                <a:effectLst/>
                <a:uLnTx/>
                <a:uFillTx/>
                <a:latin typeface="Calibri" panose="020F0502020204030204"/>
                <a:ea typeface="+mn-ea"/>
                <a:cs typeface="+mn-cs"/>
              </a:rPr>
              <a:t>ul. Ogrodową w Koniecpolu</a:t>
            </a: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Do Wojewody Śląskiego został złożony wniosek o uzyskanie prawa własności do działek stanowiących </a:t>
            </a:r>
            <a:r>
              <a:rPr kumimoji="0" lang="pl-PL" sz="2400" b="1" i="0" u="none" strike="noStrike" kern="1200" cap="none" spc="0" normalizeH="0" baseline="0" noProof="0" dirty="0">
                <a:ln>
                  <a:noFill/>
                </a:ln>
                <a:solidFill>
                  <a:srgbClr val="FF0000"/>
                </a:solidFill>
                <a:effectLst/>
                <a:uLnTx/>
                <a:uFillTx/>
                <a:latin typeface="Calibri" panose="020F0502020204030204"/>
                <a:ea typeface="+mn-ea"/>
                <a:cs typeface="+mn-cs"/>
              </a:rPr>
              <a:t>ul. Grzybową w Koniecpolu </a:t>
            </a: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w drodze komunalizacji,</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pl-PL" sz="2400" b="1" dirty="0">
                <a:solidFill>
                  <a:srgbClr val="002060"/>
                </a:solidFill>
                <a:latin typeface="Calibri" panose="020F0502020204030204"/>
              </a:rPr>
              <a:t>Z</a:t>
            </a:r>
            <a:r>
              <a:rPr kumimoji="0" lang="pl-PL" sz="2400" b="1" i="0" u="none" strike="noStrike" kern="1200" cap="none" spc="0" normalizeH="0" baseline="0" noProof="0" dirty="0" err="1">
                <a:ln>
                  <a:noFill/>
                </a:ln>
                <a:solidFill>
                  <a:srgbClr val="002060"/>
                </a:solidFill>
                <a:effectLst/>
                <a:uLnTx/>
                <a:uFillTx/>
                <a:latin typeface="Calibri" panose="020F0502020204030204"/>
                <a:ea typeface="+mn-ea"/>
                <a:cs typeface="+mn-cs"/>
              </a:rPr>
              <a:t>lecono</a:t>
            </a: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 prace geodezyjne pozwalające uzyskanie prawa własności do działki drogowej stanowiącej </a:t>
            </a:r>
            <a:r>
              <a:rPr kumimoji="0" lang="pl-PL" sz="2400" b="1" i="0" u="none" strike="noStrike" kern="1200" cap="none" spc="0" normalizeH="0" baseline="0" noProof="0" dirty="0">
                <a:ln>
                  <a:noFill/>
                </a:ln>
                <a:solidFill>
                  <a:srgbClr val="FF0000"/>
                </a:solidFill>
                <a:effectLst/>
                <a:uLnTx/>
                <a:uFillTx/>
                <a:latin typeface="Calibri" panose="020F0502020204030204"/>
                <a:ea typeface="+mn-ea"/>
                <a:cs typeface="+mn-cs"/>
              </a:rPr>
              <a:t>ul. Nad Strugą </a:t>
            </a: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oraz jej przedłużenia </a:t>
            </a:r>
            <a:r>
              <a:rPr kumimoji="0" lang="pl-PL" sz="2400" b="1" i="0" u="none" strike="noStrike" kern="1200" cap="none" spc="0" normalizeH="0" baseline="0" noProof="0" dirty="0">
                <a:ln>
                  <a:noFill/>
                </a:ln>
                <a:solidFill>
                  <a:srgbClr val="FF0000"/>
                </a:solidFill>
                <a:effectLst/>
                <a:uLnTx/>
                <a:uFillTx/>
                <a:latin typeface="Calibri" panose="020F0502020204030204"/>
                <a:ea typeface="+mn-ea"/>
                <a:cs typeface="+mn-cs"/>
              </a:rPr>
              <a:t>ul. Prusa</a:t>
            </a: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 Po przedłożeniu dokumentów od geodetów zostanie złożony wniosek</a:t>
            </a:r>
            <a:b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o komunalizację.</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pl-PL" sz="2400" b="1" dirty="0">
                <a:solidFill>
                  <a:srgbClr val="002060"/>
                </a:solidFill>
                <a:latin typeface="Calibri" panose="020F0502020204030204"/>
              </a:rPr>
              <a:t>W</a:t>
            </a:r>
            <a:r>
              <a:rPr kumimoji="0" lang="pl-PL" sz="2400" b="1" i="0" u="none" strike="noStrike" kern="1200" cap="none" spc="0" normalizeH="0" baseline="0" noProof="0" dirty="0" err="1">
                <a:ln>
                  <a:noFill/>
                </a:ln>
                <a:solidFill>
                  <a:srgbClr val="002060"/>
                </a:solidFill>
                <a:effectLst/>
                <a:uLnTx/>
                <a:uFillTx/>
                <a:latin typeface="Calibri" panose="020F0502020204030204"/>
                <a:ea typeface="+mn-ea"/>
                <a:cs typeface="+mn-cs"/>
              </a:rPr>
              <a:t>ydzielono</a:t>
            </a: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 drogę wewnętrzną do obsługi budynków komunalnych oraz Zespołu Pałacowo -Parkowego.</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49457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A9C64-B621-2D7A-F54C-BD6B38EE30EA}"/>
            </a:ext>
          </a:extLst>
        </p:cNvPr>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12" name="Pismo odręczne 11">
                <a:extLst>
                  <a:ext uri="{FF2B5EF4-FFF2-40B4-BE49-F238E27FC236}">
                    <a16:creationId xmlns:a16="http://schemas.microsoft.com/office/drawing/2014/main" id="{6029855A-15F7-C880-B837-3F824E800179}"/>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6029855A-15F7-C880-B837-3F824E800179}"/>
                  </a:ext>
                </a:extLst>
              </p:cNvPr>
              <p:cNvPicPr/>
              <p:nvPr/>
            </p:nvPicPr>
            <p:blipFill>
              <a:blip r:embed="rId3"/>
              <a:stretch>
                <a:fillRect/>
              </a:stretch>
            </p:blipFill>
            <p:spPr>
              <a:xfrm>
                <a:off x="6208611" y="3455928"/>
                <a:ext cx="10150" cy="10150"/>
              </a:xfrm>
              <a:prstGeom prst="rect">
                <a:avLst/>
              </a:prstGeom>
            </p:spPr>
          </p:pic>
        </mc:Fallback>
      </mc:AlternateContent>
      <p:sp>
        <p:nvSpPr>
          <p:cNvPr id="5" name="pole tekstowe 4">
            <a:extLst>
              <a:ext uri="{FF2B5EF4-FFF2-40B4-BE49-F238E27FC236}">
                <a16:creationId xmlns:a16="http://schemas.microsoft.com/office/drawing/2014/main" id="{DC9B01F3-3F63-A702-7177-49FD2760A40C}"/>
              </a:ext>
            </a:extLst>
          </p:cNvPr>
          <p:cNvSpPr txBox="1"/>
          <p:nvPr/>
        </p:nvSpPr>
        <p:spPr>
          <a:xfrm>
            <a:off x="604787" y="745227"/>
            <a:ext cx="10982425" cy="5209937"/>
          </a:xfrm>
          <a:prstGeom prst="roundRect">
            <a:avLst/>
          </a:prstGeom>
          <a:solidFill>
            <a:schemeClr val="accent4">
              <a:lumMod val="40000"/>
              <a:lumOff val="60000"/>
            </a:schemeClr>
          </a:solid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W ramach Programu wieloletniego na rzecz Osób Starszych złożone zostały 4 wnioski o dofinansowanie w ramach dwóch Priorytetów, tj.:</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 Priorytet V – Rozwój Dziennych Form Wsparcia</a:t>
            </a:r>
          </a:p>
          <a:p>
            <a:pPr marL="800100" lvl="1" indent="-342900">
              <a:buFont typeface="Wingdings" panose="05000000000000000000" pitchFamily="2" charset="2"/>
              <a:buChar char="q"/>
              <a:defRPr/>
            </a:pPr>
            <a:r>
              <a:rPr lang="pl-PL" sz="2400" b="1" dirty="0">
                <a:solidFill>
                  <a:srgbClr val="002060"/>
                </a:solidFill>
                <a:latin typeface="Calibri" panose="020F0502020204030204"/>
              </a:rPr>
              <a:t>Moduł 1 – Dzienny Dom „Aktywny Senior”</a:t>
            </a:r>
          </a:p>
          <a:p>
            <a:pPr lvl="1">
              <a:defRPr/>
            </a:pPr>
            <a:r>
              <a:rPr lang="pl-PL" sz="2400" b="1" dirty="0">
                <a:solidFill>
                  <a:srgbClr val="002060"/>
                </a:solidFill>
                <a:latin typeface="Calibri" panose="020F0502020204030204"/>
              </a:rPr>
              <a:t>Wnioskowana kwota dotacji: </a:t>
            </a:r>
            <a:r>
              <a:rPr lang="pl-PL" sz="2400" b="1" dirty="0">
                <a:solidFill>
                  <a:srgbClr val="FF0000"/>
                </a:solidFill>
                <a:latin typeface="Calibri" panose="020F0502020204030204"/>
              </a:rPr>
              <a:t>400 000,00 zł </a:t>
            </a:r>
            <a:r>
              <a:rPr lang="pl-PL" sz="2400" b="1" dirty="0">
                <a:solidFill>
                  <a:srgbClr val="002060"/>
                </a:solidFill>
                <a:latin typeface="Calibri" panose="020F0502020204030204"/>
              </a:rPr>
              <a:t>(80% wartości zadania)</a:t>
            </a:r>
          </a:p>
          <a:p>
            <a:pPr lvl="1">
              <a:defRPr/>
            </a:pPr>
            <a:endParaRPr lang="pl-PL" sz="1200" b="1" dirty="0">
              <a:solidFill>
                <a:srgbClr val="002060"/>
              </a:solidFill>
              <a:latin typeface="Calibri" panose="020F0502020204030204"/>
            </a:endParaRPr>
          </a:p>
          <a:p>
            <a:pPr marL="800100" lvl="1" indent="-342900">
              <a:buFont typeface="Wingdings" panose="05000000000000000000" pitchFamily="2" charset="2"/>
              <a:buChar char="q"/>
              <a:defRPr/>
            </a:pPr>
            <a:r>
              <a:rPr lang="pl-PL" sz="2400" b="1" dirty="0">
                <a:solidFill>
                  <a:srgbClr val="002060"/>
                </a:solidFill>
                <a:latin typeface="Calibri" panose="020F0502020204030204"/>
              </a:rPr>
              <a:t>Moduł 2 – Zapewnienie funkcjonowania Klubów Seniora w Koniecpolu i Starym Koniecpolu (2 wnioski)  </a:t>
            </a:r>
          </a:p>
          <a:p>
            <a:pPr lvl="1">
              <a:defRPr/>
            </a:pPr>
            <a:r>
              <a:rPr lang="pl-PL" sz="2400" b="1" dirty="0">
                <a:solidFill>
                  <a:srgbClr val="002060"/>
                </a:solidFill>
                <a:latin typeface="Calibri" panose="020F0502020204030204"/>
              </a:rPr>
              <a:t>Wnioskowana kwota dotacji (łącznie): </a:t>
            </a:r>
            <a:r>
              <a:rPr lang="pl-PL" sz="2400" b="1" dirty="0">
                <a:solidFill>
                  <a:srgbClr val="FF0000"/>
                </a:solidFill>
                <a:latin typeface="Calibri" panose="020F0502020204030204"/>
              </a:rPr>
              <a:t>79 260,00 zł </a:t>
            </a:r>
            <a:r>
              <a:rPr lang="pl-PL" sz="2400" b="1" dirty="0">
                <a:solidFill>
                  <a:srgbClr val="002060"/>
                </a:solidFill>
                <a:latin typeface="Calibri" panose="020F0502020204030204"/>
              </a:rPr>
              <a:t>(49,88% wartości zadania)</a:t>
            </a:r>
          </a:p>
          <a:p>
            <a:pPr marL="800100" lvl="1" indent="-342900">
              <a:buFont typeface="Wingdings" panose="05000000000000000000" pitchFamily="2" charset="2"/>
              <a:buChar char="q"/>
              <a:defRPr/>
            </a:pPr>
            <a:endPar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pl-PL" sz="2400" b="1" dirty="0">
                <a:solidFill>
                  <a:srgbClr val="002060"/>
                </a:solidFill>
                <a:latin typeface="Calibri" panose="020F0502020204030204"/>
              </a:rPr>
              <a:t>Priorytet III – Partycypacja społeczna osób starszych – projekt pn. „Aktywni. Potrzebni. Razem. Integracja i aktywizacja seniorów w gminie Koniecpol”</a:t>
            </a:r>
          </a:p>
          <a:p>
            <a:pPr lvl="1">
              <a:defRPr/>
            </a:pPr>
            <a:r>
              <a:rPr lang="pl-PL" sz="2400" b="1" dirty="0">
                <a:solidFill>
                  <a:srgbClr val="002060"/>
                </a:solidFill>
                <a:latin typeface="Calibri" panose="020F0502020204030204"/>
              </a:rPr>
              <a:t>Wnioskowana kwota dotacji: </a:t>
            </a:r>
            <a:r>
              <a:rPr lang="pl-PL" sz="2400" b="1" dirty="0">
                <a:solidFill>
                  <a:srgbClr val="FF0000"/>
                </a:solidFill>
                <a:latin typeface="Calibri" panose="020F0502020204030204"/>
              </a:rPr>
              <a:t>20 000,00 zł </a:t>
            </a:r>
            <a:r>
              <a:rPr lang="pl-PL" sz="2400" b="1" dirty="0">
                <a:solidFill>
                  <a:srgbClr val="002060"/>
                </a:solidFill>
                <a:latin typeface="Calibri" panose="020F0502020204030204"/>
              </a:rPr>
              <a:t>(</a:t>
            </a:r>
            <a:r>
              <a:rPr lang="pl-PL" sz="2400" b="1" dirty="0">
                <a:solidFill>
                  <a:srgbClr val="002060"/>
                </a:solidFill>
              </a:rPr>
              <a:t>80% wartości zadania)</a:t>
            </a:r>
            <a:endPar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CCFFE24-6A39-9302-4BE9-F8989C94E501}"/>
              </a:ext>
            </a:extLst>
          </p:cNvPr>
          <p:cNvSpPr txBox="1">
            <a:spLocks noChangeArrowheads="1"/>
          </p:cNvSpPr>
          <p:nvPr/>
        </p:nvSpPr>
        <p:spPr bwMode="auto">
          <a:xfrm>
            <a:off x="502577" y="128248"/>
            <a:ext cx="10982425" cy="523220"/>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pl-PL" sz="2800" b="1" dirty="0">
                <a:solidFill>
                  <a:srgbClr val="002060"/>
                </a:solidFill>
              </a:rPr>
              <a:t>Program „AKTYWNI SENIORZY – ASY” na lata 2026-2030</a:t>
            </a:r>
            <a:endParaRPr kumimoji="0" lang="pl-PL" sz="28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endParaRPr>
          </a:p>
        </p:txBody>
      </p:sp>
      <p:pic>
        <p:nvPicPr>
          <p:cNvPr id="6" name="Obraz 5">
            <a:extLst>
              <a:ext uri="{FF2B5EF4-FFF2-40B4-BE49-F238E27FC236}">
                <a16:creationId xmlns:a16="http://schemas.microsoft.com/office/drawing/2014/main" id="{B34BB0CF-39AB-CD9C-DD58-0F77C451FE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94754" y="5976059"/>
            <a:ext cx="2798070" cy="844579"/>
          </a:xfrm>
          <a:prstGeom prst="rect">
            <a:avLst/>
          </a:prstGeom>
        </p:spPr>
      </p:pic>
      <p:pic>
        <p:nvPicPr>
          <p:cNvPr id="8" name="Obraz 7">
            <a:extLst>
              <a:ext uri="{FF2B5EF4-FFF2-40B4-BE49-F238E27FC236}">
                <a16:creationId xmlns:a16="http://schemas.microsoft.com/office/drawing/2014/main" id="{617CD8EB-6259-D37C-C5D9-30A6FF05860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33492" y="1464905"/>
            <a:ext cx="1684788" cy="1567544"/>
          </a:xfrm>
          <a:prstGeom prst="rect">
            <a:avLst/>
          </a:prstGeom>
        </p:spPr>
      </p:pic>
    </p:spTree>
    <p:extLst>
      <p:ext uri="{BB962C8B-B14F-4D97-AF65-F5344CB8AC3E}">
        <p14:creationId xmlns:p14="http://schemas.microsoft.com/office/powerpoint/2010/main" val="1145882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a:extLst>
              <a:ext uri="{FF2B5EF4-FFF2-40B4-BE49-F238E27FC236}">
                <a16:creationId xmlns:a16="http://schemas.microsoft.com/office/drawing/2014/main" id="{A2835CAE-33DA-6ACE-9A03-1FEFBAA574E2}"/>
              </a:ext>
            </a:extLst>
          </p:cNvPr>
          <p:cNvSpPr txBox="1">
            <a:spLocks noChangeArrowheads="1"/>
          </p:cNvSpPr>
          <p:nvPr/>
        </p:nvSpPr>
        <p:spPr bwMode="auto">
          <a:xfrm>
            <a:off x="502577" y="128248"/>
            <a:ext cx="10982425" cy="523220"/>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pl-PL" sz="2800" b="1" dirty="0">
                <a:solidFill>
                  <a:srgbClr val="002060"/>
                </a:solidFill>
              </a:rPr>
              <a:t>Program usuwania azbestu 2026</a:t>
            </a:r>
            <a:endParaRPr kumimoji="0" lang="pl-PL" sz="28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endParaRPr>
          </a:p>
        </p:txBody>
      </p:sp>
      <p:sp>
        <p:nvSpPr>
          <p:cNvPr id="9" name="pole tekstowe 8">
            <a:extLst>
              <a:ext uri="{FF2B5EF4-FFF2-40B4-BE49-F238E27FC236}">
                <a16:creationId xmlns:a16="http://schemas.microsoft.com/office/drawing/2014/main" id="{2D4877AB-F025-99DE-5710-8DB0458B4457}"/>
              </a:ext>
            </a:extLst>
          </p:cNvPr>
          <p:cNvSpPr txBox="1"/>
          <p:nvPr/>
        </p:nvSpPr>
        <p:spPr>
          <a:xfrm>
            <a:off x="1064571" y="926187"/>
            <a:ext cx="10420431" cy="5073729"/>
          </a:xfrm>
          <a:prstGeom prst="roundRect">
            <a:avLst/>
          </a:prstGeom>
          <a:solidFill>
            <a:schemeClr val="accent4">
              <a:lumMod val="40000"/>
              <a:lumOff val="60000"/>
            </a:schemeClr>
          </a:solidFill>
        </p:spPr>
        <p:txBody>
          <a:bodyPr wrap="square">
            <a:spAutoFit/>
          </a:bodyPr>
          <a:lstStyle/>
          <a:p>
            <a:pPr lvl="0" algn="ctr"/>
            <a:r>
              <a:rPr lang="pl-PL" b="1" dirty="0">
                <a:solidFill>
                  <a:srgbClr val="002060"/>
                </a:solidFill>
              </a:rPr>
              <a:t>Złożono dwa wnioski w ramach naborów ogłoszonych przez Wojewódzki Fundusz Ochrony Środowiska </a:t>
            </a:r>
            <a:br>
              <a:rPr lang="pl-PL" b="1" dirty="0">
                <a:solidFill>
                  <a:srgbClr val="002060"/>
                </a:solidFill>
              </a:rPr>
            </a:br>
            <a:r>
              <a:rPr lang="pl-PL" b="1" dirty="0">
                <a:solidFill>
                  <a:srgbClr val="002060"/>
                </a:solidFill>
              </a:rPr>
              <a:t>i Gospodarki Wodnej w Katowicach </a:t>
            </a:r>
          </a:p>
          <a:p>
            <a:pPr lvl="0" algn="ctr"/>
            <a:endParaRPr lang="pl-PL" b="1" dirty="0">
              <a:solidFill>
                <a:srgbClr val="002060"/>
              </a:solidFill>
            </a:endParaRPr>
          </a:p>
          <a:p>
            <a:pPr marL="400050" lvl="0" indent="-400050">
              <a:buFont typeface="Wingdings" panose="05000000000000000000" pitchFamily="2" charset="2"/>
              <a:buChar char="v"/>
            </a:pPr>
            <a:r>
              <a:rPr lang="pl-PL" b="1" i="1" dirty="0">
                <a:solidFill>
                  <a:srgbClr val="002060"/>
                </a:solidFill>
              </a:rPr>
              <a:t>„Zbieranie, transport i unieszkodliwienie odpadów zawierających azbest od właścicieli gospodarstw rolnych z terenu Gminy Koniecpol w 2026 roku” </a:t>
            </a:r>
          </a:p>
          <a:p>
            <a:pPr lvl="1"/>
            <a:r>
              <a:rPr lang="pl-PL" b="1" dirty="0">
                <a:solidFill>
                  <a:srgbClr val="002060"/>
                </a:solidFill>
              </a:rPr>
              <a:t>Wartość brutto: </a:t>
            </a:r>
            <a:r>
              <a:rPr lang="pl-PL" sz="2000" b="1" dirty="0">
                <a:solidFill>
                  <a:srgbClr val="FF0000"/>
                </a:solidFill>
              </a:rPr>
              <a:t>47 810,00 zł</a:t>
            </a:r>
          </a:p>
          <a:p>
            <a:pPr lvl="1"/>
            <a:r>
              <a:rPr lang="pl-PL" b="1" dirty="0">
                <a:solidFill>
                  <a:srgbClr val="002060"/>
                </a:solidFill>
              </a:rPr>
              <a:t>Ilość zgłoszonych gospodarstw: </a:t>
            </a:r>
            <a:r>
              <a:rPr lang="pl-PL" b="1" dirty="0">
                <a:solidFill>
                  <a:srgbClr val="FF0000"/>
                </a:solidFill>
              </a:rPr>
              <a:t>14 </a:t>
            </a:r>
          </a:p>
          <a:p>
            <a:pPr lvl="1"/>
            <a:r>
              <a:rPr lang="pl-PL" b="1" dirty="0">
                <a:solidFill>
                  <a:srgbClr val="002060"/>
                </a:solidFill>
              </a:rPr>
              <a:t>Ilość odpadów: </a:t>
            </a:r>
            <a:r>
              <a:rPr lang="pl-PL" b="1" dirty="0">
                <a:solidFill>
                  <a:srgbClr val="FF0000"/>
                </a:solidFill>
              </a:rPr>
              <a:t>68,30 Mg </a:t>
            </a:r>
          </a:p>
          <a:p>
            <a:pPr lvl="1"/>
            <a:endParaRPr lang="pl-PL" dirty="0"/>
          </a:p>
          <a:p>
            <a:pPr marL="400050" lvl="0" indent="-400050">
              <a:buFont typeface="Wingdings" panose="05000000000000000000" pitchFamily="2" charset="2"/>
              <a:buChar char="v"/>
            </a:pPr>
            <a:r>
              <a:rPr lang="pl-PL" dirty="0">
                <a:solidFill>
                  <a:srgbClr val="002060"/>
                </a:solidFill>
              </a:rPr>
              <a:t>„</a:t>
            </a:r>
            <a:r>
              <a:rPr lang="pl-PL" b="1" dirty="0">
                <a:solidFill>
                  <a:srgbClr val="002060"/>
                </a:solidFill>
              </a:rPr>
              <a:t>Demontaż, zbieranie, transport i unieszkodliwienie odpadów zawierających azbest z terenu Gminy Koniecpol w roku 2026”</a:t>
            </a:r>
          </a:p>
          <a:p>
            <a:pPr lvl="1"/>
            <a:r>
              <a:rPr lang="pl-PL" b="1" dirty="0">
                <a:solidFill>
                  <a:srgbClr val="002060"/>
                </a:solidFill>
              </a:rPr>
              <a:t>Wartość brutto: </a:t>
            </a:r>
            <a:r>
              <a:rPr lang="pl-PL" sz="2000" b="1" dirty="0">
                <a:solidFill>
                  <a:srgbClr val="FF0000"/>
                </a:solidFill>
              </a:rPr>
              <a:t>116 535,20 zł </a:t>
            </a:r>
          </a:p>
          <a:p>
            <a:pPr lvl="1"/>
            <a:r>
              <a:rPr lang="pl-PL" b="1" dirty="0">
                <a:solidFill>
                  <a:srgbClr val="002060"/>
                </a:solidFill>
              </a:rPr>
              <a:t>Ilość zgłoszonych posesji: </a:t>
            </a:r>
            <a:r>
              <a:rPr lang="pl-PL" b="1" dirty="0">
                <a:solidFill>
                  <a:srgbClr val="FF0000"/>
                </a:solidFill>
              </a:rPr>
              <a:t>75</a:t>
            </a:r>
            <a:r>
              <a:rPr lang="pl-PL" b="1" dirty="0">
                <a:solidFill>
                  <a:srgbClr val="002060"/>
                </a:solidFill>
              </a:rPr>
              <a:t> </a:t>
            </a:r>
          </a:p>
          <a:p>
            <a:pPr lvl="1"/>
            <a:r>
              <a:rPr lang="pl-PL" b="1" dirty="0">
                <a:solidFill>
                  <a:srgbClr val="002060"/>
                </a:solidFill>
              </a:rPr>
              <a:t>Ilość odpadów: </a:t>
            </a:r>
            <a:r>
              <a:rPr lang="pl-PL" b="1" dirty="0">
                <a:solidFill>
                  <a:srgbClr val="FF0000"/>
                </a:solidFill>
              </a:rPr>
              <a:t>165,21 Mg</a:t>
            </a:r>
          </a:p>
          <a:p>
            <a:pPr lvl="0"/>
            <a:endParaRPr lang="pl-PL" b="1" dirty="0">
              <a:solidFill>
                <a:srgbClr val="002060"/>
              </a:solidFill>
            </a:endParaRPr>
          </a:p>
          <a:p>
            <a:pPr lvl="0"/>
            <a:r>
              <a:rPr lang="pl-PL" b="1" dirty="0">
                <a:solidFill>
                  <a:srgbClr val="002060"/>
                </a:solidFill>
              </a:rPr>
              <a:t>Termin zakończenia obydwu zadań: </a:t>
            </a:r>
            <a:r>
              <a:rPr lang="pl-PL" sz="2000" b="1" dirty="0">
                <a:solidFill>
                  <a:srgbClr val="FF0000"/>
                </a:solidFill>
              </a:rPr>
              <a:t>30.09.2026 r.</a:t>
            </a:r>
          </a:p>
        </p:txBody>
      </p:sp>
      <p:pic>
        <p:nvPicPr>
          <p:cNvPr id="8" name="Obraz 7">
            <a:extLst>
              <a:ext uri="{FF2B5EF4-FFF2-40B4-BE49-F238E27FC236}">
                <a16:creationId xmlns:a16="http://schemas.microsoft.com/office/drawing/2014/main" id="{09E4C57B-1AAD-A88E-241F-99C320892F7B}"/>
              </a:ext>
            </a:extLst>
          </p:cNvPr>
          <p:cNvPicPr>
            <a:picLocks noChangeAspect="1"/>
          </p:cNvPicPr>
          <p:nvPr/>
        </p:nvPicPr>
        <p:blipFill>
          <a:blip r:embed="rId2"/>
          <a:stretch>
            <a:fillRect/>
          </a:stretch>
        </p:blipFill>
        <p:spPr>
          <a:xfrm>
            <a:off x="6274786" y="4147098"/>
            <a:ext cx="5242093" cy="2244983"/>
          </a:xfrm>
          <a:prstGeom prst="rect">
            <a:avLst/>
          </a:prstGeom>
          <a:effectLst>
            <a:softEdge rad="266700"/>
          </a:effectLst>
        </p:spPr>
      </p:pic>
    </p:spTree>
    <p:extLst>
      <p:ext uri="{BB962C8B-B14F-4D97-AF65-F5344CB8AC3E}">
        <p14:creationId xmlns:p14="http://schemas.microsoft.com/office/powerpoint/2010/main" val="34588022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ECB87-1CA3-8251-B58E-AF67EF9CCA63}"/>
            </a:ext>
          </a:extLst>
        </p:cNvPr>
        <p:cNvGrpSpPr/>
        <p:nvPr/>
      </p:nvGrpSpPr>
      <p:grpSpPr>
        <a:xfrm>
          <a:off x="0" y="0"/>
          <a:ext cx="0" cy="0"/>
          <a:chOff x="0" y="0"/>
          <a:chExt cx="0" cy="0"/>
        </a:xfrm>
      </p:grpSpPr>
      <p:sp>
        <p:nvSpPr>
          <p:cNvPr id="4" name="TextBox 2">
            <a:extLst>
              <a:ext uri="{FF2B5EF4-FFF2-40B4-BE49-F238E27FC236}">
                <a16:creationId xmlns:a16="http://schemas.microsoft.com/office/drawing/2014/main" id="{039635CC-B505-7BCB-65AE-A11F3ABCB0E7}"/>
              </a:ext>
            </a:extLst>
          </p:cNvPr>
          <p:cNvSpPr txBox="1">
            <a:spLocks noChangeArrowheads="1"/>
          </p:cNvSpPr>
          <p:nvPr/>
        </p:nvSpPr>
        <p:spPr bwMode="auto">
          <a:xfrm>
            <a:off x="4324350" y="4752404"/>
            <a:ext cx="6929946" cy="1225868"/>
          </a:xfrm>
          <a:prstGeom prst="roundRect">
            <a:avLst/>
          </a:prstGeom>
          <a:solidFill>
            <a:schemeClr val="accent4">
              <a:lumMod val="40000"/>
              <a:lumOff val="60000"/>
            </a:schemeClr>
          </a:solidFill>
          <a:ln w="76200">
            <a:no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6600" b="1" i="0" u="none" strike="noStrike" kern="1200" cap="none" spc="0" normalizeH="0" baseline="0" noProof="0" dirty="0">
                <a:ln>
                  <a:noFill/>
                </a:ln>
                <a:solidFill>
                  <a:srgbClr val="002060"/>
                </a:solidFill>
                <a:effectLst/>
                <a:uLnTx/>
                <a:uFillTx/>
                <a:latin typeface="Calibri" panose="020F0502020204030204"/>
                <a:ea typeface="+mn-ea"/>
                <a:cs typeface="+mn-cs"/>
              </a:rPr>
              <a:t>Projekty unijne</a:t>
            </a:r>
          </a:p>
        </p:txBody>
      </p:sp>
    </p:spTree>
    <p:extLst>
      <p:ext uri="{BB962C8B-B14F-4D97-AF65-F5344CB8AC3E}">
        <p14:creationId xmlns:p14="http://schemas.microsoft.com/office/powerpoint/2010/main" val="5059180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EB5D8-A138-D482-7525-59B14F5787B3}"/>
            </a:ext>
          </a:extLst>
        </p:cNvPr>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12" name="Pismo odręczne 11">
                <a:extLst>
                  <a:ext uri="{FF2B5EF4-FFF2-40B4-BE49-F238E27FC236}">
                    <a16:creationId xmlns:a16="http://schemas.microsoft.com/office/drawing/2014/main" id="{F37EA41B-F50A-E022-5A72-A1595920C2B4}"/>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278ABEF4-DC00-1AD2-8FA6-C025FCE41505}"/>
              </a:ext>
            </a:extLst>
          </p:cNvPr>
          <p:cNvSpPr txBox="1">
            <a:spLocks noChangeArrowheads="1"/>
          </p:cNvSpPr>
          <p:nvPr/>
        </p:nvSpPr>
        <p:spPr bwMode="auto">
          <a:xfrm>
            <a:off x="431734" y="141299"/>
            <a:ext cx="11328532" cy="954107"/>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28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Pozyskano dofinansowanie na projekt pn. „Rozbudowa i modernizacja miejskiej oczyszczalni ścieków w Koniecpolu - etap 1</a:t>
            </a:r>
          </a:p>
        </p:txBody>
      </p:sp>
      <p:sp>
        <p:nvSpPr>
          <p:cNvPr id="5" name="pole tekstowe 4">
            <a:extLst>
              <a:ext uri="{FF2B5EF4-FFF2-40B4-BE49-F238E27FC236}">
                <a16:creationId xmlns:a16="http://schemas.microsoft.com/office/drawing/2014/main" id="{C16B5B5B-2E77-7F95-93DB-324AD13AC66A}"/>
              </a:ext>
            </a:extLst>
          </p:cNvPr>
          <p:cNvSpPr txBox="1"/>
          <p:nvPr/>
        </p:nvSpPr>
        <p:spPr>
          <a:xfrm>
            <a:off x="304869" y="4367547"/>
            <a:ext cx="5408418" cy="1328023"/>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Projekt nr 1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Wydatki kwalifikowane:</a:t>
            </a:r>
            <a:r>
              <a:rPr lang="pl-PL" sz="2400" b="1" dirty="0">
                <a:solidFill>
                  <a:srgbClr val="002060"/>
                </a:solidFill>
                <a:latin typeface="Calibri" panose="020F0502020204030204"/>
              </a:rPr>
              <a:t> </a:t>
            </a:r>
            <a:r>
              <a:rPr kumimoji="0" lang="pl-PL" sz="2400" b="1" i="0" u="none" strike="noStrike" kern="1200" cap="none" spc="0" normalizeH="0" baseline="0" noProof="0" dirty="0">
                <a:ln>
                  <a:noFill/>
                </a:ln>
                <a:solidFill>
                  <a:srgbClr val="FF0000"/>
                </a:solidFill>
                <a:effectLst/>
                <a:uLnTx/>
                <a:uFillTx/>
                <a:latin typeface="Calibri" panose="020F0502020204030204"/>
                <a:ea typeface="+mn-ea"/>
                <a:cs typeface="+mn-cs"/>
              </a:rPr>
              <a:t>3 172 550,00 zł</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EFRR:</a:t>
            </a:r>
            <a:r>
              <a:rPr kumimoji="0" lang="pl-PL"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pl-PL" sz="2400" b="1" i="0" u="none" strike="noStrike" kern="1200" cap="none" spc="0" normalizeH="0" baseline="0" noProof="0" dirty="0">
                <a:ln>
                  <a:noFill/>
                </a:ln>
                <a:solidFill>
                  <a:srgbClr val="FF0000"/>
                </a:solidFill>
                <a:effectLst/>
                <a:uLnTx/>
                <a:uFillTx/>
                <a:latin typeface="Calibri" panose="020F0502020204030204"/>
                <a:ea typeface="+mn-ea"/>
                <a:cs typeface="+mn-cs"/>
              </a:rPr>
              <a:t>2 696 667,50 zł </a:t>
            </a:r>
          </a:p>
        </p:txBody>
      </p:sp>
      <p:sp>
        <p:nvSpPr>
          <p:cNvPr id="14" name="pole tekstowe 13">
            <a:extLst>
              <a:ext uri="{FF2B5EF4-FFF2-40B4-BE49-F238E27FC236}">
                <a16:creationId xmlns:a16="http://schemas.microsoft.com/office/drawing/2014/main" id="{E187847D-A9D1-6B70-1B94-A7B8960B49E5}"/>
              </a:ext>
            </a:extLst>
          </p:cNvPr>
          <p:cNvSpPr txBox="1"/>
          <p:nvPr/>
        </p:nvSpPr>
        <p:spPr>
          <a:xfrm>
            <a:off x="1630007" y="1296675"/>
            <a:ext cx="8343900" cy="2962513"/>
          </a:xfrm>
          <a:prstGeom prst="roundRect">
            <a:avLst/>
          </a:prstGeom>
          <a:solidFill>
            <a:schemeClr val="accent4">
              <a:lumMod val="40000"/>
              <a:lumOff val="6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Dwa projekty w ramach programu</a:t>
            </a:r>
            <a:b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Fundusze Europejskie dla Śląskiego 2021-2027</a:t>
            </a:r>
            <a:b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PRIORYTET II Fundusze Europejskie na zielony rozwój</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DZIAŁANIE 2.11 Infrastruktura wodno-kanalizacyjna</a:t>
            </a:r>
          </a:p>
          <a:p>
            <a:pPr algn="ctr">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Nabory nr: </a:t>
            </a:r>
            <a:r>
              <a:rPr lang="pl-PL" b="1" dirty="0">
                <a:solidFill>
                  <a:srgbClr val="002060"/>
                </a:solidFill>
              </a:rPr>
              <a:t>FESL.02.11-IZ.01-173/24 i FESL.02.11-IZ.01-174/24</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pl-PL" sz="2400" b="1" dirty="0">
              <a:solidFill>
                <a:srgbClr val="002060"/>
              </a:solidFill>
              <a:latin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Europejski Fundusz Rozwoju Regionalnego</a:t>
            </a:r>
          </a:p>
        </p:txBody>
      </p:sp>
      <p:pic>
        <p:nvPicPr>
          <p:cNvPr id="13" name="Obraz 12">
            <a:extLst>
              <a:ext uri="{FF2B5EF4-FFF2-40B4-BE49-F238E27FC236}">
                <a16:creationId xmlns:a16="http://schemas.microsoft.com/office/drawing/2014/main" id="{780B2229-73BE-798E-5314-BC2C5789E36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41873" y="5746105"/>
            <a:ext cx="6143625" cy="715875"/>
          </a:xfrm>
          <a:prstGeom prst="rect">
            <a:avLst/>
          </a:prstGeom>
          <a:noFill/>
          <a:ln>
            <a:noFill/>
          </a:ln>
        </p:spPr>
      </p:pic>
      <p:sp>
        <p:nvSpPr>
          <p:cNvPr id="4" name="pole tekstowe 3">
            <a:extLst>
              <a:ext uri="{FF2B5EF4-FFF2-40B4-BE49-F238E27FC236}">
                <a16:creationId xmlns:a16="http://schemas.microsoft.com/office/drawing/2014/main" id="{D273A830-D596-18D4-E1EE-52DFC878E722}"/>
              </a:ext>
            </a:extLst>
          </p:cNvPr>
          <p:cNvSpPr txBox="1"/>
          <p:nvPr/>
        </p:nvSpPr>
        <p:spPr>
          <a:xfrm>
            <a:off x="6351848" y="4347817"/>
            <a:ext cx="5408418" cy="1328023"/>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Projekt nr 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Wydatki kwalifikowane:  </a:t>
            </a:r>
            <a:r>
              <a:rPr kumimoji="0" lang="pl-PL" sz="2400" b="1" i="0" u="none" strike="noStrike" kern="1200" cap="none" spc="0" normalizeH="0" baseline="0" noProof="0" dirty="0">
                <a:ln>
                  <a:noFill/>
                </a:ln>
                <a:solidFill>
                  <a:srgbClr val="FF0000"/>
                </a:solidFill>
                <a:effectLst/>
                <a:uLnTx/>
                <a:uFillTx/>
                <a:latin typeface="Calibri" panose="020F0502020204030204"/>
                <a:ea typeface="+mn-ea"/>
                <a:cs typeface="+mn-cs"/>
              </a:rPr>
              <a:t>3 691 500,00 zł</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EFRR:  </a:t>
            </a:r>
            <a:r>
              <a:rPr kumimoji="0" lang="pl-PL" sz="2400" b="1" i="0" u="none" strike="noStrike" kern="1200" cap="none" spc="0" normalizeH="0" baseline="0" noProof="0" dirty="0">
                <a:ln>
                  <a:noFill/>
                </a:ln>
                <a:solidFill>
                  <a:srgbClr val="FF0000"/>
                </a:solidFill>
                <a:effectLst/>
                <a:uLnTx/>
                <a:uFillTx/>
                <a:latin typeface="Calibri" panose="020F0502020204030204"/>
                <a:ea typeface="+mn-ea"/>
                <a:cs typeface="+mn-cs"/>
              </a:rPr>
              <a:t>2 962 000,00 zł </a:t>
            </a:r>
          </a:p>
        </p:txBody>
      </p:sp>
      <p:sp>
        <p:nvSpPr>
          <p:cNvPr id="6" name="Strzałka w dół 4">
            <a:extLst>
              <a:ext uri="{FF2B5EF4-FFF2-40B4-BE49-F238E27FC236}">
                <a16:creationId xmlns:a16="http://schemas.microsoft.com/office/drawing/2014/main" id="{EDC72201-9218-B62A-5BAF-6F088238F6F2}"/>
              </a:ext>
            </a:extLst>
          </p:cNvPr>
          <p:cNvSpPr/>
          <p:nvPr/>
        </p:nvSpPr>
        <p:spPr>
          <a:xfrm>
            <a:off x="1630007" y="5872827"/>
            <a:ext cx="931945" cy="85810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7661147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71B94-DC4E-0BA5-0F61-3D779DAC5E72}"/>
            </a:ext>
          </a:extLst>
        </p:cNvPr>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12" name="Pismo odręczne 11">
                <a:extLst>
                  <a:ext uri="{FF2B5EF4-FFF2-40B4-BE49-F238E27FC236}">
                    <a16:creationId xmlns:a16="http://schemas.microsoft.com/office/drawing/2014/main" id="{516B3CA9-F269-0D71-1F7F-56250F19D384}"/>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02BD448-AE5A-4222-AB2A-42A93EB3F42C}"/>
              </a:ext>
            </a:extLst>
          </p:cNvPr>
          <p:cNvSpPr txBox="1">
            <a:spLocks noChangeArrowheads="1"/>
          </p:cNvSpPr>
          <p:nvPr/>
        </p:nvSpPr>
        <p:spPr bwMode="auto">
          <a:xfrm>
            <a:off x="142389" y="119426"/>
            <a:ext cx="11924881" cy="523220"/>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28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Rozbudowa i modernizacja miejskiej oczyszczalni ścieków w Koniecpolu - etap 1</a:t>
            </a:r>
          </a:p>
        </p:txBody>
      </p:sp>
      <p:sp>
        <p:nvSpPr>
          <p:cNvPr id="5" name="pole tekstowe 4">
            <a:extLst>
              <a:ext uri="{FF2B5EF4-FFF2-40B4-BE49-F238E27FC236}">
                <a16:creationId xmlns:a16="http://schemas.microsoft.com/office/drawing/2014/main" id="{C4A66E1B-8815-C7D4-D683-A2600FE99606}"/>
              </a:ext>
            </a:extLst>
          </p:cNvPr>
          <p:cNvSpPr txBox="1"/>
          <p:nvPr/>
        </p:nvSpPr>
        <p:spPr>
          <a:xfrm>
            <a:off x="170024" y="779496"/>
            <a:ext cx="5925367" cy="5618559"/>
          </a:xfrm>
          <a:prstGeom prst="roundRect">
            <a:avLst/>
          </a:prstGeom>
          <a:solidFill>
            <a:schemeClr val="accent4">
              <a:lumMod val="40000"/>
              <a:lumOff val="60000"/>
            </a:schemeClr>
          </a:solid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Projekt nr 1</a:t>
            </a:r>
            <a:r>
              <a:rPr kumimoji="0" lang="pl-PL" sz="20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a:t>
            </a:r>
            <a:r>
              <a:rPr kumimoji="0" lang="pl-PL" sz="20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obejmuje modernizację oczyszczalni w następującym zakresie:</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pl-PL" sz="20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endParaRPr>
          </a:p>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0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Remont przepompowni ścieków surowych                             i przepompowni ścieków oczyszczonych,</a:t>
            </a:r>
          </a:p>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0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Budowa Sito/Krato piaskownika,</a:t>
            </a:r>
          </a:p>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0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Budowa dmuchaw w obudowie zewnętrznej wraz z pracami instalacyjnymi i budowlanymi </a:t>
            </a:r>
          </a:p>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0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Remont węzła osadowego do odwadniana osadu ściekowego,</a:t>
            </a:r>
          </a:p>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0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Zewnętrzne instalacje sanitarne</a:t>
            </a:r>
            <a:br>
              <a:rPr kumimoji="0" lang="pl-PL" sz="20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br>
            <a:r>
              <a:rPr kumimoji="0" lang="pl-PL" sz="20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i technologiczne,</a:t>
            </a:r>
          </a:p>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0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Remont zbiornika buforowego ścieków dowożonych.</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pl-PL" sz="20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pl-PL" sz="20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Planowany termin realizacji: </a:t>
            </a:r>
            <a:r>
              <a:rPr kumimoji="0" lang="pl-PL" sz="20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31.12.2029</a:t>
            </a:r>
          </a:p>
        </p:txBody>
      </p:sp>
      <p:sp>
        <p:nvSpPr>
          <p:cNvPr id="3" name="pole tekstowe 2">
            <a:extLst>
              <a:ext uri="{FF2B5EF4-FFF2-40B4-BE49-F238E27FC236}">
                <a16:creationId xmlns:a16="http://schemas.microsoft.com/office/drawing/2014/main" id="{97243B8F-0E75-96BC-0DF3-45C0D7E30983}"/>
              </a:ext>
            </a:extLst>
          </p:cNvPr>
          <p:cNvSpPr txBox="1"/>
          <p:nvPr/>
        </p:nvSpPr>
        <p:spPr>
          <a:xfrm>
            <a:off x="6240024" y="1851702"/>
            <a:ext cx="5781952" cy="3657385"/>
          </a:xfrm>
          <a:prstGeom prst="roundRect">
            <a:avLst/>
          </a:prstGeom>
          <a:solidFill>
            <a:schemeClr val="accent4">
              <a:lumMod val="40000"/>
              <a:lumOff val="60000"/>
            </a:schemeClr>
          </a:solidFill>
        </p:spPr>
        <p:txBody>
          <a:bodyPr wrap="square">
            <a:spAutoFit/>
          </a:bodyPr>
          <a:lstStyle/>
          <a:p>
            <a:pPr marL="0" marR="0" lvl="0" indent="0"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200" cap="none" spc="0" normalizeH="0" baseline="0" noProof="0" dirty="0">
                <a:ln>
                  <a:noFill/>
                </a:ln>
                <a:solidFill>
                  <a:srgbClr val="FF0000"/>
                </a:solidFill>
                <a:effectLst/>
                <a:uLnTx/>
                <a:uFillTx/>
                <a:latin typeface="Calibri" panose="020F0502020204030204"/>
                <a:ea typeface="+mn-ea"/>
                <a:cs typeface="+mn-cs"/>
              </a:rPr>
              <a:t>Projekt nr 2 </a:t>
            </a:r>
            <a:r>
              <a:rPr kumimoji="0" lang="pl-PL" sz="2000" b="1" i="0" u="none" strike="noStrike" kern="1200" cap="none" spc="0" normalizeH="0" baseline="0" noProof="0" dirty="0">
                <a:ln>
                  <a:noFill/>
                </a:ln>
                <a:solidFill>
                  <a:srgbClr val="002060"/>
                </a:solidFill>
                <a:effectLst/>
                <a:uLnTx/>
                <a:uFillTx/>
                <a:latin typeface="Calibri" panose="020F0502020204030204"/>
                <a:ea typeface="+mn-ea"/>
                <a:cs typeface="+mn-cs"/>
              </a:rPr>
              <a:t>obejmuje budowę nowego reaktora biologicznego, w tym wykonanie prac budowlanych:</a:t>
            </a:r>
          </a:p>
          <a:p>
            <a:pPr marL="342900" marR="0" lvl="0" indent="-342900" defTabSz="914400" rtl="0" eaLnBrk="1" fontAlgn="auto" latinLnBrk="0" hangingPunct="1">
              <a:lnSpc>
                <a:spcPct val="107000"/>
              </a:lnSpc>
              <a:spcBef>
                <a:spcPts val="0"/>
              </a:spcBef>
              <a:spcAft>
                <a:spcPts val="800"/>
              </a:spcAft>
              <a:buClrTx/>
              <a:buSzTx/>
              <a:buFont typeface="Wingdings" panose="05000000000000000000" pitchFamily="2" charset="2"/>
              <a:buChar char="Ø"/>
              <a:tabLst/>
              <a:defRPr/>
            </a:pPr>
            <a:r>
              <a:rPr kumimoji="0" lang="pl-PL" sz="2000" b="1" i="0" u="none" strike="noStrike" kern="1200" cap="none" spc="0" normalizeH="0" baseline="0" noProof="0" dirty="0">
                <a:ln>
                  <a:noFill/>
                </a:ln>
                <a:solidFill>
                  <a:srgbClr val="002060"/>
                </a:solidFill>
                <a:effectLst/>
                <a:uLnTx/>
                <a:uFillTx/>
                <a:latin typeface="Calibri" panose="020F0502020204030204"/>
                <a:ea typeface="+mn-ea"/>
                <a:cs typeface="+mn-cs"/>
              </a:rPr>
              <a:t>budowa zbiorników i komór reaktora biologicznego, dostawę i montaż wyposażenia stalowego oraz montaż nowego wyposażenia technologicznego (zgarniacze, mieszadła, pompy, system napowietrzania).</a:t>
            </a:r>
          </a:p>
          <a:p>
            <a:pPr marL="0" marR="0" lvl="0" indent="0" defTabSz="914400" rtl="0" eaLnBrk="1" fontAlgn="auto" latinLnBrk="0" hangingPunct="1">
              <a:lnSpc>
                <a:spcPct val="100000"/>
              </a:lnSpc>
              <a:spcBef>
                <a:spcPts val="0"/>
              </a:spcBef>
              <a:spcAft>
                <a:spcPts val="0"/>
              </a:spcAft>
              <a:buClrTx/>
              <a:buSzTx/>
              <a:buFontTx/>
              <a:buNone/>
              <a:tabLst/>
              <a:defRPr/>
            </a:pPr>
            <a:r>
              <a:rPr kumimoji="0" lang="pl-PL" sz="2000" b="1" i="0" u="none" strike="noStrike" kern="1200" cap="none" spc="0" normalizeH="0" baseline="0" noProof="0" dirty="0">
                <a:ln>
                  <a:noFill/>
                </a:ln>
                <a:solidFill>
                  <a:srgbClr val="002060"/>
                </a:solidFill>
                <a:effectLst/>
                <a:uLnTx/>
                <a:uFillTx/>
                <a:latin typeface="Calibri" panose="020F0502020204030204"/>
                <a:ea typeface="+mn-ea"/>
                <a:cs typeface="+mn-cs"/>
              </a:rPr>
              <a:t>Planowany termin realizacji: </a:t>
            </a:r>
            <a:r>
              <a:rPr kumimoji="0" lang="pl-PL" sz="2000" b="1" i="0" u="none" strike="noStrike" kern="1200" cap="none" spc="0" normalizeH="0" baseline="0" noProof="0" dirty="0">
                <a:ln>
                  <a:noFill/>
                </a:ln>
                <a:solidFill>
                  <a:srgbClr val="FF0000"/>
                </a:solidFill>
                <a:effectLst/>
                <a:uLnTx/>
                <a:uFillTx/>
                <a:latin typeface="Calibri" panose="020F0502020204030204"/>
                <a:ea typeface="+mn-ea"/>
                <a:cs typeface="+mn-cs"/>
              </a:rPr>
              <a:t>31.12.2028</a:t>
            </a:r>
          </a:p>
        </p:txBody>
      </p:sp>
      <p:pic>
        <p:nvPicPr>
          <p:cNvPr id="6" name="Obraz 5">
            <a:extLst>
              <a:ext uri="{FF2B5EF4-FFF2-40B4-BE49-F238E27FC236}">
                <a16:creationId xmlns:a16="http://schemas.microsoft.com/office/drawing/2014/main" id="{66372FCF-647C-28C2-D51F-B747980BFFA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85318" y="5825381"/>
            <a:ext cx="5676095" cy="661397"/>
          </a:xfrm>
          <a:prstGeom prst="rect">
            <a:avLst/>
          </a:prstGeom>
          <a:noFill/>
          <a:ln>
            <a:noFill/>
          </a:ln>
        </p:spPr>
      </p:pic>
    </p:spTree>
    <p:extLst>
      <p:ext uri="{BB962C8B-B14F-4D97-AF65-F5344CB8AC3E}">
        <p14:creationId xmlns:p14="http://schemas.microsoft.com/office/powerpoint/2010/main" val="14745282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11F51-34D7-533F-FB2F-84E30A1ABD31}"/>
            </a:ext>
          </a:extLst>
        </p:cNvPr>
        <p:cNvGrpSpPr/>
        <p:nvPr/>
      </p:nvGrpSpPr>
      <p:grpSpPr>
        <a:xfrm>
          <a:off x="0" y="0"/>
          <a:ext cx="0" cy="0"/>
          <a:chOff x="0" y="0"/>
          <a:chExt cx="0" cy="0"/>
        </a:xfrm>
      </p:grpSpPr>
      <p:pic>
        <p:nvPicPr>
          <p:cNvPr id="4" name="Obraz 3">
            <a:extLst>
              <a:ext uri="{FF2B5EF4-FFF2-40B4-BE49-F238E27FC236}">
                <a16:creationId xmlns:a16="http://schemas.microsoft.com/office/drawing/2014/main" id="{06242F3D-F0CA-84DA-B0F5-C9C2C7BDC8AB}"/>
              </a:ext>
            </a:extLst>
          </p:cNvPr>
          <p:cNvPicPr>
            <a:picLocks noChangeAspect="1"/>
          </p:cNvPicPr>
          <p:nvPr/>
        </p:nvPicPr>
        <p:blipFill>
          <a:blip r:embed="rId2"/>
          <a:stretch>
            <a:fillRect/>
          </a:stretch>
        </p:blipFill>
        <p:spPr>
          <a:xfrm>
            <a:off x="40132" y="1997226"/>
            <a:ext cx="6512249" cy="3754874"/>
          </a:xfrm>
          <a:prstGeom prst="rect">
            <a:avLst/>
          </a:prstGeom>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5F62C169-5492-AAA4-9821-10F793A0B0D1}"/>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F1BB7B56-FAC8-E760-7875-FD89C8819A7C}"/>
              </a:ext>
            </a:extLst>
          </p:cNvPr>
          <p:cNvSpPr txBox="1">
            <a:spLocks noChangeArrowheads="1"/>
          </p:cNvSpPr>
          <p:nvPr/>
        </p:nvSpPr>
        <p:spPr bwMode="auto">
          <a:xfrm>
            <a:off x="190501" y="64209"/>
            <a:ext cx="11839574" cy="523220"/>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28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Budowa Centrum Przesiadkowego w Koniecpolu</a:t>
            </a:r>
          </a:p>
        </p:txBody>
      </p:sp>
      <p:sp>
        <p:nvSpPr>
          <p:cNvPr id="5" name="pole tekstowe 4">
            <a:extLst>
              <a:ext uri="{FF2B5EF4-FFF2-40B4-BE49-F238E27FC236}">
                <a16:creationId xmlns:a16="http://schemas.microsoft.com/office/drawing/2014/main" id="{8B26C4F1-B33B-55D8-D543-99EB9A1C3328}"/>
              </a:ext>
            </a:extLst>
          </p:cNvPr>
          <p:cNvSpPr txBox="1"/>
          <p:nvPr/>
        </p:nvSpPr>
        <p:spPr>
          <a:xfrm>
            <a:off x="6552381" y="2370716"/>
            <a:ext cx="5562194" cy="2890153"/>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t>W trakcie uzgodnień stwierdzono konieczność doprecyzowania zapisów Miejscowego Planu Zagospodarowania Przestrzennego, które pozwolą na realizację projektu w pełnym zakresie, zgodnie</a:t>
            </a:r>
            <a:b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t> z koncepcją i założeniami zawartymi</a:t>
            </a:r>
            <a:b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t> w Programie </a:t>
            </a:r>
            <a:r>
              <a:rPr kumimoji="0" lang="pl-PL" sz="2200" b="1" i="0" u="none" strike="noStrike" kern="1200" cap="none" spc="0" normalizeH="0" baseline="0" noProof="0" dirty="0" err="1">
                <a:ln>
                  <a:noFill/>
                </a:ln>
                <a:solidFill>
                  <a:srgbClr val="002060"/>
                </a:solidFill>
                <a:effectLst/>
                <a:uLnTx/>
                <a:uFillTx/>
                <a:latin typeface="Calibri" panose="020F0502020204030204"/>
                <a:ea typeface="+mn-ea"/>
                <a:cs typeface="+mn-cs"/>
              </a:rPr>
              <a:t>Funkcjonalno</a:t>
            </a:r>
            <a: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t> - Użytkowym.  </a:t>
            </a:r>
          </a:p>
        </p:txBody>
      </p:sp>
      <p:sp>
        <p:nvSpPr>
          <p:cNvPr id="7" name="pole tekstowe 6">
            <a:extLst>
              <a:ext uri="{FF2B5EF4-FFF2-40B4-BE49-F238E27FC236}">
                <a16:creationId xmlns:a16="http://schemas.microsoft.com/office/drawing/2014/main" id="{F259333E-ECC3-2008-37D8-4FEB974F870B}"/>
              </a:ext>
            </a:extLst>
          </p:cNvPr>
          <p:cNvSpPr txBox="1"/>
          <p:nvPr/>
        </p:nvSpPr>
        <p:spPr>
          <a:xfrm>
            <a:off x="40132" y="5601975"/>
            <a:ext cx="6178923" cy="1191816"/>
          </a:xfrm>
          <a:prstGeom prst="roundRect">
            <a:avLst/>
          </a:prstGeom>
          <a:solidFill>
            <a:schemeClr val="accent4">
              <a:lumMod val="40000"/>
              <a:lumOff val="60000"/>
            </a:schemeClr>
          </a:solid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pl-PL" sz="1600" b="1" i="0" u="none" strike="noStrike" kern="1200" cap="none" spc="0" normalizeH="0" baseline="0" noProof="0" dirty="0">
                <a:ln>
                  <a:noFill/>
                </a:ln>
                <a:solidFill>
                  <a:srgbClr val="002060"/>
                </a:solidFill>
                <a:effectLst/>
                <a:uLnTx/>
                <a:uFillTx/>
                <a:latin typeface="Calibri" panose="020F0502020204030204"/>
                <a:ea typeface="+mn-ea"/>
                <a:cs typeface="+mn-cs"/>
              </a:rPr>
              <a:t>Fundusze Europejskie dla Śląskiego 2021-2027</a:t>
            </a:r>
            <a:br>
              <a:rPr kumimoji="0" lang="pl-PL" sz="16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1600" b="1" i="0" u="none" strike="noStrike" kern="1200" cap="none" spc="0" normalizeH="0" baseline="0" noProof="0" dirty="0">
                <a:ln>
                  <a:noFill/>
                </a:ln>
                <a:solidFill>
                  <a:srgbClr val="002060"/>
                </a:solidFill>
                <a:effectLst/>
                <a:uLnTx/>
                <a:uFillTx/>
                <a:latin typeface="Calibri" panose="020F0502020204030204"/>
                <a:ea typeface="+mn-ea"/>
                <a:cs typeface="+mn-cs"/>
              </a:rPr>
              <a:t>PRIORYTET III Fundusze Europejskie dla zrównoważonej mobilności  </a:t>
            </a:r>
          </a:p>
          <a:p>
            <a:pPr marL="0" marR="0" lvl="0" indent="0" defTabSz="914400" rtl="0" eaLnBrk="1" fontAlgn="auto" latinLnBrk="0" hangingPunct="1">
              <a:lnSpc>
                <a:spcPct val="100000"/>
              </a:lnSpc>
              <a:spcBef>
                <a:spcPts val="0"/>
              </a:spcBef>
              <a:spcAft>
                <a:spcPts val="0"/>
              </a:spcAft>
              <a:buClrTx/>
              <a:buSzTx/>
              <a:buFontTx/>
              <a:buNone/>
              <a:tabLst/>
              <a:defRPr/>
            </a:pPr>
            <a:r>
              <a:rPr kumimoji="0" lang="pl-PL" sz="1600" b="1" i="0" u="none" strike="noStrike" kern="1200" cap="none" spc="0" normalizeH="0" baseline="0" noProof="0" dirty="0">
                <a:ln>
                  <a:noFill/>
                </a:ln>
                <a:solidFill>
                  <a:srgbClr val="002060"/>
                </a:solidFill>
                <a:effectLst/>
                <a:uLnTx/>
                <a:uFillTx/>
                <a:latin typeface="Calibri" panose="020F0502020204030204"/>
                <a:ea typeface="+mn-ea"/>
                <a:cs typeface="+mn-cs"/>
              </a:rPr>
              <a:t>Działanie 03.02 Zrównoważona multimodalna mobilność miejska – ZIT (Subregion Północny)</a:t>
            </a:r>
          </a:p>
        </p:txBody>
      </p:sp>
      <p:pic>
        <p:nvPicPr>
          <p:cNvPr id="6" name="Obraz 5">
            <a:extLst>
              <a:ext uri="{FF2B5EF4-FFF2-40B4-BE49-F238E27FC236}">
                <a16:creationId xmlns:a16="http://schemas.microsoft.com/office/drawing/2014/main" id="{2659F399-03CC-7EF8-0B5D-3F03FAC73C8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76938" y="5902225"/>
            <a:ext cx="5816389" cy="715875"/>
          </a:xfrm>
          <a:prstGeom prst="rect">
            <a:avLst/>
          </a:prstGeom>
          <a:noFill/>
          <a:ln>
            <a:noFill/>
          </a:ln>
        </p:spPr>
      </p:pic>
      <p:sp>
        <p:nvSpPr>
          <p:cNvPr id="3" name="pole tekstowe 2">
            <a:extLst>
              <a:ext uri="{FF2B5EF4-FFF2-40B4-BE49-F238E27FC236}">
                <a16:creationId xmlns:a16="http://schemas.microsoft.com/office/drawing/2014/main" id="{CC538CAC-6CF2-0C5F-3ADB-D49E776EEFDD}"/>
              </a:ext>
            </a:extLst>
          </p:cNvPr>
          <p:cNvSpPr txBox="1"/>
          <p:nvPr/>
        </p:nvSpPr>
        <p:spPr>
          <a:xfrm>
            <a:off x="763852" y="687398"/>
            <a:ext cx="10426172" cy="1225868"/>
          </a:xfrm>
          <a:prstGeom prst="roundRect">
            <a:avLst/>
          </a:prstGeom>
          <a:solidFill>
            <a:schemeClr val="accent4">
              <a:lumMod val="40000"/>
              <a:lumOff val="6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t>Wykonawca wybrany. Projekt realizowany w formule </a:t>
            </a:r>
            <a:r>
              <a:rPr kumimoji="0" lang="pl-PL" sz="2200" b="1" i="1" u="none" strike="noStrike" kern="1200" cap="none" spc="0" normalizeH="0" baseline="0" noProof="0" dirty="0">
                <a:ln>
                  <a:noFill/>
                </a:ln>
                <a:solidFill>
                  <a:srgbClr val="002060"/>
                </a:solidFill>
                <a:effectLst/>
                <a:uLnTx/>
                <a:uFillTx/>
                <a:latin typeface="Calibri" panose="020F0502020204030204"/>
                <a:ea typeface="+mn-ea"/>
                <a:cs typeface="+mn-cs"/>
              </a:rPr>
              <a:t>Zaprojektuj i Wybuduj </a:t>
            </a:r>
            <a:r>
              <a:rPr kumimoji="0" lang="pl-PL" sz="2200" b="1" i="0" u="none" strike="noStrike" kern="1200" cap="none" spc="0" normalizeH="0" baseline="0" noProof="0" dirty="0">
                <a:ln>
                  <a:noFill/>
                </a:ln>
                <a:solidFill>
                  <a:srgbClr val="002060"/>
                </a:solidFill>
                <a:effectLst/>
                <a:uLnTx/>
                <a:uFillTx/>
                <a:latin typeface="Calibri" panose="020F0502020204030204"/>
                <a:ea typeface="+mn-ea"/>
                <a:cs typeface="+mn-cs"/>
              </a:rPr>
              <a:t>na podstawie założeń Programu Funkcjonalno-Użytkowego. Realizacja rozpoczęła się od prac projektowych i uzgodnień branżowych (w tym ZDW).   </a:t>
            </a:r>
          </a:p>
        </p:txBody>
      </p:sp>
    </p:spTree>
    <p:extLst>
      <p:ext uri="{BB962C8B-B14F-4D97-AF65-F5344CB8AC3E}">
        <p14:creationId xmlns:p14="http://schemas.microsoft.com/office/powerpoint/2010/main" val="39985060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82B7D-F357-C1CB-1EEC-C855011E5D7E}"/>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D8E1980B-6B94-C2AE-9363-FCC01DBC1189}"/>
              </a:ext>
            </a:extLst>
          </p:cNvPr>
          <p:cNvSpPr>
            <a:spLocks noGrp="1"/>
          </p:cNvSpPr>
          <p:nvPr>
            <p:ph type="title"/>
          </p:nvPr>
        </p:nvSpPr>
        <p:spPr>
          <a:xfrm>
            <a:off x="606670" y="239468"/>
            <a:ext cx="10984523" cy="1923440"/>
          </a:xfrm>
        </p:spPr>
        <p:txBody>
          <a:bodyPr>
            <a:noAutofit/>
          </a:bodyPr>
          <a:lstStyle/>
          <a:p>
            <a:pPr algn="just"/>
            <a:br>
              <a:rPr lang="pl-PL" sz="3000" b="1" dirty="0"/>
            </a:br>
            <a:br>
              <a:rPr lang="pl-PL" sz="3000" b="1" dirty="0"/>
            </a:br>
            <a:endParaRPr lang="pl-PL" sz="3000" b="1" dirty="0"/>
          </a:p>
        </p:txBody>
      </p:sp>
      <p:sp>
        <p:nvSpPr>
          <p:cNvPr id="5" name="TextBox 2">
            <a:extLst>
              <a:ext uri="{FF2B5EF4-FFF2-40B4-BE49-F238E27FC236}">
                <a16:creationId xmlns:a16="http://schemas.microsoft.com/office/drawing/2014/main" id="{DDCAD454-40A6-E446-CE3F-FF544BD1E767}"/>
              </a:ext>
            </a:extLst>
          </p:cNvPr>
          <p:cNvSpPr txBox="1">
            <a:spLocks noChangeArrowheads="1"/>
          </p:cNvSpPr>
          <p:nvPr/>
        </p:nvSpPr>
        <p:spPr bwMode="auto">
          <a:xfrm>
            <a:off x="238125" y="92166"/>
            <a:ext cx="11591323" cy="1328023"/>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altLang="pl-PL" sz="3600" b="1"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Efektywność energetyczna budynków użyteczności publicznej w gminie Koniecpol</a:t>
            </a:r>
          </a:p>
        </p:txBody>
      </p:sp>
      <p:sp>
        <p:nvSpPr>
          <p:cNvPr id="4" name="pole tekstowe 3">
            <a:extLst>
              <a:ext uri="{FF2B5EF4-FFF2-40B4-BE49-F238E27FC236}">
                <a16:creationId xmlns:a16="http://schemas.microsoft.com/office/drawing/2014/main" id="{D44FBEE4-BEC4-753E-9B60-279C58838E2C}"/>
              </a:ext>
            </a:extLst>
          </p:cNvPr>
          <p:cNvSpPr txBox="1"/>
          <p:nvPr/>
        </p:nvSpPr>
        <p:spPr>
          <a:xfrm>
            <a:off x="533766" y="1624543"/>
            <a:ext cx="11124468" cy="2145268"/>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Projekty dofinasowane w ramach programu Fundusze Europejskie dla Śląskiego </a:t>
            </a:r>
            <a:b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b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2021-2027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Priorytet - FESL.02.00 - Fundusze Europejskie na zielony rozwój</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Działanie: FESL.02.01 - Efektywność energetyczna budynków użyteczności publicznej</a:t>
            </a:r>
          </a:p>
          <a:p>
            <a:pPr algn="ctr">
              <a:defRPr/>
            </a:pPr>
            <a:r>
              <a:rPr lang="pl-PL" sz="2400" b="1" dirty="0">
                <a:solidFill>
                  <a:srgbClr val="002060"/>
                </a:solidFill>
                <a:latin typeface="Calibri" panose="020F0502020204030204" pitchFamily="34" charset="0"/>
                <a:cs typeface="Calibri" panose="020F0502020204030204" pitchFamily="34" charset="0"/>
              </a:rPr>
              <a:t>Europejski Fundusz Rozwoju Regionalnego</a:t>
            </a:r>
          </a:p>
        </p:txBody>
      </p:sp>
      <p:sp>
        <p:nvSpPr>
          <p:cNvPr id="7" name="pole tekstowe 6">
            <a:extLst>
              <a:ext uri="{FF2B5EF4-FFF2-40B4-BE49-F238E27FC236}">
                <a16:creationId xmlns:a16="http://schemas.microsoft.com/office/drawing/2014/main" id="{FAB4CCFE-6464-A4C6-4AB1-735F5AD77FD1}"/>
              </a:ext>
            </a:extLst>
          </p:cNvPr>
          <p:cNvSpPr txBox="1"/>
          <p:nvPr/>
        </p:nvSpPr>
        <p:spPr>
          <a:xfrm>
            <a:off x="2049674" y="5848489"/>
            <a:ext cx="7768435" cy="578882"/>
          </a:xfrm>
          <a:prstGeom prst="roundRect">
            <a:avLst/>
          </a:prstGeom>
          <a:solidFill>
            <a:schemeClr val="accent4">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Łączna kwota dofinansowania wynosi: </a:t>
            </a:r>
            <a:r>
              <a:rPr kumimoji="0" lang="pl-PL" sz="28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6 089 205,98 PLN</a:t>
            </a:r>
          </a:p>
        </p:txBody>
      </p:sp>
      <p:sp>
        <p:nvSpPr>
          <p:cNvPr id="3" name="pole tekstowe 2">
            <a:extLst>
              <a:ext uri="{FF2B5EF4-FFF2-40B4-BE49-F238E27FC236}">
                <a16:creationId xmlns:a16="http://schemas.microsoft.com/office/drawing/2014/main" id="{2AC9F6A4-7FA7-F4A1-3D5C-FAECB5720297}"/>
              </a:ext>
            </a:extLst>
          </p:cNvPr>
          <p:cNvSpPr txBox="1"/>
          <p:nvPr/>
        </p:nvSpPr>
        <p:spPr>
          <a:xfrm>
            <a:off x="1600200" y="3974165"/>
            <a:ext cx="8667384" cy="1736646"/>
          </a:xfrm>
          <a:prstGeom prst="roundRect">
            <a:avLst/>
          </a:prstGeom>
          <a:solidFill>
            <a:schemeClr val="accent4">
              <a:lumMod val="40000"/>
              <a:lumOff val="60000"/>
            </a:schemeClr>
          </a:solidFill>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pl-PL" altLang="pl-PL" sz="2400" b="1" i="0" u="none" strike="noStrike" kern="1200" cap="none" spc="0" normalizeH="0" baseline="0" noProof="0" dirty="0">
                <a:ln>
                  <a:noFill/>
                </a:ln>
                <a:solidFill>
                  <a:srgbClr val="FF0000"/>
                </a:solidFill>
                <a:effectLst/>
                <a:uLnTx/>
                <a:uFillTx/>
                <a:latin typeface="Calibri" panose="020F0502020204030204"/>
                <a:ea typeface="+mn-ea"/>
                <a:cs typeface="+mn-cs"/>
              </a:rPr>
              <a:t>3 PROJEKTY:</a:t>
            </a:r>
          </a:p>
          <a:p>
            <a:pPr marL="342900" marR="0" lvl="0" indent="-342900" algn="ctr"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altLang="pl-PL" sz="2400" b="1" i="0" u="none" strike="noStrike" kern="1200" cap="none" spc="0" normalizeH="0" baseline="0" noProof="0" dirty="0">
                <a:ln>
                  <a:noFill/>
                </a:ln>
                <a:solidFill>
                  <a:srgbClr val="002060"/>
                </a:solidFill>
                <a:effectLst/>
                <a:uLnTx/>
                <a:uFillTx/>
                <a:latin typeface="Calibri" panose="020F0502020204030204"/>
                <a:ea typeface="+mn-ea"/>
                <a:cs typeface="+mn-cs"/>
              </a:rPr>
              <a:t>Termomodernizacja Szkoły Podstawowej w Łysinach</a:t>
            </a:r>
          </a:p>
          <a:p>
            <a:pPr marL="342900" marR="0" lvl="0" indent="-342900" algn="ctr"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Termomodernizacja Szkoły Podstawowej w Rudnikach</a:t>
            </a:r>
          </a:p>
          <a:p>
            <a:pPr marL="342900" marR="0" lvl="0" indent="-342900" algn="ctr"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Termomodernizacja budynku remizy strażackiej w Okołowicach  </a:t>
            </a:r>
          </a:p>
        </p:txBody>
      </p:sp>
      <p:sp>
        <p:nvSpPr>
          <p:cNvPr id="6" name="Strzałka w dół 4">
            <a:extLst>
              <a:ext uri="{FF2B5EF4-FFF2-40B4-BE49-F238E27FC236}">
                <a16:creationId xmlns:a16="http://schemas.microsoft.com/office/drawing/2014/main" id="{20E24A0A-08B4-174A-0349-5CD27600FA4D}"/>
              </a:ext>
            </a:extLst>
          </p:cNvPr>
          <p:cNvSpPr/>
          <p:nvPr/>
        </p:nvSpPr>
        <p:spPr>
          <a:xfrm>
            <a:off x="391386" y="5651674"/>
            <a:ext cx="1208814" cy="97251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0895782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F809F-244E-58C7-B29C-C26F2DC277D0}"/>
            </a:ext>
          </a:extLst>
        </p:cNvPr>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12" name="Pismo odręczne 11">
                <a:extLst>
                  <a:ext uri="{FF2B5EF4-FFF2-40B4-BE49-F238E27FC236}">
                    <a16:creationId xmlns:a16="http://schemas.microsoft.com/office/drawing/2014/main" id="{B804FC31-A299-A488-EF38-47DACB80645E}"/>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EA9A443-52CA-BE9E-2E7D-8D69FB36652B}"/>
              </a:ext>
            </a:extLst>
          </p:cNvPr>
          <p:cNvSpPr txBox="1">
            <a:spLocks noChangeArrowheads="1"/>
          </p:cNvSpPr>
          <p:nvPr/>
        </p:nvSpPr>
        <p:spPr bwMode="auto">
          <a:xfrm>
            <a:off x="467128" y="247650"/>
            <a:ext cx="11077171" cy="1328023"/>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pl-PL" sz="3600" b="1" dirty="0">
                <a:solidFill>
                  <a:srgbClr val="002060"/>
                </a:solidFill>
              </a:rPr>
              <a:t>T</a:t>
            </a:r>
            <a:r>
              <a:rPr kumimoji="0" lang="pl-PL" sz="36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mn-cs"/>
              </a:rPr>
              <a:t>ermomodernizacja</a:t>
            </a: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 budynków użyteczności publicznej – postępowanie przetargowe</a:t>
            </a:r>
          </a:p>
        </p:txBody>
      </p:sp>
      <p:sp>
        <p:nvSpPr>
          <p:cNvPr id="5" name="pole tekstowe 4">
            <a:extLst>
              <a:ext uri="{FF2B5EF4-FFF2-40B4-BE49-F238E27FC236}">
                <a16:creationId xmlns:a16="http://schemas.microsoft.com/office/drawing/2014/main" id="{396F0635-8205-E38F-B1E4-0C0657F59839}"/>
              </a:ext>
            </a:extLst>
          </p:cNvPr>
          <p:cNvSpPr txBox="1"/>
          <p:nvPr/>
        </p:nvSpPr>
        <p:spPr>
          <a:xfrm>
            <a:off x="1047620" y="2158432"/>
            <a:ext cx="9916186" cy="1242326"/>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pl-PL" sz="32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Na 3 zadania wpłynęło 18 ofert, które obecnie podlegają ocenie.</a:t>
            </a:r>
          </a:p>
        </p:txBody>
      </p:sp>
      <p:sp>
        <p:nvSpPr>
          <p:cNvPr id="4" name="pole tekstowe 3">
            <a:extLst>
              <a:ext uri="{FF2B5EF4-FFF2-40B4-BE49-F238E27FC236}">
                <a16:creationId xmlns:a16="http://schemas.microsoft.com/office/drawing/2014/main" id="{7D3FD4F6-86BB-F6B9-1E82-45FD84D3FE95}"/>
              </a:ext>
            </a:extLst>
          </p:cNvPr>
          <p:cNvSpPr txBox="1"/>
          <p:nvPr/>
        </p:nvSpPr>
        <p:spPr>
          <a:xfrm>
            <a:off x="3886502" y="3991757"/>
            <a:ext cx="4238422" cy="646986"/>
          </a:xfrm>
          <a:prstGeom prst="roundRect">
            <a:avLst/>
          </a:prstGeom>
          <a:solidFill>
            <a:schemeClr val="accent4">
              <a:lumMod val="40000"/>
              <a:lumOff val="60000"/>
            </a:schemeClr>
          </a:solidFill>
        </p:spPr>
        <p:txBody>
          <a:bodyPr wrap="square">
            <a:spAutoFit/>
          </a:bodyPr>
          <a:lstStyle/>
          <a:p>
            <a:r>
              <a:rPr lang="pl-PL" sz="3200" b="1" dirty="0">
                <a:solidFill>
                  <a:srgbClr val="002060"/>
                </a:solidFill>
              </a:rPr>
              <a:t>Co obejmują projekty?</a:t>
            </a:r>
          </a:p>
        </p:txBody>
      </p:sp>
      <p:sp>
        <p:nvSpPr>
          <p:cNvPr id="6" name="Strzałka w dół 4">
            <a:extLst>
              <a:ext uri="{FF2B5EF4-FFF2-40B4-BE49-F238E27FC236}">
                <a16:creationId xmlns:a16="http://schemas.microsoft.com/office/drawing/2014/main" id="{C6295005-C0F0-F5BC-73C5-50813FEB1080}"/>
              </a:ext>
            </a:extLst>
          </p:cNvPr>
          <p:cNvSpPr/>
          <p:nvPr/>
        </p:nvSpPr>
        <p:spPr>
          <a:xfrm>
            <a:off x="5038725" y="5361611"/>
            <a:ext cx="1533030" cy="97251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7975015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F809F-244E-58C7-B29C-C26F2DC277D0}"/>
            </a:ext>
          </a:extLst>
        </p:cNvPr>
        <p:cNvGrpSpPr/>
        <p:nvPr/>
      </p:nvGrpSpPr>
      <p:grpSpPr>
        <a:xfrm>
          <a:off x="0" y="0"/>
          <a:ext cx="0" cy="0"/>
          <a:chOff x="0" y="0"/>
          <a:chExt cx="0" cy="0"/>
        </a:xfrm>
      </p:grpSpPr>
      <p:pic>
        <p:nvPicPr>
          <p:cNvPr id="35844" name="Picture 4" descr="Może być zdjęciem przedstawiającym rzut i tekst „Projekt pn. „Efektywność energetyczna budynków użyteczności publicznej w gminie Koniecpol- -termomodernizacja Szkoły Podstawowej w Rudnikach (gm. Koniecpol)&quot; ้รดนลิง 屋 FunduszeEuropejskie Fundusze Europejskie dla Śląskiego 111M Rzeczpospolita Polska Dofinansowane przez Unię Europejską Wojewodztwo Sląskie”">
            <a:extLst>
              <a:ext uri="{FF2B5EF4-FFF2-40B4-BE49-F238E27FC236}">
                <a16:creationId xmlns:a16="http://schemas.microsoft.com/office/drawing/2014/main" id="{715C988D-B225-3D02-73F2-6E8A5ECA187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14950" y="2437711"/>
            <a:ext cx="6877050" cy="4565903"/>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B804FC31-A299-A488-EF38-47DACB80645E}"/>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EA9A443-52CA-BE9E-2E7D-8D69FB36652B}"/>
              </a:ext>
            </a:extLst>
          </p:cNvPr>
          <p:cNvSpPr txBox="1">
            <a:spLocks noChangeArrowheads="1"/>
          </p:cNvSpPr>
          <p:nvPr/>
        </p:nvSpPr>
        <p:spPr bwMode="auto">
          <a:xfrm>
            <a:off x="228601" y="228600"/>
            <a:ext cx="11591924" cy="715089"/>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Szkoła Podstawowa w Rudnikach</a:t>
            </a:r>
          </a:p>
        </p:txBody>
      </p:sp>
      <p:sp>
        <p:nvSpPr>
          <p:cNvPr id="5" name="pole tekstowe 4">
            <a:extLst>
              <a:ext uri="{FF2B5EF4-FFF2-40B4-BE49-F238E27FC236}">
                <a16:creationId xmlns:a16="http://schemas.microsoft.com/office/drawing/2014/main" id="{396F0635-8205-E38F-B1E4-0C0657F59839}"/>
              </a:ext>
            </a:extLst>
          </p:cNvPr>
          <p:cNvSpPr txBox="1"/>
          <p:nvPr/>
        </p:nvSpPr>
        <p:spPr>
          <a:xfrm>
            <a:off x="228601" y="1105753"/>
            <a:ext cx="11830049" cy="1945143"/>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Kompleksowa termomodernizacja wraz z wymianą źródła ciepła – starego kotła węglowego na pompę ciepła, montaż instalacji fotowoltaicznej oraz magazynu energii. </a:t>
            </a:r>
          </a:p>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W planach także docieplenie przegród, wymiana stolarki, modernizacja instalacji c.o.</a:t>
            </a:r>
            <a:b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b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 i oświetlenia.</a:t>
            </a:r>
          </a:p>
        </p:txBody>
      </p:sp>
      <p:sp>
        <p:nvSpPr>
          <p:cNvPr id="3" name="pole tekstowe 2">
            <a:extLst>
              <a:ext uri="{FF2B5EF4-FFF2-40B4-BE49-F238E27FC236}">
                <a16:creationId xmlns:a16="http://schemas.microsoft.com/office/drawing/2014/main" id="{CF57B9DF-7C10-1B43-EBB4-E22C27DB713C}"/>
              </a:ext>
            </a:extLst>
          </p:cNvPr>
          <p:cNvSpPr txBox="1"/>
          <p:nvPr/>
        </p:nvSpPr>
        <p:spPr>
          <a:xfrm>
            <a:off x="133351" y="4185304"/>
            <a:ext cx="4939061" cy="1070719"/>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Wartość projektu: 2,97 mln zł</a:t>
            </a:r>
          </a:p>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Dofinansowanie: 2 492 870,20 zł</a:t>
            </a:r>
          </a:p>
        </p:txBody>
      </p:sp>
      <p:sp>
        <p:nvSpPr>
          <p:cNvPr id="4" name="Strzałka w dół 4">
            <a:extLst>
              <a:ext uri="{FF2B5EF4-FFF2-40B4-BE49-F238E27FC236}">
                <a16:creationId xmlns:a16="http://schemas.microsoft.com/office/drawing/2014/main" id="{5F1FCA34-54B6-23FB-2056-C4D17C8E9135}"/>
              </a:ext>
            </a:extLst>
          </p:cNvPr>
          <p:cNvSpPr/>
          <p:nvPr/>
        </p:nvSpPr>
        <p:spPr>
          <a:xfrm>
            <a:off x="439011" y="5806254"/>
            <a:ext cx="1208814" cy="97251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7336405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az 6">
            <a:extLst>
              <a:ext uri="{FF2B5EF4-FFF2-40B4-BE49-F238E27FC236}">
                <a16:creationId xmlns:a16="http://schemas.microsoft.com/office/drawing/2014/main" id="{F80CA8C5-78C4-C035-93E2-D2C16A99EA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 y="0"/>
            <a:ext cx="12306300" cy="6858000"/>
          </a:xfrm>
          <a:prstGeom prst="rect">
            <a:avLst/>
          </a:prstGeom>
          <a:effectLst>
            <a:softEdge rad="635000"/>
          </a:effectLst>
        </p:spPr>
      </p:pic>
      <p:sp>
        <p:nvSpPr>
          <p:cNvPr id="2" name="TextBox 2">
            <a:extLst>
              <a:ext uri="{FF2B5EF4-FFF2-40B4-BE49-F238E27FC236}">
                <a16:creationId xmlns:a16="http://schemas.microsoft.com/office/drawing/2014/main" id="{85CB9DDF-5FD7-C784-7054-81E33A93E70A}"/>
              </a:ext>
            </a:extLst>
          </p:cNvPr>
          <p:cNvSpPr txBox="1">
            <a:spLocks noChangeArrowheads="1"/>
          </p:cNvSpPr>
          <p:nvPr/>
        </p:nvSpPr>
        <p:spPr bwMode="auto">
          <a:xfrm>
            <a:off x="3295650" y="1558031"/>
            <a:ext cx="8331976" cy="1042271"/>
          </a:xfrm>
          <a:prstGeom prst="roundRect">
            <a:avLst/>
          </a:prstGeom>
          <a:solidFill>
            <a:schemeClr val="accent4">
              <a:lumMod val="40000"/>
              <a:lumOff val="60000"/>
            </a:schemeClr>
          </a:solidFill>
          <a:ln w="76200">
            <a:solidFill>
              <a:schemeClr val="accent2">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7000"/>
              </a:lnSpc>
              <a:spcBef>
                <a:spcPct val="20000"/>
              </a:spcBef>
              <a:spcAft>
                <a:spcPts val="800"/>
              </a:spcAft>
              <a:buClrTx/>
              <a:buSzTx/>
              <a:buFont typeface="Arial" panose="020B0604020202020204" pitchFamily="34" charset="0"/>
              <a:buNone/>
              <a:tabLst/>
              <a:defRPr/>
            </a:pPr>
            <a:r>
              <a:rPr kumimoji="0" lang="pl-PL" sz="5400" b="1" i="0" u="none" strike="noStrike" kern="1200" cap="none" spc="0" normalizeH="0" baseline="0" noProof="0" dirty="0">
                <a:ln>
                  <a:noFill/>
                </a:ln>
                <a:solidFill>
                  <a:srgbClr val="002060"/>
                </a:solidFill>
                <a:effectLst/>
                <a:uLnTx/>
                <a:uFillTx/>
                <a:cs typeface="Calibri" panose="020F0502020204030204" pitchFamily="34" charset="0"/>
              </a:rPr>
              <a:t>ZADANIA INWESTYCYJNE</a:t>
            </a:r>
          </a:p>
        </p:txBody>
      </p:sp>
    </p:spTree>
    <p:extLst>
      <p:ext uri="{BB962C8B-B14F-4D97-AF65-F5344CB8AC3E}">
        <p14:creationId xmlns:p14="http://schemas.microsoft.com/office/powerpoint/2010/main" val="16682998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F809F-244E-58C7-B29C-C26F2DC277D0}"/>
            </a:ext>
          </a:extLst>
        </p:cNvPr>
        <p:cNvGrpSpPr/>
        <p:nvPr/>
      </p:nvGrpSpPr>
      <p:grpSpPr>
        <a:xfrm>
          <a:off x="0" y="0"/>
          <a:ext cx="0" cy="0"/>
          <a:chOff x="0" y="0"/>
          <a:chExt cx="0" cy="0"/>
        </a:xfrm>
      </p:grpSpPr>
      <p:pic>
        <p:nvPicPr>
          <p:cNvPr id="39938" name="Picture 2" descr="Może być zdjęciem przedstawiającym rzut i tekst „Projekt pn. „Efektywność energetyczna budynków użyteczności publicznej w gminie Koniecpol -termomodernizacja Szkoły Podstawowej w Łysinach (gm. Koniecpol)&quot; Fundusze Europejskie dla Sląskiego Rzeczpospolita Polska Dofinansowane przez Unię Europejską Wojewodztwo Sląskie”">
            <a:extLst>
              <a:ext uri="{FF2B5EF4-FFF2-40B4-BE49-F238E27FC236}">
                <a16:creationId xmlns:a16="http://schemas.microsoft.com/office/drawing/2014/main" id="{0F60132D-B11F-D8A3-661F-69F17738A69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91024" y="972264"/>
            <a:ext cx="7800976" cy="6090660"/>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B804FC31-A299-A488-EF38-47DACB80645E}"/>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EA9A443-52CA-BE9E-2E7D-8D69FB36652B}"/>
              </a:ext>
            </a:extLst>
          </p:cNvPr>
          <p:cNvSpPr txBox="1">
            <a:spLocks noChangeArrowheads="1"/>
          </p:cNvSpPr>
          <p:nvPr/>
        </p:nvSpPr>
        <p:spPr bwMode="auto">
          <a:xfrm>
            <a:off x="300038" y="96207"/>
            <a:ext cx="11591924" cy="715089"/>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Szkoła Podstawowa w Łysinach</a:t>
            </a:r>
          </a:p>
        </p:txBody>
      </p:sp>
      <p:sp>
        <p:nvSpPr>
          <p:cNvPr id="5" name="pole tekstowe 4">
            <a:extLst>
              <a:ext uri="{FF2B5EF4-FFF2-40B4-BE49-F238E27FC236}">
                <a16:creationId xmlns:a16="http://schemas.microsoft.com/office/drawing/2014/main" id="{396F0635-8205-E38F-B1E4-0C0657F59839}"/>
              </a:ext>
            </a:extLst>
          </p:cNvPr>
          <p:cNvSpPr txBox="1"/>
          <p:nvPr/>
        </p:nvSpPr>
        <p:spPr>
          <a:xfrm>
            <a:off x="300038" y="899902"/>
            <a:ext cx="11478947" cy="1394424"/>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pl-PL" sz="2400" b="1" dirty="0">
                <a:solidFill>
                  <a:srgbClr val="002060"/>
                </a:solidFill>
              </a:rPr>
              <a:t>Zakres obejmuje termomodernizację budynku, pompy ciepła, instalację PV</a:t>
            </a:r>
            <a:br>
              <a:rPr lang="pl-PL" sz="2400" b="1" dirty="0">
                <a:solidFill>
                  <a:srgbClr val="002060"/>
                </a:solidFill>
              </a:rPr>
            </a:br>
            <a:r>
              <a:rPr lang="pl-PL" sz="2400" b="1" dirty="0">
                <a:solidFill>
                  <a:srgbClr val="002060"/>
                </a:solidFill>
              </a:rPr>
              <a:t> z magazynem energii, modernizację instalacji c.o. i c.w.u., wymianę oświetlenia oraz roboty poprawiające funkcjonalność obiektu.</a:t>
            </a:r>
            <a:endPar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3" name="pole tekstowe 2">
            <a:extLst>
              <a:ext uri="{FF2B5EF4-FFF2-40B4-BE49-F238E27FC236}">
                <a16:creationId xmlns:a16="http://schemas.microsoft.com/office/drawing/2014/main" id="{CF57B9DF-7C10-1B43-EBB4-E22C27DB713C}"/>
              </a:ext>
            </a:extLst>
          </p:cNvPr>
          <p:cNvSpPr txBox="1"/>
          <p:nvPr/>
        </p:nvSpPr>
        <p:spPr>
          <a:xfrm>
            <a:off x="99664" y="3605349"/>
            <a:ext cx="4539011" cy="1070719"/>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Wartość projektu: 3,49 mln zł</a:t>
            </a:r>
          </a:p>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Dofinansowanie: 3 489 490,79 zł</a:t>
            </a:r>
          </a:p>
        </p:txBody>
      </p:sp>
      <p:sp>
        <p:nvSpPr>
          <p:cNvPr id="4" name="Strzałka w dół 4">
            <a:extLst>
              <a:ext uri="{FF2B5EF4-FFF2-40B4-BE49-F238E27FC236}">
                <a16:creationId xmlns:a16="http://schemas.microsoft.com/office/drawing/2014/main" id="{9D71D97D-DA41-1023-A0C9-BE0CAF210A7E}"/>
              </a:ext>
            </a:extLst>
          </p:cNvPr>
          <p:cNvSpPr/>
          <p:nvPr/>
        </p:nvSpPr>
        <p:spPr>
          <a:xfrm>
            <a:off x="300038" y="5789280"/>
            <a:ext cx="1208814" cy="97251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6003729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F809F-244E-58C7-B29C-C26F2DC277D0}"/>
            </a:ext>
          </a:extLst>
        </p:cNvPr>
        <p:cNvGrpSpPr/>
        <p:nvPr/>
      </p:nvGrpSpPr>
      <p:grpSpPr>
        <a:xfrm>
          <a:off x="0" y="0"/>
          <a:ext cx="0" cy="0"/>
          <a:chOff x="0" y="0"/>
          <a:chExt cx="0" cy="0"/>
        </a:xfrm>
      </p:grpSpPr>
      <p:pic>
        <p:nvPicPr>
          <p:cNvPr id="38914" name="Picture 2" descr="Może być zdjęciem przedstawiającym ‎rzut, projekt i ‎tekst „‎„Termomodernizacja i zastosowanie OZE w obiektach gminnych pełniących funkcje remiz strażackich świetlic wiejskich- Okołowice w gminie Koniecpol&quot; G3D G3D G3D Fundusze Europejskie dla Sląskiego הצא Rzeczpospolita Polska Dofinansowane przez Unię Europejską Województwo Śląskie‎”‎‎">
            <a:extLst>
              <a:ext uri="{FF2B5EF4-FFF2-40B4-BE49-F238E27FC236}">
                <a16:creationId xmlns:a16="http://schemas.microsoft.com/office/drawing/2014/main" id="{083EEBB3-A745-EED2-D871-15AAB4F6D3C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14850" y="1647824"/>
            <a:ext cx="7677150" cy="521017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B804FC31-A299-A488-EF38-47DACB80645E}"/>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EA9A443-52CA-BE9E-2E7D-8D69FB36652B}"/>
              </a:ext>
            </a:extLst>
          </p:cNvPr>
          <p:cNvSpPr txBox="1">
            <a:spLocks noChangeArrowheads="1"/>
          </p:cNvSpPr>
          <p:nvPr/>
        </p:nvSpPr>
        <p:spPr bwMode="auto">
          <a:xfrm>
            <a:off x="228601" y="228600"/>
            <a:ext cx="11591924" cy="715089"/>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Remiza OSP i świetlica wiejska w Okołowicach</a:t>
            </a:r>
          </a:p>
        </p:txBody>
      </p:sp>
      <p:sp>
        <p:nvSpPr>
          <p:cNvPr id="5" name="pole tekstowe 4">
            <a:extLst>
              <a:ext uri="{FF2B5EF4-FFF2-40B4-BE49-F238E27FC236}">
                <a16:creationId xmlns:a16="http://schemas.microsoft.com/office/drawing/2014/main" id="{396F0635-8205-E38F-B1E4-0C0657F59839}"/>
              </a:ext>
            </a:extLst>
          </p:cNvPr>
          <p:cNvSpPr txBox="1"/>
          <p:nvPr/>
        </p:nvSpPr>
        <p:spPr>
          <a:xfrm>
            <a:off x="328264" y="1229578"/>
            <a:ext cx="11739911" cy="1394424"/>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Modernizacja budynku pełniącego funkcję remizy i miejsca integracji mieszkańców. Zakres obejmuje m.in. docieplenie, wymianę stolarki, instalację PV z magazynem energii oraz energooszczędne oświetlenie.</a:t>
            </a:r>
          </a:p>
        </p:txBody>
      </p:sp>
      <p:sp>
        <p:nvSpPr>
          <p:cNvPr id="3" name="pole tekstowe 2">
            <a:extLst>
              <a:ext uri="{FF2B5EF4-FFF2-40B4-BE49-F238E27FC236}">
                <a16:creationId xmlns:a16="http://schemas.microsoft.com/office/drawing/2014/main" id="{CF57B9DF-7C10-1B43-EBB4-E22C27DB713C}"/>
              </a:ext>
            </a:extLst>
          </p:cNvPr>
          <p:cNvSpPr txBox="1"/>
          <p:nvPr/>
        </p:nvSpPr>
        <p:spPr>
          <a:xfrm>
            <a:off x="228601" y="3847706"/>
            <a:ext cx="4939061" cy="1070719"/>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Wartość projektu: ok. 0,94 mln zł</a:t>
            </a:r>
          </a:p>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Dofinansowanie: 792 333,96 zł</a:t>
            </a:r>
          </a:p>
        </p:txBody>
      </p:sp>
      <p:sp>
        <p:nvSpPr>
          <p:cNvPr id="4" name="Strzałka w dół 4">
            <a:extLst>
              <a:ext uri="{FF2B5EF4-FFF2-40B4-BE49-F238E27FC236}">
                <a16:creationId xmlns:a16="http://schemas.microsoft.com/office/drawing/2014/main" id="{5F6B9A1B-1E2F-AD46-B4B4-CB1427AA2F58}"/>
              </a:ext>
            </a:extLst>
          </p:cNvPr>
          <p:cNvSpPr/>
          <p:nvPr/>
        </p:nvSpPr>
        <p:spPr>
          <a:xfrm>
            <a:off x="410436" y="5656887"/>
            <a:ext cx="1208814" cy="97251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6451247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F809F-244E-58C7-B29C-C26F2DC277D0}"/>
            </a:ext>
          </a:extLst>
        </p:cNvPr>
        <p:cNvGrpSpPr/>
        <p:nvPr/>
      </p:nvGrpSpPr>
      <p:grpSpPr>
        <a:xfrm>
          <a:off x="0" y="0"/>
          <a:ext cx="0" cy="0"/>
          <a:chOff x="0" y="0"/>
          <a:chExt cx="0" cy="0"/>
        </a:xfrm>
      </p:grpSpPr>
      <p:pic>
        <p:nvPicPr>
          <p:cNvPr id="11266" name="Picture 2" descr="Brak dostępnego opisu zdjęcia.">
            <a:extLst>
              <a:ext uri="{FF2B5EF4-FFF2-40B4-BE49-F238E27FC236}">
                <a16:creationId xmlns:a16="http://schemas.microsoft.com/office/drawing/2014/main" id="{4636EDD9-68AF-C137-93F1-A16BBE9D75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0" y="1895475"/>
            <a:ext cx="9563099" cy="496252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B804FC31-A299-A488-EF38-47DACB80645E}"/>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EA9A443-52CA-BE9E-2E7D-8D69FB36652B}"/>
              </a:ext>
            </a:extLst>
          </p:cNvPr>
          <p:cNvSpPr txBox="1">
            <a:spLocks noChangeArrowheads="1"/>
          </p:cNvSpPr>
          <p:nvPr/>
        </p:nvSpPr>
        <p:spPr bwMode="auto">
          <a:xfrm>
            <a:off x="190501" y="64209"/>
            <a:ext cx="11839574" cy="523220"/>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28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Termomodernizacja hali sportowej w Koniecpolu z wykorzystaniem OZE</a:t>
            </a:r>
          </a:p>
        </p:txBody>
      </p:sp>
      <p:sp>
        <p:nvSpPr>
          <p:cNvPr id="5" name="pole tekstowe 4">
            <a:extLst>
              <a:ext uri="{FF2B5EF4-FFF2-40B4-BE49-F238E27FC236}">
                <a16:creationId xmlns:a16="http://schemas.microsoft.com/office/drawing/2014/main" id="{396F0635-8205-E38F-B1E4-0C0657F59839}"/>
              </a:ext>
            </a:extLst>
          </p:cNvPr>
          <p:cNvSpPr txBox="1"/>
          <p:nvPr/>
        </p:nvSpPr>
        <p:spPr>
          <a:xfrm>
            <a:off x="633414" y="675550"/>
            <a:ext cx="10953748" cy="1394424"/>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Projekt dofinansowany w ramach Programu Fundusze Europejskie dla Śląskiego 2021–2027, Priorytet FESL.02 – Fundusze Europejskie na zielony rozwój, Działanie FESL.02.02 – Efektywność energetyczna budynków użyteczności publicznej (ZIT)</a:t>
            </a:r>
          </a:p>
        </p:txBody>
      </p:sp>
      <p:sp>
        <p:nvSpPr>
          <p:cNvPr id="3" name="Strzałka w dół 4">
            <a:extLst>
              <a:ext uri="{FF2B5EF4-FFF2-40B4-BE49-F238E27FC236}">
                <a16:creationId xmlns:a16="http://schemas.microsoft.com/office/drawing/2014/main" id="{15A32D8C-AE8C-756C-C292-5DEEC41E7EBA}"/>
              </a:ext>
            </a:extLst>
          </p:cNvPr>
          <p:cNvSpPr/>
          <p:nvPr/>
        </p:nvSpPr>
        <p:spPr>
          <a:xfrm>
            <a:off x="331425" y="5696193"/>
            <a:ext cx="1208814" cy="97251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6772313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11F51-34D7-533F-FB2F-84E30A1ABD31}"/>
            </a:ext>
          </a:extLst>
        </p:cNvPr>
        <p:cNvGrpSpPr/>
        <p:nvPr/>
      </p:nvGrpSpPr>
      <p:grpSpPr>
        <a:xfrm>
          <a:off x="0" y="0"/>
          <a:ext cx="0" cy="0"/>
          <a:chOff x="0" y="0"/>
          <a:chExt cx="0" cy="0"/>
        </a:xfrm>
      </p:grpSpPr>
      <p:pic>
        <p:nvPicPr>
          <p:cNvPr id="13314" name="Picture 2" descr="Brak dostępnego opisu zdjęcia.">
            <a:extLst>
              <a:ext uri="{FF2B5EF4-FFF2-40B4-BE49-F238E27FC236}">
                <a16:creationId xmlns:a16="http://schemas.microsoft.com/office/drawing/2014/main" id="{8E244188-6E98-F4BD-DF47-C35F3639AB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5F62C169-5492-AAA4-9821-10F793A0B0D1}"/>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F1BB7B56-FAC8-E760-7875-FD89C8819A7C}"/>
              </a:ext>
            </a:extLst>
          </p:cNvPr>
          <p:cNvSpPr txBox="1">
            <a:spLocks noChangeArrowheads="1"/>
          </p:cNvSpPr>
          <p:nvPr/>
        </p:nvSpPr>
        <p:spPr bwMode="auto">
          <a:xfrm>
            <a:off x="190501" y="64209"/>
            <a:ext cx="11839574" cy="523220"/>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28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Termomodernizacja hali sportowej w Koniecpolu z wykorzystaniem OZE</a:t>
            </a:r>
          </a:p>
        </p:txBody>
      </p:sp>
      <p:sp>
        <p:nvSpPr>
          <p:cNvPr id="4" name="pole tekstowe 3">
            <a:extLst>
              <a:ext uri="{FF2B5EF4-FFF2-40B4-BE49-F238E27FC236}">
                <a16:creationId xmlns:a16="http://schemas.microsoft.com/office/drawing/2014/main" id="{3C33164E-A54B-1C8F-D361-EDA37F40FF79}"/>
              </a:ext>
            </a:extLst>
          </p:cNvPr>
          <p:cNvSpPr txBox="1"/>
          <p:nvPr/>
        </p:nvSpPr>
        <p:spPr>
          <a:xfrm>
            <a:off x="114503" y="4189068"/>
            <a:ext cx="11915369" cy="2962513"/>
          </a:xfrm>
          <a:prstGeom prst="roundRect">
            <a:avLst/>
          </a:prstGeom>
          <a:solidFill>
            <a:schemeClr val="accent4">
              <a:lumMod val="40000"/>
              <a:lumOff val="60000"/>
            </a:schemeClr>
          </a:solidFill>
        </p:spPr>
        <p:txBody>
          <a:bodyPr wrap="square">
            <a:spAutoFit/>
          </a:bodyPr>
          <a:lstStyle/>
          <a:p>
            <a:pPr algn="ctr"/>
            <a:r>
              <a:rPr lang="pl-PL" sz="2400" b="1" dirty="0">
                <a:solidFill>
                  <a:srgbClr val="002060"/>
                </a:solidFill>
              </a:rPr>
              <a:t>Postępowanie ogłoszono w dniu 04.12.2025 r. -  wpłynęły 24 oferty. Pierwszy wykonawca nie przedłożył wymaganych wyjaśnień w zakresie zaproponowanej ceny. Kolejni 2 oferenci nie złożyli dokumentów i ich oferty zostały odrzucone. Z kolei po wybraniu najkorzystniejszej oferty, które nastąpiło w dniu 12.03.2026 r., wykonawca uchylił się od podpisania umowy. </a:t>
            </a:r>
          </a:p>
          <a:p>
            <a:pPr algn="ctr"/>
            <a:r>
              <a:rPr lang="pl-PL" sz="2400" b="1" dirty="0">
                <a:solidFill>
                  <a:srgbClr val="002060"/>
                </a:solidFill>
              </a:rPr>
              <a:t>Po tym kolejni 3 oferenci odmówili podpisania umowy.</a:t>
            </a:r>
          </a:p>
          <a:p>
            <a:pPr algn="ctr"/>
            <a:r>
              <a:rPr lang="pl-PL" sz="2400" b="1" dirty="0">
                <a:solidFill>
                  <a:srgbClr val="002060"/>
                </a:solidFill>
              </a:rPr>
              <a:t>Obecnie gmina występuje do następnych firm.</a:t>
            </a:r>
          </a:p>
        </p:txBody>
      </p:sp>
      <p:pic>
        <p:nvPicPr>
          <p:cNvPr id="13316" name="Picture 4" descr="Brak dostępnego opisu zdjęcia.">
            <a:extLst>
              <a:ext uri="{FF2B5EF4-FFF2-40B4-BE49-F238E27FC236}">
                <a16:creationId xmlns:a16="http://schemas.microsoft.com/office/drawing/2014/main" id="{E49453CF-FA13-16BB-B438-4EDB8B6582B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14626" y="2165526"/>
            <a:ext cx="4743247" cy="2526947"/>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3" name="pole tekstowe 2">
            <a:extLst>
              <a:ext uri="{FF2B5EF4-FFF2-40B4-BE49-F238E27FC236}">
                <a16:creationId xmlns:a16="http://schemas.microsoft.com/office/drawing/2014/main" id="{6DCCB8CD-A0BF-E726-65E4-D0AD6A2068F9}"/>
              </a:ext>
            </a:extLst>
          </p:cNvPr>
          <p:cNvSpPr txBox="1"/>
          <p:nvPr/>
        </p:nvSpPr>
        <p:spPr>
          <a:xfrm>
            <a:off x="328714" y="765826"/>
            <a:ext cx="5452961" cy="1328023"/>
          </a:xfrm>
          <a:prstGeom prst="roundRect">
            <a:avLst/>
          </a:prstGeom>
          <a:solidFill>
            <a:schemeClr val="accent4">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DejaVuSans"/>
                <a:ea typeface="+mn-ea"/>
                <a:cs typeface="+mn-cs"/>
              </a:rPr>
              <a:t>Wartość projektu: </a:t>
            </a:r>
            <a:r>
              <a:rPr kumimoji="0" lang="pl-PL" sz="2400" b="1" i="0" u="none" strike="noStrike" kern="1200" cap="none" spc="0" normalizeH="0" baseline="0" noProof="0" dirty="0">
                <a:ln>
                  <a:noFill/>
                </a:ln>
                <a:solidFill>
                  <a:srgbClr val="FF0000"/>
                </a:solidFill>
                <a:effectLst/>
                <a:uLnTx/>
                <a:uFillTx/>
                <a:latin typeface="DejaVuSans"/>
                <a:ea typeface="+mn-ea"/>
                <a:cs typeface="+mn-cs"/>
              </a:rPr>
              <a:t>5 209 478,10 zł</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DejaVuSans"/>
                <a:ea typeface="+mn-ea"/>
                <a:cs typeface="+mn-cs"/>
              </a:rPr>
              <a:t>Koszty kwalifikowalne: </a:t>
            </a:r>
            <a:r>
              <a:rPr kumimoji="0" lang="pl-PL" sz="2400" b="1" i="0" u="none" strike="noStrike" kern="1200" cap="none" spc="0" normalizeH="0" baseline="0" noProof="0" dirty="0">
                <a:ln>
                  <a:noFill/>
                </a:ln>
                <a:solidFill>
                  <a:srgbClr val="FF0000"/>
                </a:solidFill>
                <a:effectLst/>
                <a:uLnTx/>
                <a:uFillTx/>
                <a:latin typeface="DejaVuSans"/>
                <a:ea typeface="+mn-ea"/>
                <a:cs typeface="+mn-cs"/>
              </a:rPr>
              <a:t>5 074 828,10 zł</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DejaVuSans"/>
                <a:ea typeface="+mn-ea"/>
                <a:cs typeface="+mn-cs"/>
              </a:rPr>
              <a:t>Dofinansowanie UE: </a:t>
            </a:r>
            <a:r>
              <a:rPr kumimoji="0" lang="pl-PL" sz="2400" b="1" i="0" u="none" strike="noStrike" kern="1200" cap="none" spc="0" normalizeH="0" baseline="0" noProof="0" dirty="0">
                <a:ln>
                  <a:noFill/>
                </a:ln>
                <a:solidFill>
                  <a:srgbClr val="FF0000"/>
                </a:solidFill>
                <a:effectLst/>
                <a:uLnTx/>
                <a:uFillTx/>
                <a:latin typeface="DejaVuSans"/>
                <a:ea typeface="+mn-ea"/>
                <a:cs typeface="+mn-cs"/>
              </a:rPr>
              <a:t>4 313 603,88 zł</a:t>
            </a:r>
          </a:p>
        </p:txBody>
      </p:sp>
    </p:spTree>
    <p:extLst>
      <p:ext uri="{BB962C8B-B14F-4D97-AF65-F5344CB8AC3E}">
        <p14:creationId xmlns:p14="http://schemas.microsoft.com/office/powerpoint/2010/main" val="11041524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C7E55-2D31-C399-221C-9036BCE1592A}"/>
            </a:ext>
          </a:extLst>
        </p:cNvPr>
        <p:cNvGrpSpPr/>
        <p:nvPr/>
      </p:nvGrpSpPr>
      <p:grpSpPr>
        <a:xfrm>
          <a:off x="0" y="0"/>
          <a:ext cx="0" cy="0"/>
          <a:chOff x="0" y="0"/>
          <a:chExt cx="0" cy="0"/>
        </a:xfrm>
      </p:grpSpPr>
      <p:sp>
        <p:nvSpPr>
          <p:cNvPr id="11" name="TextBox 2">
            <a:extLst>
              <a:ext uri="{FF2B5EF4-FFF2-40B4-BE49-F238E27FC236}">
                <a16:creationId xmlns:a16="http://schemas.microsoft.com/office/drawing/2014/main" id="{476CCB1D-C830-60BC-019B-1FCE5568DF13}"/>
              </a:ext>
            </a:extLst>
          </p:cNvPr>
          <p:cNvSpPr txBox="1">
            <a:spLocks noChangeArrowheads="1"/>
          </p:cNvSpPr>
          <p:nvPr/>
        </p:nvSpPr>
        <p:spPr bwMode="auto">
          <a:xfrm>
            <a:off x="300038" y="109631"/>
            <a:ext cx="11591924" cy="1191816"/>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b="1" i="0" u="none" strike="noStrike" kern="1200" cap="none" spc="0" normalizeH="0" baseline="0" noProof="0" dirty="0">
                <a:ln>
                  <a:noFill/>
                </a:ln>
                <a:solidFill>
                  <a:srgbClr val="002060"/>
                </a:solidFill>
                <a:effectLst/>
                <a:uLnTx/>
                <a:uFillTx/>
                <a:latin typeface="Calibri"/>
                <a:ea typeface="+mn-ea"/>
                <a:cs typeface="+mn-cs"/>
              </a:rPr>
              <a:t>Budowa instalacji magazynów energii na terenie gminy Koniecpol – projekt parasolowy</a:t>
            </a:r>
          </a:p>
        </p:txBody>
      </p:sp>
      <p:sp>
        <p:nvSpPr>
          <p:cNvPr id="2" name="TextBox 2">
            <a:extLst>
              <a:ext uri="{FF2B5EF4-FFF2-40B4-BE49-F238E27FC236}">
                <a16:creationId xmlns:a16="http://schemas.microsoft.com/office/drawing/2014/main" id="{D02275BA-B6C7-ABE2-7250-4B64B5650758}"/>
              </a:ext>
            </a:extLst>
          </p:cNvPr>
          <p:cNvSpPr txBox="1">
            <a:spLocks noChangeArrowheads="1"/>
          </p:cNvSpPr>
          <p:nvPr/>
        </p:nvSpPr>
        <p:spPr bwMode="auto">
          <a:xfrm>
            <a:off x="474540" y="1570744"/>
            <a:ext cx="5376862" cy="1736646"/>
          </a:xfrm>
          <a:prstGeom prst="roundRect">
            <a:avLst/>
          </a:prstGeom>
          <a:solidFill>
            <a:schemeClr val="accent4">
              <a:lumMod val="20000"/>
              <a:lumOff val="80000"/>
            </a:schemeClr>
          </a:solidFill>
          <a:ln w="76200">
            <a:solidFill>
              <a:srgbClr val="00B0F0"/>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Zakończono nabór na zakup</a:t>
            </a:r>
            <a:b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 i montaż magazynów energii elektrycznej w ramach projektu parasolowego.</a:t>
            </a:r>
            <a:endParaRPr kumimoji="0" lang="pl-PL" sz="2400" b="1" i="0" u="none" strike="noStrike" kern="1200" cap="none" spc="0" normalizeH="0" baseline="0" noProof="0" dirty="0">
              <a:ln>
                <a:noFill/>
              </a:ln>
              <a:solidFill>
                <a:srgbClr val="002060"/>
              </a:solidFill>
              <a:effectLst/>
              <a:uLnTx/>
              <a:uFillTx/>
              <a:latin typeface="Calibri"/>
              <a:ea typeface="+mn-ea"/>
              <a:cs typeface="+mn-cs"/>
            </a:endParaRPr>
          </a:p>
        </p:txBody>
      </p:sp>
      <p:sp>
        <p:nvSpPr>
          <p:cNvPr id="3" name="TextBox 2">
            <a:extLst>
              <a:ext uri="{FF2B5EF4-FFF2-40B4-BE49-F238E27FC236}">
                <a16:creationId xmlns:a16="http://schemas.microsoft.com/office/drawing/2014/main" id="{52560276-C7FF-6FE6-C689-3C7C7D0A8186}"/>
              </a:ext>
            </a:extLst>
          </p:cNvPr>
          <p:cNvSpPr txBox="1">
            <a:spLocks noChangeArrowheads="1"/>
          </p:cNvSpPr>
          <p:nvPr/>
        </p:nvSpPr>
        <p:spPr bwMode="auto">
          <a:xfrm>
            <a:off x="576377" y="4051708"/>
            <a:ext cx="5005387" cy="1259919"/>
          </a:xfrm>
          <a:prstGeom prst="roundRect">
            <a:avLst/>
          </a:prstGeom>
          <a:solidFill>
            <a:schemeClr val="accent4">
              <a:lumMod val="40000"/>
              <a:lumOff val="60000"/>
            </a:schemeClr>
          </a:solidFill>
          <a:ln w="76200">
            <a:no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2000" b="1" i="0" u="none" strike="noStrike" kern="1200" cap="none" spc="0" normalizeH="0" baseline="0" noProof="0" dirty="0">
                <a:ln>
                  <a:noFill/>
                </a:ln>
                <a:solidFill>
                  <a:srgbClr val="002060"/>
                </a:solidFill>
                <a:effectLst/>
                <a:uLnTx/>
                <a:uFillTx/>
                <a:latin typeface="Calibri"/>
                <a:ea typeface="+mn-ea"/>
                <a:cs typeface="+mn-cs"/>
              </a:rPr>
              <a:t>Opublikowano listę Odbiorców Końcowych</a:t>
            </a:r>
          </a:p>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2000" b="1" i="0" u="none" strike="noStrike" kern="1200" cap="none" spc="0" normalizeH="0" baseline="0" noProof="0" dirty="0">
                <a:ln>
                  <a:noFill/>
                </a:ln>
                <a:solidFill>
                  <a:srgbClr val="002060"/>
                </a:solidFill>
                <a:effectLst/>
                <a:uLnTx/>
                <a:uFillTx/>
                <a:latin typeface="Calibri"/>
                <a:ea typeface="+mn-ea"/>
                <a:cs typeface="+mn-cs"/>
              </a:rPr>
              <a:t>https://bip.koniecpol.pl/</a:t>
            </a:r>
          </a:p>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2000" b="1" i="0" u="none" strike="noStrike" kern="1200" cap="none" spc="0" normalizeH="0" baseline="0" noProof="0" dirty="0">
                <a:ln>
                  <a:noFill/>
                </a:ln>
                <a:solidFill>
                  <a:srgbClr val="002060"/>
                </a:solidFill>
                <a:effectLst/>
                <a:uLnTx/>
                <a:uFillTx/>
                <a:latin typeface="Calibri"/>
                <a:ea typeface="+mn-ea"/>
                <a:cs typeface="+mn-cs"/>
              </a:rPr>
              <a:t>https://koniecpol.pl/</a:t>
            </a:r>
          </a:p>
        </p:txBody>
      </p:sp>
      <p:pic>
        <p:nvPicPr>
          <p:cNvPr id="4" name="Obraz 3">
            <a:extLst>
              <a:ext uri="{FF2B5EF4-FFF2-40B4-BE49-F238E27FC236}">
                <a16:creationId xmlns:a16="http://schemas.microsoft.com/office/drawing/2014/main" id="{DEC2A527-FDFF-B154-8BE6-C24FC53D76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960515">
            <a:off x="113646" y="3075674"/>
            <a:ext cx="1247568" cy="903433"/>
          </a:xfrm>
          <a:prstGeom prst="rect">
            <a:avLst/>
          </a:prstGeom>
        </p:spPr>
      </p:pic>
      <p:sp>
        <p:nvSpPr>
          <p:cNvPr id="6" name="pole tekstowe 5">
            <a:extLst>
              <a:ext uri="{FF2B5EF4-FFF2-40B4-BE49-F238E27FC236}">
                <a16:creationId xmlns:a16="http://schemas.microsoft.com/office/drawing/2014/main" id="{1FD8DD73-084B-8DF8-17C6-23FB19B6A799}"/>
              </a:ext>
            </a:extLst>
          </p:cNvPr>
          <p:cNvSpPr txBox="1"/>
          <p:nvPr/>
        </p:nvSpPr>
        <p:spPr>
          <a:xfrm>
            <a:off x="7038975" y="4681667"/>
            <a:ext cx="4576648" cy="2009061"/>
          </a:xfrm>
          <a:prstGeom prst="roundRect">
            <a:avLst/>
          </a:prstGeom>
          <a:solidFill>
            <a:schemeClr val="accent4">
              <a:lumMod val="20000"/>
              <a:lumOff val="80000"/>
            </a:schemeClr>
          </a:solidFill>
          <a:ln w="57150">
            <a:solidFill>
              <a:srgbClr val="00B0F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l-PL" sz="1200" b="1" i="0" u="none" strike="noStrike" kern="1200" cap="none" spc="0" normalizeH="0" baseline="0" noProof="0" dirty="0">
              <a:ln>
                <a:noFill/>
              </a:ln>
              <a:solidFill>
                <a:srgbClr val="002060"/>
              </a:solidFill>
              <a:effectLst/>
              <a:uLnTx/>
              <a:uFillTx/>
              <a:latin typeface="DejaVuSan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000" b="1" i="0" u="none" strike="noStrike" kern="1200" cap="none" spc="0" normalizeH="0" baseline="0" noProof="0" dirty="0">
                <a:ln>
                  <a:noFill/>
                </a:ln>
                <a:solidFill>
                  <a:srgbClr val="002060"/>
                </a:solidFill>
                <a:effectLst/>
                <a:uLnTx/>
                <a:uFillTx/>
                <a:latin typeface="DejaVuSans"/>
                <a:ea typeface="DejaVu Sans" panose="020B0603030804020204" pitchFamily="34" charset="0"/>
                <a:cs typeface="DejaVu Sans" panose="020B0603030804020204" pitchFamily="34" charset="0"/>
              </a:rPr>
              <a:t>Informacje dotyczące projektu można uzyskać również pod numerem telefonu 34 355-17-55 lub osobiście </a:t>
            </a:r>
            <a:br>
              <a:rPr kumimoji="0" lang="pl-PL" sz="2000" b="1" i="0" u="none" strike="noStrike" kern="1200" cap="none" spc="0" normalizeH="0" baseline="0" noProof="0" dirty="0">
                <a:ln>
                  <a:noFill/>
                </a:ln>
                <a:solidFill>
                  <a:srgbClr val="002060"/>
                </a:solidFill>
                <a:effectLst/>
                <a:uLnTx/>
                <a:uFillTx/>
                <a:latin typeface="DejaVuSans"/>
                <a:ea typeface="DejaVu Sans" panose="020B0603030804020204" pitchFamily="34" charset="0"/>
                <a:cs typeface="DejaVu Sans" panose="020B0603030804020204" pitchFamily="34" charset="0"/>
              </a:rPr>
            </a:br>
            <a:r>
              <a:rPr kumimoji="0" lang="pl-PL" sz="2000" b="1" i="0" u="none" strike="noStrike" kern="1200" cap="none" spc="0" normalizeH="0" baseline="0" noProof="0" dirty="0">
                <a:ln>
                  <a:noFill/>
                </a:ln>
                <a:solidFill>
                  <a:srgbClr val="002060"/>
                </a:solidFill>
                <a:effectLst/>
                <a:uLnTx/>
                <a:uFillTx/>
                <a:latin typeface="DejaVuSans"/>
                <a:ea typeface="DejaVu Sans" panose="020B0603030804020204" pitchFamily="34" charset="0"/>
                <a:cs typeface="DejaVu Sans" panose="020B0603030804020204" pitchFamily="34" charset="0"/>
              </a:rPr>
              <a:t>w pokoju nr 24 w Urzędzie Miasta i Gminy Koniecpol</a:t>
            </a:r>
          </a:p>
        </p:txBody>
      </p:sp>
      <p:sp>
        <p:nvSpPr>
          <p:cNvPr id="5" name="pole tekstowe 4">
            <a:extLst>
              <a:ext uri="{FF2B5EF4-FFF2-40B4-BE49-F238E27FC236}">
                <a16:creationId xmlns:a16="http://schemas.microsoft.com/office/drawing/2014/main" id="{EBC01052-AF3E-1313-5DB6-5FF61EB62058}"/>
              </a:ext>
            </a:extLst>
          </p:cNvPr>
          <p:cNvSpPr txBox="1"/>
          <p:nvPr/>
        </p:nvSpPr>
        <p:spPr>
          <a:xfrm>
            <a:off x="1260484" y="5907535"/>
            <a:ext cx="4178497" cy="783193"/>
          </a:xfrm>
          <a:prstGeom prst="roundRect">
            <a:avLst/>
          </a:prstGeom>
          <a:solidFill>
            <a:schemeClr val="accent4">
              <a:lumMod val="40000"/>
              <a:lumOff val="60000"/>
            </a:schemeClr>
          </a:solidFill>
          <a:ln>
            <a:solidFill>
              <a:srgbClr val="00B0F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000" b="1" i="0" u="none" strike="noStrike" kern="1200" cap="none" spc="0" normalizeH="0" baseline="0" noProof="0" dirty="0">
                <a:ln>
                  <a:noFill/>
                </a:ln>
                <a:solidFill>
                  <a:srgbClr val="002060"/>
                </a:solidFill>
                <a:effectLst/>
                <a:uLnTx/>
                <a:uFillTx/>
                <a:latin typeface="DejaVuSans"/>
                <a:ea typeface="+mn-ea"/>
                <a:cs typeface="+mn-cs"/>
              </a:rPr>
              <a:t>Rozpoczęto procedurę podpisywania umów uczestnictwa w projekcie </a:t>
            </a:r>
          </a:p>
        </p:txBody>
      </p:sp>
      <p:pic>
        <p:nvPicPr>
          <p:cNvPr id="8" name="Obraz 7">
            <a:extLst>
              <a:ext uri="{FF2B5EF4-FFF2-40B4-BE49-F238E27FC236}">
                <a16:creationId xmlns:a16="http://schemas.microsoft.com/office/drawing/2014/main" id="{9E2AF026-B430-7AE2-03EE-10F7A423E5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7598987">
            <a:off x="8041789" y="4108275"/>
            <a:ext cx="1247568" cy="903433"/>
          </a:xfrm>
          <a:prstGeom prst="rect">
            <a:avLst/>
          </a:prstGeom>
        </p:spPr>
      </p:pic>
      <p:sp>
        <p:nvSpPr>
          <p:cNvPr id="13" name="pole tekstowe 12">
            <a:extLst>
              <a:ext uri="{FF2B5EF4-FFF2-40B4-BE49-F238E27FC236}">
                <a16:creationId xmlns:a16="http://schemas.microsoft.com/office/drawing/2014/main" id="{934A4B94-3B34-5A82-CFFD-7A0A5E21D1B2}"/>
              </a:ext>
            </a:extLst>
          </p:cNvPr>
          <p:cNvSpPr txBox="1"/>
          <p:nvPr/>
        </p:nvSpPr>
        <p:spPr>
          <a:xfrm>
            <a:off x="6340600" y="1543703"/>
            <a:ext cx="5551362" cy="2554545"/>
          </a:xfrm>
          <a:prstGeom prst="rect">
            <a:avLst/>
          </a:prstGeom>
          <a:solidFill>
            <a:schemeClr val="accent4">
              <a:lumMod val="40000"/>
              <a:lumOff val="60000"/>
            </a:schemeClr>
          </a:solidFill>
        </p:spPr>
        <p:txBody>
          <a:bodyPr wrap="square">
            <a:spAutoFit/>
          </a:bodyPr>
          <a:lstStyle/>
          <a:p>
            <a:r>
              <a:rPr lang="pl-PL" sz="2000" b="1" dirty="0">
                <a:solidFill>
                  <a:srgbClr val="002060"/>
                </a:solidFill>
              </a:rPr>
              <a:t>Pierwotnie projekt przewidywał montaż 60 magazynów energii. Ze względu na liczbę złożonych i zakwalifikowanych wniosków zakres projektu został zaktualizowany za zgodą Instytucji Zarządzającej programem Fundusze Europejskie dla Śląskiego 2021–2027, która wyraziła zgodę na aktualizację projektu obejmującą realizację 41 magazynów energii. </a:t>
            </a:r>
          </a:p>
        </p:txBody>
      </p:sp>
      <p:pic>
        <p:nvPicPr>
          <p:cNvPr id="16" name="Obraz 15">
            <a:extLst>
              <a:ext uri="{FF2B5EF4-FFF2-40B4-BE49-F238E27FC236}">
                <a16:creationId xmlns:a16="http://schemas.microsoft.com/office/drawing/2014/main" id="{CAB11209-2BA8-9A9B-FC02-861433B9DE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2915948">
            <a:off x="267833" y="5301616"/>
            <a:ext cx="1247568" cy="903433"/>
          </a:xfrm>
          <a:prstGeom prst="rect">
            <a:avLst/>
          </a:prstGeom>
        </p:spPr>
      </p:pic>
    </p:spTree>
    <p:extLst>
      <p:ext uri="{BB962C8B-B14F-4D97-AF65-F5344CB8AC3E}">
        <p14:creationId xmlns:p14="http://schemas.microsoft.com/office/powerpoint/2010/main" val="2897228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73D6D1-1E6C-B129-365E-3D0CB3F18659}"/>
            </a:ext>
          </a:extLst>
        </p:cNvPr>
        <p:cNvGrpSpPr/>
        <p:nvPr/>
      </p:nvGrpSpPr>
      <p:grpSpPr>
        <a:xfrm>
          <a:off x="0" y="0"/>
          <a:ext cx="0" cy="0"/>
          <a:chOff x="0" y="0"/>
          <a:chExt cx="0" cy="0"/>
        </a:xfrm>
      </p:grpSpPr>
      <p:sp>
        <p:nvSpPr>
          <p:cNvPr id="4" name="TextBox 2">
            <a:extLst>
              <a:ext uri="{FF2B5EF4-FFF2-40B4-BE49-F238E27FC236}">
                <a16:creationId xmlns:a16="http://schemas.microsoft.com/office/drawing/2014/main" id="{81FB075E-2DEC-4E33-F27A-A38D5F2ACB87}"/>
              </a:ext>
            </a:extLst>
          </p:cNvPr>
          <p:cNvSpPr txBox="1">
            <a:spLocks noChangeArrowheads="1"/>
          </p:cNvSpPr>
          <p:nvPr/>
        </p:nvSpPr>
        <p:spPr bwMode="auto">
          <a:xfrm>
            <a:off x="1647825" y="4742879"/>
            <a:ext cx="10206546" cy="1021556"/>
          </a:xfrm>
          <a:prstGeom prst="roundRect">
            <a:avLst/>
          </a:prstGeom>
          <a:solidFill>
            <a:schemeClr val="accent4">
              <a:lumMod val="40000"/>
              <a:lumOff val="60000"/>
            </a:schemeClr>
          </a:solidFill>
          <a:ln w="76200">
            <a:no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5400" b="1" i="0" u="none" strike="noStrike" kern="1200" cap="none" spc="0" normalizeH="0" baseline="0" noProof="0" dirty="0">
                <a:ln>
                  <a:noFill/>
                </a:ln>
                <a:solidFill>
                  <a:srgbClr val="002060"/>
                </a:solidFill>
                <a:effectLst/>
                <a:uLnTx/>
                <a:uFillTx/>
                <a:latin typeface="Calibri" panose="020F0502020204030204"/>
                <a:ea typeface="+mn-ea"/>
                <a:cs typeface="+mn-cs"/>
              </a:rPr>
              <a:t>Roboty remontowe i porządkowe</a:t>
            </a:r>
          </a:p>
        </p:txBody>
      </p:sp>
    </p:spTree>
    <p:extLst>
      <p:ext uri="{BB962C8B-B14F-4D97-AF65-F5344CB8AC3E}">
        <p14:creationId xmlns:p14="http://schemas.microsoft.com/office/powerpoint/2010/main" val="24473618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6770D2-8FF7-9E07-2553-643DC5AB257A}"/>
            </a:ext>
          </a:extLst>
        </p:cNvPr>
        <p:cNvGrpSpPr/>
        <p:nvPr/>
      </p:nvGrpSpPr>
      <p:grpSpPr>
        <a:xfrm>
          <a:off x="0" y="0"/>
          <a:ext cx="0" cy="0"/>
          <a:chOff x="0" y="0"/>
          <a:chExt cx="0" cy="0"/>
        </a:xfrm>
      </p:grpSpPr>
      <p:pic>
        <p:nvPicPr>
          <p:cNvPr id="3" name="Obraz 2">
            <a:extLst>
              <a:ext uri="{FF2B5EF4-FFF2-40B4-BE49-F238E27FC236}">
                <a16:creationId xmlns:a16="http://schemas.microsoft.com/office/drawing/2014/main" id="{21F9BD75-BF61-76E7-5A82-681E90C72E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
            <a:ext cx="6229979" cy="4243758"/>
          </a:xfrm>
          <a:prstGeom prst="rect">
            <a:avLst/>
          </a:prstGeom>
        </p:spPr>
      </p:pic>
      <p:pic>
        <p:nvPicPr>
          <p:cNvPr id="10242" name="Picture 2" descr="Może być zdjęciem przedstawiającym trawa">
            <a:extLst>
              <a:ext uri="{FF2B5EF4-FFF2-40B4-BE49-F238E27FC236}">
                <a16:creationId xmlns:a16="http://schemas.microsoft.com/office/drawing/2014/main" id="{0945CADF-59FE-158C-095E-81EAE65262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2910" y="0"/>
            <a:ext cx="6619875" cy="680876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2">
            <a:extLst>
              <a:ext uri="{FF2B5EF4-FFF2-40B4-BE49-F238E27FC236}">
                <a16:creationId xmlns:a16="http://schemas.microsoft.com/office/drawing/2014/main" id="{3301158F-88F9-FD8F-70AF-A68D8A0272BC}"/>
              </a:ext>
            </a:extLst>
          </p:cNvPr>
          <p:cNvSpPr txBox="1">
            <a:spLocks noChangeArrowheads="1"/>
          </p:cNvSpPr>
          <p:nvPr/>
        </p:nvSpPr>
        <p:spPr bwMode="auto">
          <a:xfrm>
            <a:off x="3114988" y="49240"/>
            <a:ext cx="7922444" cy="646986"/>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3200" b="1" i="0" u="none" strike="noStrike" kern="1200" cap="none" spc="0" normalizeH="0" baseline="0" noProof="0" dirty="0">
                <a:ln>
                  <a:noFill/>
                </a:ln>
                <a:solidFill>
                  <a:srgbClr val="002060"/>
                </a:solidFill>
                <a:effectLst/>
                <a:uLnTx/>
                <a:uFillTx/>
                <a:latin typeface="Calibri" panose="020F0502020204030204"/>
                <a:ea typeface="+mn-ea"/>
                <a:cs typeface="+mn-cs"/>
              </a:rPr>
              <a:t>Roboty remontowe nad zalewem</a:t>
            </a:r>
          </a:p>
        </p:txBody>
      </p:sp>
      <p:sp>
        <p:nvSpPr>
          <p:cNvPr id="5" name="Prostokąt: zaokrąglone rogi 4">
            <a:extLst>
              <a:ext uri="{FF2B5EF4-FFF2-40B4-BE49-F238E27FC236}">
                <a16:creationId xmlns:a16="http://schemas.microsoft.com/office/drawing/2014/main" id="{1BFBE830-AA0C-1979-31FF-99E5822B35B3}"/>
              </a:ext>
            </a:extLst>
          </p:cNvPr>
          <p:cNvSpPr/>
          <p:nvPr/>
        </p:nvSpPr>
        <p:spPr>
          <a:xfrm>
            <a:off x="114300" y="2107393"/>
            <a:ext cx="4591050" cy="4597003"/>
          </a:xfrm>
          <a:prstGeom prst="round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Zakres prac obejmował m.in.: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 remont dachów na dwóch altanach,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 wymianę podłogi na kostkę brukową w jednej z altan,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 naprawę uszkodzonego molo.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Wszystkie elementy drewniane zostały zabezpieczone poprzez impregnację chroniącą przed wilgocią, grzybami i owadami, a na końcu pomalowane.</a:t>
            </a:r>
          </a:p>
        </p:txBody>
      </p:sp>
      <p:pic>
        <p:nvPicPr>
          <p:cNvPr id="10246" name="Picture 6" descr="Może być zdjęciem przedstawiającym jezioro">
            <a:extLst>
              <a:ext uri="{FF2B5EF4-FFF2-40B4-BE49-F238E27FC236}">
                <a16:creationId xmlns:a16="http://schemas.microsoft.com/office/drawing/2014/main" id="{E5454B92-A8DF-ABB7-6F90-C32937A480D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19525" y="3682676"/>
            <a:ext cx="5219700" cy="3008696"/>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9750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8BBEF-7D3E-0E01-188B-D72664D44595}"/>
            </a:ext>
          </a:extLst>
        </p:cNvPr>
        <p:cNvGrpSpPr/>
        <p:nvPr/>
      </p:nvGrpSpPr>
      <p:grpSpPr>
        <a:xfrm>
          <a:off x="0" y="0"/>
          <a:ext cx="0" cy="0"/>
          <a:chOff x="0" y="0"/>
          <a:chExt cx="0" cy="0"/>
        </a:xfrm>
      </p:grpSpPr>
      <p:pic>
        <p:nvPicPr>
          <p:cNvPr id="11" name="Obraz 10">
            <a:extLst>
              <a:ext uri="{FF2B5EF4-FFF2-40B4-BE49-F238E27FC236}">
                <a16:creationId xmlns:a16="http://schemas.microsoft.com/office/drawing/2014/main" id="{82BD0E73-8D60-AFF3-BEBB-A0CDEAC12CF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70181" y="0"/>
            <a:ext cx="5021820" cy="6858000"/>
          </a:xfrm>
          <a:prstGeom prst="rect">
            <a:avLst/>
          </a:prstGeom>
        </p:spPr>
      </p:pic>
      <p:pic>
        <p:nvPicPr>
          <p:cNvPr id="9" name="Obraz 8">
            <a:extLst>
              <a:ext uri="{FF2B5EF4-FFF2-40B4-BE49-F238E27FC236}">
                <a16:creationId xmlns:a16="http://schemas.microsoft.com/office/drawing/2014/main" id="{11DE1729-29C0-550C-005A-A4CB069426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9075" y="0"/>
            <a:ext cx="3328581" cy="6858000"/>
          </a:xfrm>
          <a:prstGeom prst="rect">
            <a:avLst/>
          </a:prstGeom>
        </p:spPr>
      </p:pic>
      <p:pic>
        <p:nvPicPr>
          <p:cNvPr id="4" name="Obraz 3">
            <a:extLst>
              <a:ext uri="{FF2B5EF4-FFF2-40B4-BE49-F238E27FC236}">
                <a16:creationId xmlns:a16="http://schemas.microsoft.com/office/drawing/2014/main" id="{7391B44E-9B85-7024-1125-DB40D632C49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5152619" cy="3809797"/>
          </a:xfrm>
          <a:prstGeom prst="rect">
            <a:avLst/>
          </a:prstGeom>
        </p:spPr>
      </p:pic>
      <mc:AlternateContent xmlns:mc="http://schemas.openxmlformats.org/markup-compatibility/2006" xmlns:p14="http://schemas.microsoft.com/office/powerpoint/2010/main">
        <mc:Choice Requires="p14">
          <p:contentPart p14:bwMode="auto" r:id="rId5">
            <p14:nvContentPartPr>
              <p14:cNvPr id="12" name="Pismo odręczne 11">
                <a:extLst>
                  <a:ext uri="{FF2B5EF4-FFF2-40B4-BE49-F238E27FC236}">
                    <a16:creationId xmlns:a16="http://schemas.microsoft.com/office/drawing/2014/main" id="{77761B2C-BF13-A0AA-751B-B56D4A48F249}"/>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6"/>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BFF4F512-220E-831D-995F-B16055106908}"/>
              </a:ext>
            </a:extLst>
          </p:cNvPr>
          <p:cNvSpPr txBox="1">
            <a:spLocks noChangeArrowheads="1"/>
          </p:cNvSpPr>
          <p:nvPr/>
        </p:nvSpPr>
        <p:spPr bwMode="auto">
          <a:xfrm>
            <a:off x="104776" y="216818"/>
            <a:ext cx="11591924" cy="646986"/>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Wiosenne prace porządkowe na Rynku</a:t>
            </a:r>
          </a:p>
        </p:txBody>
      </p:sp>
      <p:pic>
        <p:nvPicPr>
          <p:cNvPr id="7" name="Obraz 6">
            <a:extLst>
              <a:ext uri="{FF2B5EF4-FFF2-40B4-BE49-F238E27FC236}">
                <a16:creationId xmlns:a16="http://schemas.microsoft.com/office/drawing/2014/main" id="{DFE893F7-6C9C-93DA-7901-3FA12925107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3809796"/>
            <a:ext cx="5152619" cy="3048203"/>
          </a:xfrm>
          <a:prstGeom prst="rect">
            <a:avLst/>
          </a:prstGeom>
        </p:spPr>
      </p:pic>
    </p:spTree>
    <p:extLst>
      <p:ext uri="{BB962C8B-B14F-4D97-AF65-F5344CB8AC3E}">
        <p14:creationId xmlns:p14="http://schemas.microsoft.com/office/powerpoint/2010/main" val="24261004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6770D2-8FF7-9E07-2553-643DC5AB257A}"/>
            </a:ext>
          </a:extLst>
        </p:cNvPr>
        <p:cNvGrpSpPr/>
        <p:nvPr/>
      </p:nvGrpSpPr>
      <p:grpSpPr>
        <a:xfrm>
          <a:off x="0" y="0"/>
          <a:ext cx="0" cy="0"/>
          <a:chOff x="0" y="0"/>
          <a:chExt cx="0" cy="0"/>
        </a:xfrm>
      </p:grpSpPr>
      <p:pic>
        <p:nvPicPr>
          <p:cNvPr id="9218" name="Picture 2" descr="Może być zdjęciem przedstawiającym karetka pogotowia i tekst „OS1 112 RAZ 60 2セ நாரா STRAZ”">
            <a:extLst>
              <a:ext uri="{FF2B5EF4-FFF2-40B4-BE49-F238E27FC236}">
                <a16:creationId xmlns:a16="http://schemas.microsoft.com/office/drawing/2014/main" id="{0C7232C1-856C-C36F-3EF2-49DB066D93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1" y="154881"/>
            <a:ext cx="11334750" cy="6858000"/>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4" name="TextBox 2">
            <a:extLst>
              <a:ext uri="{FF2B5EF4-FFF2-40B4-BE49-F238E27FC236}">
                <a16:creationId xmlns:a16="http://schemas.microsoft.com/office/drawing/2014/main" id="{3301158F-88F9-FD8F-70AF-A68D8A0272BC}"/>
              </a:ext>
            </a:extLst>
          </p:cNvPr>
          <p:cNvSpPr txBox="1">
            <a:spLocks noChangeArrowheads="1"/>
          </p:cNvSpPr>
          <p:nvPr/>
        </p:nvSpPr>
        <p:spPr bwMode="auto">
          <a:xfrm>
            <a:off x="185739" y="154881"/>
            <a:ext cx="4781551" cy="1077218"/>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3200" b="1" i="0" u="none" strike="noStrike" kern="1200" cap="none" spc="0" normalizeH="0" baseline="0" noProof="0" dirty="0">
                <a:ln>
                  <a:noFill/>
                </a:ln>
                <a:solidFill>
                  <a:srgbClr val="002060"/>
                </a:solidFill>
                <a:effectLst/>
                <a:uLnTx/>
                <a:uFillTx/>
                <a:latin typeface="Calibri" panose="020F0502020204030204"/>
                <a:ea typeface="+mn-ea"/>
                <a:cs typeface="+mn-cs"/>
              </a:rPr>
              <a:t>Zakup wozu bojowego dla OSP Kuźnica Grodziska</a:t>
            </a:r>
          </a:p>
        </p:txBody>
      </p:sp>
      <p:sp>
        <p:nvSpPr>
          <p:cNvPr id="5" name="Prostokąt: zaokrąglone rogi 4">
            <a:extLst>
              <a:ext uri="{FF2B5EF4-FFF2-40B4-BE49-F238E27FC236}">
                <a16:creationId xmlns:a16="http://schemas.microsoft.com/office/drawing/2014/main" id="{1BFBE830-AA0C-1979-31FF-99E5822B35B3}"/>
              </a:ext>
            </a:extLst>
          </p:cNvPr>
          <p:cNvSpPr/>
          <p:nvPr/>
        </p:nvSpPr>
        <p:spPr>
          <a:xfrm>
            <a:off x="185739" y="4883568"/>
            <a:ext cx="8253411" cy="1736646"/>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W budżecie Gminy Koniecpol na 2026 rok zabezpieczono dotację celową w wysokości 150 000 zł na zakup wozu bojowego. Kwota została uzupełniona wkładem własnym jednostki oraz środkami z Funduszu Sołeckiego.</a:t>
            </a:r>
          </a:p>
        </p:txBody>
      </p:sp>
      <p:sp>
        <p:nvSpPr>
          <p:cNvPr id="6" name="Prostokąt: zaokrąglone rogi 5">
            <a:extLst>
              <a:ext uri="{FF2B5EF4-FFF2-40B4-BE49-F238E27FC236}">
                <a16:creationId xmlns:a16="http://schemas.microsoft.com/office/drawing/2014/main" id="{8398669B-59E5-C8DF-3FD1-96B056C6CAAE}"/>
              </a:ext>
            </a:extLst>
          </p:cNvPr>
          <p:cNvSpPr/>
          <p:nvPr/>
        </p:nvSpPr>
        <p:spPr>
          <a:xfrm>
            <a:off x="5185613" y="87291"/>
            <a:ext cx="6820648" cy="2553891"/>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sz="2400" b="1" dirty="0">
                <a:solidFill>
                  <a:srgbClr val="002060"/>
                </a:solidFill>
              </a:rPr>
              <a:t>W tym roku OSP w Kuźnicy Grodziskiej obchodzi 90-lecie swojej działalności. </a:t>
            </a:r>
          </a:p>
          <a:p>
            <a:pPr marL="0" marR="0" lvl="0" indent="0" algn="ctr" defTabSz="914400" rtl="0" eaLnBrk="1" fontAlgn="auto" latinLnBrk="0" hangingPunct="1">
              <a:lnSpc>
                <a:spcPct val="100000"/>
              </a:lnSpc>
              <a:spcBef>
                <a:spcPts val="0"/>
              </a:spcBef>
              <a:spcAft>
                <a:spcPts val="0"/>
              </a:spcAft>
              <a:buClrTx/>
              <a:buSzTx/>
              <a:buFontTx/>
              <a:buNone/>
              <a:tabLst/>
              <a:defRPr/>
            </a:pPr>
            <a:r>
              <a:rPr lang="pl-PL" sz="2400" b="1" dirty="0">
                <a:solidFill>
                  <a:srgbClr val="002060"/>
                </a:solidFill>
              </a:rPr>
              <a:t>W roku jubileuszowym jednostka zakupiła samochód ratowniczo-gaśniczy, który zwiększy możliwości prowadzenia działań ratowniczych</a:t>
            </a:r>
            <a:br>
              <a:rPr lang="pl-PL" sz="2400" b="1" dirty="0">
                <a:solidFill>
                  <a:srgbClr val="002060"/>
                </a:solidFill>
              </a:rPr>
            </a:br>
            <a:r>
              <a:rPr lang="pl-PL" sz="2400" b="1" dirty="0">
                <a:solidFill>
                  <a:srgbClr val="002060"/>
                </a:solidFill>
              </a:rPr>
              <a:t> i gaśniczych.</a:t>
            </a:r>
            <a:endPar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20000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BA6FB5-1B40-321A-7941-5A13C54FE88B}"/>
            </a:ext>
          </a:extLst>
        </p:cNvPr>
        <p:cNvGrpSpPr/>
        <p:nvPr/>
      </p:nvGrpSpPr>
      <p:grpSpPr>
        <a:xfrm>
          <a:off x="0" y="0"/>
          <a:ext cx="0" cy="0"/>
          <a:chOff x="0" y="0"/>
          <a:chExt cx="0" cy="0"/>
        </a:xfrm>
      </p:grpSpPr>
      <p:sp>
        <p:nvSpPr>
          <p:cNvPr id="4" name="TextBox 2">
            <a:extLst>
              <a:ext uri="{FF2B5EF4-FFF2-40B4-BE49-F238E27FC236}">
                <a16:creationId xmlns:a16="http://schemas.microsoft.com/office/drawing/2014/main" id="{6E9D0A68-BE18-2C39-5991-4AAD3441E870}"/>
              </a:ext>
            </a:extLst>
          </p:cNvPr>
          <p:cNvSpPr txBox="1">
            <a:spLocks noChangeArrowheads="1"/>
          </p:cNvSpPr>
          <p:nvPr/>
        </p:nvSpPr>
        <p:spPr bwMode="auto">
          <a:xfrm>
            <a:off x="1636445" y="4266629"/>
            <a:ext cx="10100210" cy="1225868"/>
          </a:xfrm>
          <a:prstGeom prst="roundRect">
            <a:avLst/>
          </a:prstGeom>
          <a:solidFill>
            <a:schemeClr val="accent4">
              <a:lumMod val="40000"/>
              <a:lumOff val="60000"/>
            </a:schemeClr>
          </a:solidFill>
          <a:ln w="76200">
            <a:no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6600" b="1" i="0" u="none" strike="noStrike" kern="1200" cap="none" spc="0" normalizeH="0" baseline="0" noProof="0" dirty="0">
                <a:ln>
                  <a:noFill/>
                </a:ln>
                <a:solidFill>
                  <a:srgbClr val="002060"/>
                </a:solidFill>
                <a:effectLst/>
                <a:uLnTx/>
                <a:uFillTx/>
                <a:latin typeface="Calibri" panose="020F0502020204030204"/>
                <a:ea typeface="+mn-ea"/>
                <a:cs typeface="+mn-cs"/>
              </a:rPr>
              <a:t>Inwestycje mieszkaniowe</a:t>
            </a:r>
          </a:p>
        </p:txBody>
      </p:sp>
    </p:spTree>
    <p:extLst>
      <p:ext uri="{BB962C8B-B14F-4D97-AF65-F5344CB8AC3E}">
        <p14:creationId xmlns:p14="http://schemas.microsoft.com/office/powerpoint/2010/main" val="31874134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AD2326-E8D6-8B39-52D7-594EBC67064E}"/>
            </a:ext>
          </a:extLst>
        </p:cNvPr>
        <p:cNvGrpSpPr/>
        <p:nvPr/>
      </p:nvGrpSpPr>
      <p:grpSpPr>
        <a:xfrm>
          <a:off x="0" y="0"/>
          <a:ext cx="0" cy="0"/>
          <a:chOff x="0" y="0"/>
          <a:chExt cx="0" cy="0"/>
        </a:xfrm>
      </p:grpSpPr>
      <p:sp>
        <p:nvSpPr>
          <p:cNvPr id="4" name="TextBox 2">
            <a:extLst>
              <a:ext uri="{FF2B5EF4-FFF2-40B4-BE49-F238E27FC236}">
                <a16:creationId xmlns:a16="http://schemas.microsoft.com/office/drawing/2014/main" id="{DF49ED86-D1DC-5CFF-6E32-65832F503ADD}"/>
              </a:ext>
            </a:extLst>
          </p:cNvPr>
          <p:cNvSpPr txBox="1">
            <a:spLocks noChangeArrowheads="1"/>
          </p:cNvSpPr>
          <p:nvPr/>
        </p:nvSpPr>
        <p:spPr bwMode="auto">
          <a:xfrm>
            <a:off x="1914525" y="4752404"/>
            <a:ext cx="9339771" cy="1225868"/>
          </a:xfrm>
          <a:prstGeom prst="roundRect">
            <a:avLst/>
          </a:prstGeom>
          <a:solidFill>
            <a:schemeClr val="accent4">
              <a:lumMod val="40000"/>
              <a:lumOff val="60000"/>
            </a:schemeClr>
          </a:solidFill>
          <a:ln w="76200">
            <a:no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6600" b="1" i="0" u="none" strike="noStrike" kern="1200" cap="none" spc="0" normalizeH="0" baseline="0" noProof="0" dirty="0">
                <a:ln>
                  <a:noFill/>
                </a:ln>
                <a:solidFill>
                  <a:srgbClr val="002060"/>
                </a:solidFill>
                <a:effectLst/>
                <a:uLnTx/>
                <a:uFillTx/>
                <a:latin typeface="Calibri" panose="020F0502020204030204"/>
                <a:ea typeface="+mn-ea"/>
                <a:cs typeface="+mn-cs"/>
              </a:rPr>
              <a:t>Układ drogowy i parking</a:t>
            </a:r>
          </a:p>
        </p:txBody>
      </p:sp>
    </p:spTree>
    <p:extLst>
      <p:ext uri="{BB962C8B-B14F-4D97-AF65-F5344CB8AC3E}">
        <p14:creationId xmlns:p14="http://schemas.microsoft.com/office/powerpoint/2010/main" val="24337986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9FF51-CD43-35A3-800C-113AF4795B78}"/>
            </a:ext>
          </a:extLst>
        </p:cNvPr>
        <p:cNvGrpSpPr/>
        <p:nvPr/>
      </p:nvGrpSpPr>
      <p:grpSpPr>
        <a:xfrm>
          <a:off x="0" y="0"/>
          <a:ext cx="0" cy="0"/>
          <a:chOff x="0" y="0"/>
          <a:chExt cx="0" cy="0"/>
        </a:xfrm>
      </p:grpSpPr>
      <p:pic>
        <p:nvPicPr>
          <p:cNvPr id="6" name="Obraz 5">
            <a:extLst>
              <a:ext uri="{FF2B5EF4-FFF2-40B4-BE49-F238E27FC236}">
                <a16:creationId xmlns:a16="http://schemas.microsoft.com/office/drawing/2014/main" id="{6354BDD4-8C6F-BCF6-F07F-EA5683AA04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0" y="0"/>
            <a:ext cx="9144000" cy="6858000"/>
          </a:xfrm>
          <a:prstGeom prst="rect">
            <a:avLst/>
          </a:prstGeom>
          <a:effectLst>
            <a:softEdge rad="317500"/>
          </a:effectLst>
        </p:spPr>
      </p:pic>
      <p:sp>
        <p:nvSpPr>
          <p:cNvPr id="2" name="Tytuł 1">
            <a:extLst>
              <a:ext uri="{FF2B5EF4-FFF2-40B4-BE49-F238E27FC236}">
                <a16:creationId xmlns:a16="http://schemas.microsoft.com/office/drawing/2014/main" id="{4C52C312-030B-5D54-E303-4A4643EB9481}"/>
              </a:ext>
            </a:extLst>
          </p:cNvPr>
          <p:cNvSpPr>
            <a:spLocks noGrp="1"/>
          </p:cNvSpPr>
          <p:nvPr>
            <p:ph type="title"/>
          </p:nvPr>
        </p:nvSpPr>
        <p:spPr/>
        <p:txBody>
          <a:bodyPr>
            <a:normAutofit/>
          </a:bodyPr>
          <a:lstStyle/>
          <a:p>
            <a:pPr lvl="0"/>
            <a:br>
              <a:rPr lang="pl-PL" b="1" dirty="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pl-PL" dirty="0"/>
          </a:p>
        </p:txBody>
      </p:sp>
      <p:sp>
        <p:nvSpPr>
          <p:cNvPr id="11" name="TextBox 2">
            <a:extLst>
              <a:ext uri="{FF2B5EF4-FFF2-40B4-BE49-F238E27FC236}">
                <a16:creationId xmlns:a16="http://schemas.microsoft.com/office/drawing/2014/main" id="{CC8FCE45-8495-CD4C-2E96-A91C2BD0DABC}"/>
              </a:ext>
            </a:extLst>
          </p:cNvPr>
          <p:cNvSpPr txBox="1">
            <a:spLocks noChangeArrowheads="1"/>
          </p:cNvSpPr>
          <p:nvPr/>
        </p:nvSpPr>
        <p:spPr bwMode="auto">
          <a:xfrm>
            <a:off x="3901371" y="94242"/>
            <a:ext cx="6757987" cy="646986"/>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3200" b="1" i="0" u="none" strike="noStrike" kern="1200" cap="none" spc="0" normalizeH="0" baseline="0" noProof="0" dirty="0">
                <a:ln>
                  <a:noFill/>
                </a:ln>
                <a:solidFill>
                  <a:srgbClr val="002060"/>
                </a:solidFill>
                <a:effectLst/>
                <a:uLnTx/>
                <a:uFillTx/>
                <a:latin typeface="Calibri"/>
                <a:ea typeface="+mn-ea"/>
                <a:cs typeface="+mn-cs"/>
              </a:rPr>
              <a:t>Koniecpol, ul. Słoneczna 5</a:t>
            </a:r>
          </a:p>
        </p:txBody>
      </p:sp>
      <p:pic>
        <p:nvPicPr>
          <p:cNvPr id="4" name="Obraz 3">
            <a:extLst>
              <a:ext uri="{FF2B5EF4-FFF2-40B4-BE49-F238E27FC236}">
                <a16:creationId xmlns:a16="http://schemas.microsoft.com/office/drawing/2014/main" id="{9237895F-08A5-0975-FABE-6EB560ABA3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381500"/>
            <a:ext cx="4505325" cy="2476500"/>
          </a:xfrm>
          <a:prstGeom prst="rect">
            <a:avLst/>
          </a:prstGeom>
          <a:effectLst>
            <a:softEdge rad="317500"/>
          </a:effectLst>
        </p:spPr>
      </p:pic>
      <p:pic>
        <p:nvPicPr>
          <p:cNvPr id="8" name="Obraz 7">
            <a:extLst>
              <a:ext uri="{FF2B5EF4-FFF2-40B4-BE49-F238E27FC236}">
                <a16:creationId xmlns:a16="http://schemas.microsoft.com/office/drawing/2014/main" id="{605EA81A-3CD8-9114-750A-C96EBBB331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4232366" cy="3429376"/>
          </a:xfrm>
          <a:prstGeom prst="rect">
            <a:avLst/>
          </a:prstGeom>
          <a:effectLst>
            <a:softEdge rad="317500"/>
          </a:effectLst>
        </p:spPr>
      </p:pic>
      <p:pic>
        <p:nvPicPr>
          <p:cNvPr id="10" name="Obraz 9">
            <a:extLst>
              <a:ext uri="{FF2B5EF4-FFF2-40B4-BE49-F238E27FC236}">
                <a16:creationId xmlns:a16="http://schemas.microsoft.com/office/drawing/2014/main" id="{AEBA5B56-AB9F-8294-3140-FBC9B4F6F00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87659" y="1946182"/>
            <a:ext cx="4232366" cy="2821577"/>
          </a:xfrm>
          <a:prstGeom prst="rect">
            <a:avLst/>
          </a:prstGeom>
          <a:effectLst>
            <a:softEdge rad="317500"/>
          </a:effectLst>
        </p:spPr>
      </p:pic>
      <p:pic>
        <p:nvPicPr>
          <p:cNvPr id="13" name="Obraz 12">
            <a:extLst>
              <a:ext uri="{FF2B5EF4-FFF2-40B4-BE49-F238E27FC236}">
                <a16:creationId xmlns:a16="http://schemas.microsoft.com/office/drawing/2014/main" id="{269E67FF-4D68-5973-CA88-DA73734A544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37017" y="4036423"/>
            <a:ext cx="4232366" cy="2821577"/>
          </a:xfrm>
          <a:prstGeom prst="rect">
            <a:avLst/>
          </a:prstGeom>
          <a:effectLst>
            <a:softEdge rad="635000"/>
          </a:effectLst>
        </p:spPr>
      </p:pic>
      <p:pic>
        <p:nvPicPr>
          <p:cNvPr id="15" name="Obraz 14">
            <a:extLst>
              <a:ext uri="{FF2B5EF4-FFF2-40B4-BE49-F238E27FC236}">
                <a16:creationId xmlns:a16="http://schemas.microsoft.com/office/drawing/2014/main" id="{85E5C075-559A-07CF-37D2-9A989F82B2E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2363288"/>
            <a:ext cx="4232366" cy="2821577"/>
          </a:xfrm>
          <a:prstGeom prst="rect">
            <a:avLst/>
          </a:prstGeom>
          <a:effectLst>
            <a:softEdge rad="317500"/>
          </a:effectLst>
        </p:spPr>
      </p:pic>
      <p:sp>
        <p:nvSpPr>
          <p:cNvPr id="3" name="TextBox 2">
            <a:extLst>
              <a:ext uri="{FF2B5EF4-FFF2-40B4-BE49-F238E27FC236}">
                <a16:creationId xmlns:a16="http://schemas.microsoft.com/office/drawing/2014/main" id="{E45BA418-2E70-85CE-7B86-C8C4BAFED1B9}"/>
              </a:ext>
            </a:extLst>
          </p:cNvPr>
          <p:cNvSpPr txBox="1">
            <a:spLocks noChangeArrowheads="1"/>
          </p:cNvSpPr>
          <p:nvPr/>
        </p:nvSpPr>
        <p:spPr bwMode="auto">
          <a:xfrm>
            <a:off x="5135471" y="893166"/>
            <a:ext cx="6757988" cy="578882"/>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28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Wielorodzinny budynek mieszkalny (SIM)</a:t>
            </a:r>
          </a:p>
        </p:txBody>
      </p:sp>
      <p:sp>
        <p:nvSpPr>
          <p:cNvPr id="5" name="TextBox 2">
            <a:extLst>
              <a:ext uri="{FF2B5EF4-FFF2-40B4-BE49-F238E27FC236}">
                <a16:creationId xmlns:a16="http://schemas.microsoft.com/office/drawing/2014/main" id="{0A8A6F72-9A87-A764-88F9-DFB925CD6622}"/>
              </a:ext>
            </a:extLst>
          </p:cNvPr>
          <p:cNvSpPr txBox="1">
            <a:spLocks noChangeArrowheads="1"/>
          </p:cNvSpPr>
          <p:nvPr/>
        </p:nvSpPr>
        <p:spPr bwMode="auto">
          <a:xfrm>
            <a:off x="4980690" y="1634394"/>
            <a:ext cx="6757987" cy="646986"/>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b="1" i="0" u="none" strike="noStrike" kern="1200" cap="none" spc="0" normalizeH="0" baseline="0" noProof="0" dirty="0">
                <a:ln>
                  <a:noFill/>
                </a:ln>
                <a:solidFill>
                  <a:srgbClr val="002060"/>
                </a:solidFill>
                <a:effectLst/>
                <a:uLnTx/>
                <a:uFillTx/>
                <a:latin typeface="Calibri"/>
                <a:ea typeface="+mn-ea"/>
                <a:cs typeface="+mn-cs"/>
              </a:rPr>
              <a:t>7 maja - Dzień Otwarty</a:t>
            </a:r>
          </a:p>
        </p:txBody>
      </p:sp>
      <p:sp>
        <p:nvSpPr>
          <p:cNvPr id="7" name="Strzałka w dół 4">
            <a:extLst>
              <a:ext uri="{FF2B5EF4-FFF2-40B4-BE49-F238E27FC236}">
                <a16:creationId xmlns:a16="http://schemas.microsoft.com/office/drawing/2014/main" id="{FA8E2921-692B-BD5D-DD00-8B2959586BE7}"/>
              </a:ext>
            </a:extLst>
          </p:cNvPr>
          <p:cNvSpPr/>
          <p:nvPr/>
        </p:nvSpPr>
        <p:spPr>
          <a:xfrm>
            <a:off x="4531064" y="5735531"/>
            <a:ext cx="1208814" cy="97251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8321498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9FF51-CD43-35A3-800C-113AF4795B78}"/>
            </a:ext>
          </a:extLst>
        </p:cNvPr>
        <p:cNvGrpSpPr/>
        <p:nvPr/>
      </p:nvGrpSpPr>
      <p:grpSpPr>
        <a:xfrm>
          <a:off x="0" y="0"/>
          <a:ext cx="0" cy="0"/>
          <a:chOff x="0" y="0"/>
          <a:chExt cx="0" cy="0"/>
        </a:xfrm>
      </p:grpSpPr>
      <p:pic>
        <p:nvPicPr>
          <p:cNvPr id="4" name="Obraz 3">
            <a:extLst>
              <a:ext uri="{FF2B5EF4-FFF2-40B4-BE49-F238E27FC236}">
                <a16:creationId xmlns:a16="http://schemas.microsoft.com/office/drawing/2014/main" id="{9B67DB5F-0D18-E644-57D6-9F7948B355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4250" y="0"/>
            <a:ext cx="8667750" cy="6858000"/>
          </a:xfrm>
          <a:prstGeom prst="rect">
            <a:avLst/>
          </a:prstGeom>
        </p:spPr>
      </p:pic>
      <p:pic>
        <p:nvPicPr>
          <p:cNvPr id="33794" name="Picture 2" descr="Może być zdjęciem przedstawiającym tekst „SIM SLASKPÓŁNOC ŚLASK POŁNOC MAMY JESZCZE WOLNE MIESZKANIA! ! Stoneczny Dom DZIEN OTWARTY W KONIECPOLU 7 MAJA 14：00-17:00 Zobacz na żywo naszą inwestycję przy ul. Słonecznej w Koniecpolu! Przyjdź, zobacz mieszkania, poczuj klimat miejsca isprawdź, czy nie Twój nowy adres! ይ ŚWIETNA ŚWIETNALOKALIZACJA LOKALIZACJA Tuż Dino, przedszkola kościcła SPOKOJNA OKOLICA bigknym,zielo zielonym mieście NOWOCZESNE MIESZKANIA Funkcjonalne ukiady, wysokistandard wysoki standard Może to właśnie tutaj zacznie się TWÓJ NOWY ROZDZIAŁ? NIE ZWLEKAJ WPADNIJ PRZEKONAJ SIĘ SAM/A!”">
            <a:extLst>
              <a:ext uri="{FF2B5EF4-FFF2-40B4-BE49-F238E27FC236}">
                <a16:creationId xmlns:a16="http://schemas.microsoft.com/office/drawing/2014/main" id="{7E7F3918-F344-9F37-7777-C8BC019B89E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787886">
            <a:off x="131743" y="-231178"/>
            <a:ext cx="3656088" cy="3639097"/>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2" name="Tytuł 1">
            <a:extLst>
              <a:ext uri="{FF2B5EF4-FFF2-40B4-BE49-F238E27FC236}">
                <a16:creationId xmlns:a16="http://schemas.microsoft.com/office/drawing/2014/main" id="{4C52C312-030B-5D54-E303-4A4643EB9481}"/>
              </a:ext>
            </a:extLst>
          </p:cNvPr>
          <p:cNvSpPr>
            <a:spLocks noGrp="1"/>
          </p:cNvSpPr>
          <p:nvPr>
            <p:ph type="title"/>
          </p:nvPr>
        </p:nvSpPr>
        <p:spPr/>
        <p:txBody>
          <a:bodyPr>
            <a:normAutofit/>
          </a:bodyPr>
          <a:lstStyle/>
          <a:p>
            <a:pPr lvl="0"/>
            <a:br>
              <a:rPr lang="pl-PL" b="1" dirty="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pl-PL" dirty="0"/>
          </a:p>
        </p:txBody>
      </p:sp>
      <p:sp>
        <p:nvSpPr>
          <p:cNvPr id="5" name="pole tekstowe 4">
            <a:extLst>
              <a:ext uri="{FF2B5EF4-FFF2-40B4-BE49-F238E27FC236}">
                <a16:creationId xmlns:a16="http://schemas.microsoft.com/office/drawing/2014/main" id="{D95D216F-21DA-909C-9090-CDCF013CC0A2}"/>
              </a:ext>
            </a:extLst>
          </p:cNvPr>
          <p:cNvSpPr txBox="1"/>
          <p:nvPr/>
        </p:nvSpPr>
        <p:spPr>
          <a:xfrm>
            <a:off x="6096000" y="139828"/>
            <a:ext cx="5817255" cy="1328023"/>
          </a:xfrm>
          <a:prstGeom prst="round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W budynku powstało łącznie 28 mieszkań</a:t>
            </a:r>
            <a:b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o zróżnicowanych powierzchniach </a:t>
            </a:r>
            <a:b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od 31,64 m</a:t>
            </a:r>
            <a:r>
              <a:rPr kumimoji="0" lang="pl-PL" sz="2400" b="1" i="0" u="none" strike="noStrike" kern="1200" cap="none" spc="0" normalizeH="0" baseline="30000" noProof="0" dirty="0">
                <a:ln>
                  <a:noFill/>
                </a:ln>
                <a:solidFill>
                  <a:srgbClr val="002060"/>
                </a:solidFill>
                <a:effectLst/>
                <a:uLnTx/>
                <a:uFillTx/>
                <a:latin typeface="Calibri" panose="020F0502020204030204"/>
                <a:ea typeface="+mn-ea"/>
                <a:cs typeface="+mn-cs"/>
              </a:rPr>
              <a:t>2</a:t>
            </a: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 do 70,02 m</a:t>
            </a:r>
            <a:r>
              <a:rPr kumimoji="0" lang="pl-PL" sz="2400" b="1" i="0" u="none" strike="noStrike" kern="1200" cap="none" spc="0" normalizeH="0" baseline="30000" noProof="0" dirty="0">
                <a:ln>
                  <a:noFill/>
                </a:ln>
                <a:solidFill>
                  <a:srgbClr val="002060"/>
                </a:solidFill>
                <a:effectLst/>
                <a:uLnTx/>
                <a:uFillTx/>
                <a:latin typeface="Calibri" panose="020F0502020204030204"/>
                <a:ea typeface="+mn-ea"/>
                <a:cs typeface="+mn-cs"/>
              </a:rPr>
              <a:t>2</a:t>
            </a: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a:t>
            </a:r>
          </a:p>
        </p:txBody>
      </p:sp>
      <p:sp>
        <p:nvSpPr>
          <p:cNvPr id="12" name="TextBox 2">
            <a:extLst>
              <a:ext uri="{FF2B5EF4-FFF2-40B4-BE49-F238E27FC236}">
                <a16:creationId xmlns:a16="http://schemas.microsoft.com/office/drawing/2014/main" id="{BB6C885A-2D4D-61D4-EE34-D6BB2B36D74F}"/>
              </a:ext>
            </a:extLst>
          </p:cNvPr>
          <p:cNvSpPr txBox="1">
            <a:spLocks noChangeArrowheads="1"/>
          </p:cNvSpPr>
          <p:nvPr/>
        </p:nvSpPr>
        <p:spPr bwMode="auto">
          <a:xfrm>
            <a:off x="295275" y="4660409"/>
            <a:ext cx="5591175" cy="1981819"/>
          </a:xfrm>
          <a:prstGeom prst="roundRect">
            <a:avLst/>
          </a:prstGeom>
          <a:solidFill>
            <a:schemeClr val="accent4">
              <a:lumMod val="40000"/>
              <a:lumOff val="60000"/>
            </a:schemeClr>
          </a:solidFill>
          <a:ln w="76200">
            <a:no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0" fontAlgn="base" hangingPunct="0">
              <a:spcAft>
                <a:spcPct val="0"/>
              </a:spcAft>
              <a:buNone/>
              <a:defRPr/>
            </a:pPr>
            <a:r>
              <a:rPr kumimoji="0" lang="pl-PL" sz="2400" b="1" i="0" u="none" strike="noStrike" kern="1200" cap="none" spc="0" normalizeH="0" baseline="0" noProof="0" dirty="0">
                <a:ln>
                  <a:noFill/>
                </a:ln>
                <a:solidFill>
                  <a:srgbClr val="002060"/>
                </a:solidFill>
                <a:effectLst/>
                <a:uLnTx/>
                <a:uFillTx/>
                <a:latin typeface="Calibri"/>
                <a:ea typeface="+mn-ea"/>
                <a:cs typeface="+mn-cs"/>
              </a:rPr>
              <a:t>W trakcie dnia otwartego można było:</a:t>
            </a:r>
          </a:p>
          <a:p>
            <a:pPr marL="342900" marR="0" lvl="0" indent="-342900"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r>
              <a:rPr kumimoji="0" lang="pl-PL" sz="2400" b="1" i="0" u="none" strike="noStrike" kern="1200" cap="none" spc="0" normalizeH="0" baseline="0" noProof="0" dirty="0">
                <a:ln>
                  <a:noFill/>
                </a:ln>
                <a:solidFill>
                  <a:srgbClr val="002060"/>
                </a:solidFill>
                <a:effectLst/>
                <a:uLnTx/>
                <a:uFillTx/>
                <a:latin typeface="Calibri"/>
                <a:ea typeface="+mn-ea"/>
                <a:cs typeface="+mn-cs"/>
              </a:rPr>
              <a:t>obejrzeć dostępne mieszkania</a:t>
            </a:r>
          </a:p>
          <a:p>
            <a:pPr marL="342900" marR="0" lvl="0" indent="-342900"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r>
              <a:rPr kumimoji="0" lang="pl-PL" sz="2400" b="1" i="0" u="none" strike="noStrike" kern="1200" cap="none" spc="0" normalizeH="0" baseline="0" noProof="0" dirty="0">
                <a:ln>
                  <a:noFill/>
                </a:ln>
                <a:solidFill>
                  <a:srgbClr val="002060"/>
                </a:solidFill>
                <a:effectLst/>
                <a:uLnTx/>
                <a:uFillTx/>
                <a:latin typeface="Calibri"/>
                <a:ea typeface="+mn-ea"/>
                <a:cs typeface="+mn-cs"/>
              </a:rPr>
              <a:t>sprawdzić układ i standard lokali</a:t>
            </a:r>
          </a:p>
          <a:p>
            <a:pPr marL="342900" marR="0" lvl="0" indent="-342900"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r>
              <a:rPr kumimoji="0" lang="pl-PL" sz="2400" b="1" i="0" u="none" strike="noStrike" kern="1200" cap="none" spc="0" normalizeH="0" baseline="0" noProof="0" dirty="0">
                <a:ln>
                  <a:noFill/>
                </a:ln>
                <a:solidFill>
                  <a:srgbClr val="002060"/>
                </a:solidFill>
                <a:effectLst/>
                <a:uLnTx/>
                <a:uFillTx/>
                <a:latin typeface="Calibri"/>
                <a:ea typeface="+mn-ea"/>
                <a:cs typeface="+mn-cs"/>
              </a:rPr>
              <a:t>porozmawiać o zasadach najmu</a:t>
            </a:r>
          </a:p>
        </p:txBody>
      </p:sp>
    </p:spTree>
    <p:extLst>
      <p:ext uri="{BB962C8B-B14F-4D97-AF65-F5344CB8AC3E}">
        <p14:creationId xmlns:p14="http://schemas.microsoft.com/office/powerpoint/2010/main" val="3217720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DB40DE-AA9E-3494-E8F2-9A1511FD0B43}"/>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B1EE45B7-DC14-C235-6ABC-48F7057D3C6C}"/>
              </a:ext>
            </a:extLst>
          </p:cNvPr>
          <p:cNvSpPr>
            <a:spLocks noGrp="1"/>
          </p:cNvSpPr>
          <p:nvPr>
            <p:ph type="title"/>
          </p:nvPr>
        </p:nvSpPr>
        <p:spPr/>
        <p:txBody>
          <a:bodyPr>
            <a:normAutofit/>
          </a:bodyPr>
          <a:lstStyle/>
          <a:p>
            <a:pPr lvl="0"/>
            <a:br>
              <a:rPr lang="pl-PL" b="1" dirty="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pl-PL" dirty="0"/>
          </a:p>
        </p:txBody>
      </p:sp>
      <p:sp>
        <p:nvSpPr>
          <p:cNvPr id="11" name="TextBox 2">
            <a:extLst>
              <a:ext uri="{FF2B5EF4-FFF2-40B4-BE49-F238E27FC236}">
                <a16:creationId xmlns:a16="http://schemas.microsoft.com/office/drawing/2014/main" id="{7828CA4C-FE9E-5501-0B6C-23B0459E1594}"/>
              </a:ext>
            </a:extLst>
          </p:cNvPr>
          <p:cNvSpPr txBox="1">
            <a:spLocks noChangeArrowheads="1"/>
          </p:cNvSpPr>
          <p:nvPr/>
        </p:nvSpPr>
        <p:spPr bwMode="auto">
          <a:xfrm>
            <a:off x="104776" y="41275"/>
            <a:ext cx="11701462" cy="1055608"/>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2800" b="1" i="0" u="none" strike="noStrike" kern="1200" cap="none" spc="0" normalizeH="0" baseline="0" noProof="0" dirty="0">
                <a:ln>
                  <a:noFill/>
                </a:ln>
                <a:solidFill>
                  <a:srgbClr val="002060"/>
                </a:solidFill>
                <a:effectLst/>
                <a:uLnTx/>
                <a:uFillTx/>
                <a:latin typeface="Calibri"/>
                <a:ea typeface="+mn-ea"/>
                <a:cs typeface="+mn-cs"/>
              </a:rPr>
              <a:t>Dokumentacja projektowa dla budowy do trzech budynków komunalnych przy ul. Partyzantów z zagospodarowaniem i infrastrukturą towarzyszącą</a:t>
            </a:r>
          </a:p>
        </p:txBody>
      </p:sp>
      <p:pic>
        <p:nvPicPr>
          <p:cNvPr id="7" name="Obraz 6">
            <a:extLst>
              <a:ext uri="{FF2B5EF4-FFF2-40B4-BE49-F238E27FC236}">
                <a16:creationId xmlns:a16="http://schemas.microsoft.com/office/drawing/2014/main" id="{8E0166A5-AED1-6620-E080-9780845382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7874" y="1259143"/>
            <a:ext cx="9672145" cy="5481382"/>
          </a:xfrm>
          <a:prstGeom prst="rect">
            <a:avLst/>
          </a:prstGeom>
          <a:ln w="28575">
            <a:solidFill>
              <a:schemeClr val="accent4">
                <a:lumMod val="40000"/>
                <a:lumOff val="60000"/>
              </a:schemeClr>
            </a:solidFill>
          </a:ln>
        </p:spPr>
      </p:pic>
      <p:sp>
        <p:nvSpPr>
          <p:cNvPr id="3" name="pole tekstowe 2">
            <a:extLst>
              <a:ext uri="{FF2B5EF4-FFF2-40B4-BE49-F238E27FC236}">
                <a16:creationId xmlns:a16="http://schemas.microsoft.com/office/drawing/2014/main" id="{CAFFAF82-5770-3CFC-8148-B0FA78F940F1}"/>
              </a:ext>
            </a:extLst>
          </p:cNvPr>
          <p:cNvSpPr txBox="1"/>
          <p:nvPr/>
        </p:nvSpPr>
        <p:spPr>
          <a:xfrm rot="20513213">
            <a:off x="157043" y="2969299"/>
            <a:ext cx="3658584" cy="919401"/>
          </a:xfrm>
          <a:prstGeom prst="round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Wstępna propozycja zagospodarowania</a:t>
            </a:r>
          </a:p>
        </p:txBody>
      </p:sp>
    </p:spTree>
    <p:extLst>
      <p:ext uri="{BB962C8B-B14F-4D97-AF65-F5344CB8AC3E}">
        <p14:creationId xmlns:p14="http://schemas.microsoft.com/office/powerpoint/2010/main" val="17514789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83ACC-A51B-67F5-1EEB-7D6B85750B76}"/>
            </a:ext>
          </a:extLst>
        </p:cNvPr>
        <p:cNvGrpSpPr/>
        <p:nvPr/>
      </p:nvGrpSpPr>
      <p:grpSpPr>
        <a:xfrm>
          <a:off x="0" y="0"/>
          <a:ext cx="0" cy="0"/>
          <a:chOff x="0" y="0"/>
          <a:chExt cx="0" cy="0"/>
        </a:xfrm>
      </p:grpSpPr>
      <p:sp>
        <p:nvSpPr>
          <p:cNvPr id="4" name="TextBox 2">
            <a:extLst>
              <a:ext uri="{FF2B5EF4-FFF2-40B4-BE49-F238E27FC236}">
                <a16:creationId xmlns:a16="http://schemas.microsoft.com/office/drawing/2014/main" id="{6F046C37-B478-AC4A-51C0-50A4B91673ED}"/>
              </a:ext>
            </a:extLst>
          </p:cNvPr>
          <p:cNvSpPr txBox="1">
            <a:spLocks noChangeArrowheads="1"/>
          </p:cNvSpPr>
          <p:nvPr/>
        </p:nvSpPr>
        <p:spPr bwMode="auto">
          <a:xfrm>
            <a:off x="1588820" y="4619054"/>
            <a:ext cx="10100210" cy="1225868"/>
          </a:xfrm>
          <a:prstGeom prst="roundRect">
            <a:avLst/>
          </a:prstGeom>
          <a:solidFill>
            <a:schemeClr val="accent4">
              <a:lumMod val="40000"/>
              <a:lumOff val="60000"/>
            </a:schemeClr>
          </a:solidFill>
          <a:ln w="76200">
            <a:no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6600" b="1" i="0" u="none" strike="noStrike" kern="1200" cap="none" spc="0" normalizeH="0" baseline="0" noProof="0" dirty="0">
                <a:ln>
                  <a:noFill/>
                </a:ln>
                <a:solidFill>
                  <a:srgbClr val="002060"/>
                </a:solidFill>
                <a:effectLst/>
                <a:uLnTx/>
                <a:uFillTx/>
                <a:latin typeface="Calibri" panose="020F0502020204030204"/>
                <a:ea typeface="+mn-ea"/>
                <a:cs typeface="+mn-cs"/>
              </a:rPr>
              <a:t>Projekty społeczne</a:t>
            </a:r>
          </a:p>
        </p:txBody>
      </p:sp>
    </p:spTree>
    <p:extLst>
      <p:ext uri="{BB962C8B-B14F-4D97-AF65-F5344CB8AC3E}">
        <p14:creationId xmlns:p14="http://schemas.microsoft.com/office/powerpoint/2010/main" val="5884412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6770D2-8FF7-9E07-2553-643DC5AB257A}"/>
            </a:ext>
          </a:extLst>
        </p:cNvPr>
        <p:cNvGrpSpPr/>
        <p:nvPr/>
      </p:nvGrpSpPr>
      <p:grpSpPr>
        <a:xfrm>
          <a:off x="0" y="0"/>
          <a:ext cx="0" cy="0"/>
          <a:chOff x="0" y="0"/>
          <a:chExt cx="0" cy="0"/>
        </a:xfrm>
      </p:grpSpPr>
      <p:pic>
        <p:nvPicPr>
          <p:cNvPr id="6" name="Obraz 5">
            <a:extLst>
              <a:ext uri="{FF2B5EF4-FFF2-40B4-BE49-F238E27FC236}">
                <a16:creationId xmlns:a16="http://schemas.microsoft.com/office/drawing/2014/main" id="{CEC7B5B1-DEB1-0FDF-072E-1B63377DA0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12296775" cy="7124699"/>
          </a:xfrm>
          <a:prstGeom prst="rect">
            <a:avLst/>
          </a:prstGeom>
        </p:spPr>
      </p:pic>
      <p:sp>
        <p:nvSpPr>
          <p:cNvPr id="4" name="TextBox 2">
            <a:extLst>
              <a:ext uri="{FF2B5EF4-FFF2-40B4-BE49-F238E27FC236}">
                <a16:creationId xmlns:a16="http://schemas.microsoft.com/office/drawing/2014/main" id="{3301158F-88F9-FD8F-70AF-A68D8A0272BC}"/>
              </a:ext>
            </a:extLst>
          </p:cNvPr>
          <p:cNvSpPr txBox="1">
            <a:spLocks noChangeArrowheads="1"/>
          </p:cNvSpPr>
          <p:nvPr/>
        </p:nvSpPr>
        <p:spPr bwMode="auto">
          <a:xfrm>
            <a:off x="209549" y="-44292"/>
            <a:ext cx="11687176" cy="1736646"/>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3200" b="1" i="0" u="none" strike="noStrike" kern="1200" cap="none" spc="0" normalizeH="0" baseline="0" noProof="0" dirty="0">
                <a:ln>
                  <a:noFill/>
                </a:ln>
                <a:solidFill>
                  <a:srgbClr val="002060"/>
                </a:solidFill>
                <a:effectLst/>
                <a:uLnTx/>
                <a:uFillTx/>
                <a:latin typeface="Calibri" panose="020F0502020204030204"/>
                <a:ea typeface="+mn-ea"/>
                <a:cs typeface="+mn-cs"/>
              </a:rPr>
              <a:t>W marcu podpisano umowę ze Stowarzyszeniem Młodzieżowa Orkiestra Dęta Koniecpol na realizację zadania publicznego pn. „Muzyka zamiast dymu – świadome wybory młodych muzyków”</a:t>
            </a:r>
          </a:p>
        </p:txBody>
      </p:sp>
      <p:sp>
        <p:nvSpPr>
          <p:cNvPr id="3" name="Prostokąt: zaokrąglone rogi 2">
            <a:extLst>
              <a:ext uri="{FF2B5EF4-FFF2-40B4-BE49-F238E27FC236}">
                <a16:creationId xmlns:a16="http://schemas.microsoft.com/office/drawing/2014/main" id="{D0DF9554-28A4-49D7-DE19-6146F5C8F1F8}"/>
              </a:ext>
            </a:extLst>
          </p:cNvPr>
          <p:cNvSpPr/>
          <p:nvPr/>
        </p:nvSpPr>
        <p:spPr>
          <a:xfrm>
            <a:off x="157161" y="5121354"/>
            <a:ext cx="11982451" cy="1736646"/>
          </a:xfrm>
          <a:prstGeom prst="round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W ramach projektu zaplanowano: warsztaty muzyczne i taneczne, zajęcia profilaktyczne dotyczące zagrożeń uzależnieniami,</a:t>
            </a:r>
            <a:r>
              <a:rPr lang="pl-PL" sz="2400" b="1" dirty="0">
                <a:solidFill>
                  <a:srgbClr val="002060"/>
                </a:solidFill>
                <a:latin typeface="Calibri" panose="020F0502020204030204"/>
              </a:rPr>
              <a:t> </a:t>
            </a: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rozmowy o zdrowych nawykach i aktywnym stylu życia, aktywności na świeżym powietrzu, spotkania integracyjne, promocję polskiej kultury muzycznej również w środowisku międzynarodowym</a:t>
            </a:r>
          </a:p>
        </p:txBody>
      </p:sp>
      <p:sp>
        <p:nvSpPr>
          <p:cNvPr id="2" name="Strzałka w dół 4">
            <a:extLst>
              <a:ext uri="{FF2B5EF4-FFF2-40B4-BE49-F238E27FC236}">
                <a16:creationId xmlns:a16="http://schemas.microsoft.com/office/drawing/2014/main" id="{6359DB3B-BE52-1667-6A5E-56B61661B6F0}"/>
              </a:ext>
            </a:extLst>
          </p:cNvPr>
          <p:cNvSpPr/>
          <p:nvPr/>
        </p:nvSpPr>
        <p:spPr>
          <a:xfrm>
            <a:off x="10930798" y="6018836"/>
            <a:ext cx="1208814" cy="97251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4458749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3DE4F-0545-DE2B-296E-F6031F6C3D26}"/>
            </a:ext>
          </a:extLst>
        </p:cNvPr>
        <p:cNvGrpSpPr/>
        <p:nvPr/>
      </p:nvGrpSpPr>
      <p:grpSpPr>
        <a:xfrm>
          <a:off x="0" y="0"/>
          <a:ext cx="0" cy="0"/>
          <a:chOff x="0" y="0"/>
          <a:chExt cx="0" cy="0"/>
        </a:xfrm>
      </p:grpSpPr>
      <p:pic>
        <p:nvPicPr>
          <p:cNvPr id="8196" name="Picture 4" descr="Może być zdjęciem przedstawiającym flet, obój, saksofon i klarnet">
            <a:extLst>
              <a:ext uri="{FF2B5EF4-FFF2-40B4-BE49-F238E27FC236}">
                <a16:creationId xmlns:a16="http://schemas.microsoft.com/office/drawing/2014/main" id="{FEB32027-DAAA-66F9-19E6-7FF8187B25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3" name="Prostokąt: zaokrąglone rogi 2">
            <a:extLst>
              <a:ext uri="{FF2B5EF4-FFF2-40B4-BE49-F238E27FC236}">
                <a16:creationId xmlns:a16="http://schemas.microsoft.com/office/drawing/2014/main" id="{255CB255-BE48-7852-AA3F-55AD3CBBF053}"/>
              </a:ext>
            </a:extLst>
          </p:cNvPr>
          <p:cNvSpPr/>
          <p:nvPr/>
        </p:nvSpPr>
        <p:spPr>
          <a:xfrm>
            <a:off x="1066798" y="5944791"/>
            <a:ext cx="10058401" cy="510778"/>
          </a:xfrm>
          <a:prstGeom prst="round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Występy odbędą się w Warnie i Złotych Piaskach, a wyjazd potrwa 6 dni. </a:t>
            </a:r>
          </a:p>
        </p:txBody>
      </p:sp>
      <p:sp>
        <p:nvSpPr>
          <p:cNvPr id="4" name="TextBox 2">
            <a:extLst>
              <a:ext uri="{FF2B5EF4-FFF2-40B4-BE49-F238E27FC236}">
                <a16:creationId xmlns:a16="http://schemas.microsoft.com/office/drawing/2014/main" id="{0B228924-54AC-5623-9B9F-E38D75FAF314}"/>
              </a:ext>
            </a:extLst>
          </p:cNvPr>
          <p:cNvSpPr txBox="1">
            <a:spLocks noChangeArrowheads="1"/>
          </p:cNvSpPr>
          <p:nvPr/>
        </p:nvSpPr>
        <p:spPr bwMode="auto">
          <a:xfrm>
            <a:off x="157161" y="174783"/>
            <a:ext cx="11687176" cy="1191816"/>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0" algn="ctr" eaLnBrk="0" fontAlgn="base" hangingPunct="0">
              <a:spcAft>
                <a:spcPct val="0"/>
              </a:spcAft>
              <a:buNone/>
              <a:defRPr/>
            </a:pPr>
            <a:r>
              <a:rPr kumimoji="0" lang="pl-PL" sz="3200" b="1" i="0" u="none" strike="noStrike" kern="1200" cap="none" spc="0" normalizeH="0" baseline="0" noProof="0" dirty="0">
                <a:ln>
                  <a:noFill/>
                </a:ln>
                <a:solidFill>
                  <a:srgbClr val="002060"/>
                </a:solidFill>
                <a:effectLst/>
                <a:uLnTx/>
                <a:uFillTx/>
                <a:latin typeface="Calibri" panose="020F0502020204030204"/>
                <a:ea typeface="+mn-ea"/>
                <a:cs typeface="+mn-cs"/>
              </a:rPr>
              <a:t>W lipcu Młodzieżowa Orkiestra Dęta Koniecpol</a:t>
            </a:r>
            <a:r>
              <a:rPr lang="pl-PL" b="1" dirty="0">
                <a:solidFill>
                  <a:srgbClr val="002060"/>
                </a:solidFill>
                <a:latin typeface="Calibri" panose="020F0502020204030204"/>
              </a:rPr>
              <a:t> wyruszy do Bułgarii  na </a:t>
            </a:r>
            <a:r>
              <a:rPr lang="pl-PL" b="1" dirty="0" err="1">
                <a:solidFill>
                  <a:srgbClr val="002060"/>
                </a:solidFill>
                <a:latin typeface="Calibri" panose="020F0502020204030204"/>
              </a:rPr>
              <a:t>Balkan</a:t>
            </a:r>
            <a:r>
              <a:rPr lang="pl-PL" b="1" dirty="0">
                <a:solidFill>
                  <a:srgbClr val="002060"/>
                </a:solidFill>
                <a:latin typeface="Calibri" panose="020F0502020204030204"/>
              </a:rPr>
              <a:t> </a:t>
            </a:r>
            <a:r>
              <a:rPr lang="pl-PL" b="1" dirty="0" err="1">
                <a:solidFill>
                  <a:srgbClr val="002060"/>
                </a:solidFill>
                <a:latin typeface="Calibri" panose="020F0502020204030204"/>
              </a:rPr>
              <a:t>Folk</a:t>
            </a:r>
            <a:r>
              <a:rPr lang="pl-PL" b="1" dirty="0">
                <a:solidFill>
                  <a:srgbClr val="002060"/>
                </a:solidFill>
                <a:latin typeface="Calibri" panose="020F0502020204030204"/>
              </a:rPr>
              <a:t> Fest 2026</a:t>
            </a:r>
            <a:endParaRPr kumimoji="0" lang="pl-PL" sz="32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81070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8872E-EF53-3766-10DC-E81CD430A8AA}"/>
            </a:ext>
          </a:extLst>
        </p:cNvPr>
        <p:cNvGrpSpPr/>
        <p:nvPr/>
      </p:nvGrpSpPr>
      <p:grpSpPr>
        <a:xfrm>
          <a:off x="0" y="0"/>
          <a:ext cx="0" cy="0"/>
          <a:chOff x="0" y="0"/>
          <a:chExt cx="0" cy="0"/>
        </a:xfrm>
      </p:grpSpPr>
      <p:pic>
        <p:nvPicPr>
          <p:cNvPr id="2050" name="Picture 2" descr="Może być zdjęciem przedstawiającym tekst">
            <a:extLst>
              <a:ext uri="{FF2B5EF4-FFF2-40B4-BE49-F238E27FC236}">
                <a16:creationId xmlns:a16="http://schemas.microsoft.com/office/drawing/2014/main" id="{3FBFC418-8AEC-51DD-70AE-B416140D21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24992"/>
            <a:ext cx="6991350" cy="7482992"/>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pic>
        <p:nvPicPr>
          <p:cNvPr id="15362" name="Picture 2" descr="Może być zdjęciem przedstawiającym Gabinet Owalny i tekst">
            <a:extLst>
              <a:ext uri="{FF2B5EF4-FFF2-40B4-BE49-F238E27FC236}">
                <a16:creationId xmlns:a16="http://schemas.microsoft.com/office/drawing/2014/main" id="{398EC6AD-5C48-0CBF-8351-955B9D8A1CD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72151" y="2676525"/>
            <a:ext cx="6119812" cy="4069750"/>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11" name="TextBox 2">
            <a:extLst>
              <a:ext uri="{FF2B5EF4-FFF2-40B4-BE49-F238E27FC236}">
                <a16:creationId xmlns:a16="http://schemas.microsoft.com/office/drawing/2014/main" id="{290A794B-459E-AC2B-9DD1-1A54392E8117}"/>
              </a:ext>
            </a:extLst>
          </p:cNvPr>
          <p:cNvSpPr txBox="1">
            <a:spLocks noChangeArrowheads="1"/>
          </p:cNvSpPr>
          <p:nvPr/>
        </p:nvSpPr>
        <p:spPr bwMode="auto">
          <a:xfrm>
            <a:off x="166688" y="474055"/>
            <a:ext cx="11544300" cy="1328023"/>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Pod koniec marca z Klubem Sportowym DRAGON podpisano umowę na realizację zadania publicznego</a:t>
            </a:r>
          </a:p>
        </p:txBody>
      </p:sp>
      <p:sp>
        <p:nvSpPr>
          <p:cNvPr id="9" name="Prostokąt: zaokrąglone rogi 8">
            <a:extLst>
              <a:ext uri="{FF2B5EF4-FFF2-40B4-BE49-F238E27FC236}">
                <a16:creationId xmlns:a16="http://schemas.microsoft.com/office/drawing/2014/main" id="{EF5436D9-DFB3-1BB1-DECA-CD3A5142BC6B}"/>
              </a:ext>
            </a:extLst>
          </p:cNvPr>
          <p:cNvSpPr/>
          <p:nvPr/>
        </p:nvSpPr>
        <p:spPr>
          <a:xfrm>
            <a:off x="5172075" y="1869486"/>
            <a:ext cx="4614862" cy="2145268"/>
          </a:xfrm>
          <a:prstGeom prst="roundRect">
            <a:avLst/>
          </a:prstGeom>
          <a:solidFill>
            <a:schemeClr val="accent4">
              <a:lumMod val="40000"/>
              <a:lumOff val="60000"/>
            </a:schemeClr>
          </a:solid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W ramach projektu zaplanowano: </a:t>
            </a: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prowadzenie zajęć sportowo-rekreacyjnych, szkolenia </a:t>
            </a:r>
            <a:r>
              <a:rPr kumimoji="0" lang="pl-PL" sz="24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mn-cs"/>
              </a:rPr>
              <a:t>Taekwon</a:t>
            </a: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-do oraz udział w zawodach.</a:t>
            </a:r>
            <a:endPar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12" name="Prostokąt: zaokrąglone rogi 11">
            <a:extLst>
              <a:ext uri="{FF2B5EF4-FFF2-40B4-BE49-F238E27FC236}">
                <a16:creationId xmlns:a16="http://schemas.microsoft.com/office/drawing/2014/main" id="{D54627C7-E801-FA8B-FC93-751589725B42}"/>
              </a:ext>
            </a:extLst>
          </p:cNvPr>
          <p:cNvSpPr/>
          <p:nvPr/>
        </p:nvSpPr>
        <p:spPr>
          <a:xfrm>
            <a:off x="766763" y="4159431"/>
            <a:ext cx="4614862" cy="2553891"/>
          </a:xfrm>
          <a:prstGeom prst="round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Zajęcia odbywają się m.in. w hali sportowej przy ul. Szkolnej, ale szkolenie to także obozy, zgrupowania i starty</a:t>
            </a:r>
            <a:b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w zawodach w całej Polsce,</a:t>
            </a:r>
            <a:b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a nawet poza jej granicami.</a:t>
            </a:r>
          </a:p>
        </p:txBody>
      </p:sp>
    </p:spTree>
    <p:extLst>
      <p:ext uri="{BB962C8B-B14F-4D97-AF65-F5344CB8AC3E}">
        <p14:creationId xmlns:p14="http://schemas.microsoft.com/office/powerpoint/2010/main" val="41076034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
            <a:extLst>
              <a:ext uri="{FF2B5EF4-FFF2-40B4-BE49-F238E27FC236}">
                <a16:creationId xmlns:a16="http://schemas.microsoft.com/office/drawing/2014/main" id="{8F3F28EF-47FD-94BE-4FBC-6CBB347B4A93}"/>
              </a:ext>
            </a:extLst>
          </p:cNvPr>
          <p:cNvSpPr txBox="1">
            <a:spLocks noChangeArrowheads="1"/>
          </p:cNvSpPr>
          <p:nvPr/>
        </p:nvSpPr>
        <p:spPr bwMode="auto">
          <a:xfrm>
            <a:off x="504826" y="149825"/>
            <a:ext cx="10391774" cy="2553891"/>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W kwietniu ze Stowarzyszeniem na rzecz rozwoju wsi Rudniki i okolic „Kuźnia Przyszłości” podpisano umowę na realizację zadania publicznego pn. „Nałogi omijamy, stolicę Polski odwiedzamy!”</a:t>
            </a:r>
          </a:p>
        </p:txBody>
      </p:sp>
      <p:sp>
        <p:nvSpPr>
          <p:cNvPr id="2" name="Prostokąt: zaokrąglone rogi 1">
            <a:extLst>
              <a:ext uri="{FF2B5EF4-FFF2-40B4-BE49-F238E27FC236}">
                <a16:creationId xmlns:a16="http://schemas.microsoft.com/office/drawing/2014/main" id="{EA9FE9EC-A767-98C4-E4E7-FBA28CCE2966}"/>
              </a:ext>
            </a:extLst>
          </p:cNvPr>
          <p:cNvSpPr/>
          <p:nvPr/>
        </p:nvSpPr>
        <p:spPr>
          <a:xfrm>
            <a:off x="1262063" y="2821475"/>
            <a:ext cx="4614862" cy="3779758"/>
          </a:xfrm>
          <a:prstGeom prst="round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W ramach projektu zaplanowano: </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dwudniową wycieczkę do Warszawy połączoną</a:t>
            </a:r>
            <a:b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z elementami profilaktyki,</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zajęcia dotyczące bezpiecznego i świadomego korzystania z Internetu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 </a:t>
            </a:r>
          </a:p>
        </p:txBody>
      </p:sp>
      <p:pic>
        <p:nvPicPr>
          <p:cNvPr id="17410" name="Picture 2" descr="Brak dostępnego opisu zdjęcia.">
            <a:extLst>
              <a:ext uri="{FF2B5EF4-FFF2-40B4-BE49-F238E27FC236}">
                <a16:creationId xmlns:a16="http://schemas.microsoft.com/office/drawing/2014/main" id="{EB195117-93CC-6928-A006-F346B4FC029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0" y="2821475"/>
            <a:ext cx="5200650" cy="3496085"/>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93916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FF014-A626-C181-D0FF-852AD60D563F}"/>
            </a:ext>
          </a:extLst>
        </p:cNvPr>
        <p:cNvGrpSpPr/>
        <p:nvPr/>
      </p:nvGrpSpPr>
      <p:grpSpPr>
        <a:xfrm>
          <a:off x="0" y="0"/>
          <a:ext cx="0" cy="0"/>
          <a:chOff x="0" y="0"/>
          <a:chExt cx="0" cy="0"/>
        </a:xfrm>
      </p:grpSpPr>
      <p:sp>
        <p:nvSpPr>
          <p:cNvPr id="4" name="TextBox 2">
            <a:extLst>
              <a:ext uri="{FF2B5EF4-FFF2-40B4-BE49-F238E27FC236}">
                <a16:creationId xmlns:a16="http://schemas.microsoft.com/office/drawing/2014/main" id="{0ED72AA2-BE22-F30F-DCD6-5941101EDA95}"/>
              </a:ext>
            </a:extLst>
          </p:cNvPr>
          <p:cNvSpPr txBox="1">
            <a:spLocks noChangeArrowheads="1"/>
          </p:cNvSpPr>
          <p:nvPr/>
        </p:nvSpPr>
        <p:spPr bwMode="auto">
          <a:xfrm>
            <a:off x="1512620" y="4333304"/>
            <a:ext cx="10100210" cy="1225868"/>
          </a:xfrm>
          <a:prstGeom prst="roundRect">
            <a:avLst/>
          </a:prstGeom>
          <a:solidFill>
            <a:schemeClr val="accent4">
              <a:lumMod val="40000"/>
              <a:lumOff val="60000"/>
            </a:schemeClr>
          </a:solidFill>
          <a:ln w="76200">
            <a:no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6600" b="1" i="0" u="none" strike="noStrike" kern="1200" cap="none" spc="0" normalizeH="0" baseline="0" noProof="0" dirty="0">
                <a:ln>
                  <a:noFill/>
                </a:ln>
                <a:solidFill>
                  <a:srgbClr val="002060"/>
                </a:solidFill>
                <a:effectLst/>
                <a:uLnTx/>
                <a:uFillTx/>
                <a:latin typeface="Calibri" panose="020F0502020204030204"/>
                <a:ea typeface="+mn-ea"/>
                <a:cs typeface="+mn-cs"/>
              </a:rPr>
              <a:t>Projekty istotne dla gminy</a:t>
            </a:r>
          </a:p>
        </p:txBody>
      </p:sp>
    </p:spTree>
    <p:extLst>
      <p:ext uri="{BB962C8B-B14F-4D97-AF65-F5344CB8AC3E}">
        <p14:creationId xmlns:p14="http://schemas.microsoft.com/office/powerpoint/2010/main" val="18321916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C7E55-2D31-C399-221C-9036BCE1592A}"/>
            </a:ext>
          </a:extLst>
        </p:cNvPr>
        <p:cNvGrpSpPr/>
        <p:nvPr/>
      </p:nvGrpSpPr>
      <p:grpSpPr>
        <a:xfrm>
          <a:off x="0" y="0"/>
          <a:ext cx="0" cy="0"/>
          <a:chOff x="0" y="0"/>
          <a:chExt cx="0" cy="0"/>
        </a:xfrm>
      </p:grpSpPr>
      <p:pic>
        <p:nvPicPr>
          <p:cNvPr id="18434" name="Picture 2" descr="Może być zdjęciem przedstawiającym pralnia samoobsługowa i tekst">
            <a:extLst>
              <a:ext uri="{FF2B5EF4-FFF2-40B4-BE49-F238E27FC236}">
                <a16:creationId xmlns:a16="http://schemas.microsoft.com/office/drawing/2014/main" id="{DEE74FA5-9B2C-DFBB-0F96-224D1E0F18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
            <a:extLst>
              <a:ext uri="{FF2B5EF4-FFF2-40B4-BE49-F238E27FC236}">
                <a16:creationId xmlns:a16="http://schemas.microsoft.com/office/drawing/2014/main" id="{476CCB1D-C830-60BC-019B-1FCE5568DF13}"/>
              </a:ext>
            </a:extLst>
          </p:cNvPr>
          <p:cNvSpPr txBox="1">
            <a:spLocks noChangeArrowheads="1"/>
          </p:cNvSpPr>
          <p:nvPr/>
        </p:nvSpPr>
        <p:spPr bwMode="auto">
          <a:xfrm>
            <a:off x="390526" y="144561"/>
            <a:ext cx="11563350" cy="2281476"/>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3200" b="1" i="0" u="none" strike="noStrike" kern="1200" cap="none" spc="0" normalizeH="0" baseline="0" noProof="0" dirty="0">
                <a:ln>
                  <a:noFill/>
                </a:ln>
                <a:solidFill>
                  <a:srgbClr val="002060"/>
                </a:solidFill>
                <a:effectLst/>
                <a:uLnTx/>
                <a:uFillTx/>
                <a:latin typeface="Calibri"/>
                <a:ea typeface="+mn-ea"/>
                <a:cs typeface="+mn-cs"/>
              </a:rPr>
              <a:t>Budowa Jednostki Ratowniczo-Gaśniczej Państwowej Straży Pożarnej w Koniecpolu została ujęta w „Programie modernizacji PSP na lata 2026–2029”, zatwierdzonym przez Ministra Spraw Wewnętrznych i Administracji</a:t>
            </a:r>
          </a:p>
        </p:txBody>
      </p:sp>
      <p:sp>
        <p:nvSpPr>
          <p:cNvPr id="2" name="TextBox 2">
            <a:extLst>
              <a:ext uri="{FF2B5EF4-FFF2-40B4-BE49-F238E27FC236}">
                <a16:creationId xmlns:a16="http://schemas.microsoft.com/office/drawing/2014/main" id="{DFA4C8B4-D26C-168F-AE55-B2BCD859CE9A}"/>
              </a:ext>
            </a:extLst>
          </p:cNvPr>
          <p:cNvSpPr txBox="1">
            <a:spLocks noChangeArrowheads="1"/>
          </p:cNvSpPr>
          <p:nvPr/>
        </p:nvSpPr>
        <p:spPr bwMode="auto">
          <a:xfrm>
            <a:off x="76201" y="2995875"/>
            <a:ext cx="4800599" cy="3575447"/>
          </a:xfrm>
          <a:prstGeom prst="roundRect">
            <a:avLst/>
          </a:prstGeom>
          <a:solidFill>
            <a:schemeClr val="accent4">
              <a:lumMod val="40000"/>
              <a:lumOff val="60000"/>
            </a:schemeClr>
          </a:solidFill>
          <a:ln w="76200">
            <a:noFill/>
            <a:miter lim="800000"/>
            <a:headEnd/>
            <a:tailEnd/>
          </a:ln>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2000" b="1" i="0" u="none" strike="noStrike" kern="1200" cap="none" spc="0" normalizeH="0" baseline="0" noProof="0" dirty="0">
                <a:ln>
                  <a:noFill/>
                </a:ln>
                <a:solidFill>
                  <a:srgbClr val="FF0000"/>
                </a:solidFill>
                <a:effectLst/>
                <a:uLnTx/>
                <a:uFillTx/>
                <a:latin typeface="Calibri"/>
                <a:ea typeface="+mn-ea"/>
                <a:cs typeface="+mn-cs"/>
              </a:rPr>
              <a:t> </a:t>
            </a:r>
            <a:r>
              <a:rPr kumimoji="0" lang="pl-PL" sz="2000" b="1" i="0" u="none" strike="noStrike" kern="1200" cap="none" spc="0" normalizeH="0" baseline="0" noProof="0" dirty="0">
                <a:ln>
                  <a:noFill/>
                </a:ln>
                <a:solidFill>
                  <a:srgbClr val="002060"/>
                </a:solidFill>
                <a:effectLst/>
                <a:uLnTx/>
                <a:uFillTx/>
                <a:latin typeface="Calibri"/>
                <a:ea typeface="+mn-ea"/>
                <a:cs typeface="+mn-cs"/>
              </a:rPr>
              <a:t>W województwie śląskim zaplanowano 9 takich inwestycji - m.in. budowa nowych komend i jednostek</a:t>
            </a:r>
            <a:br>
              <a:rPr kumimoji="0" lang="pl-PL" sz="2000" b="1" i="0" u="none" strike="noStrike" kern="1200" cap="none" spc="0" normalizeH="0" baseline="0" noProof="0" dirty="0">
                <a:ln>
                  <a:noFill/>
                </a:ln>
                <a:solidFill>
                  <a:srgbClr val="002060"/>
                </a:solidFill>
                <a:effectLst/>
                <a:uLnTx/>
                <a:uFillTx/>
                <a:latin typeface="Calibri"/>
                <a:ea typeface="+mn-ea"/>
                <a:cs typeface="+mn-cs"/>
              </a:rPr>
            </a:br>
            <a:r>
              <a:rPr kumimoji="0" lang="pl-PL" sz="2000" b="1" i="0" u="none" strike="noStrike" kern="1200" cap="none" spc="0" normalizeH="0" baseline="0" noProof="0" dirty="0">
                <a:ln>
                  <a:noFill/>
                </a:ln>
                <a:solidFill>
                  <a:srgbClr val="002060"/>
                </a:solidFill>
                <a:effectLst/>
                <a:uLnTx/>
                <a:uFillTx/>
                <a:latin typeface="Calibri"/>
                <a:ea typeface="+mn-ea"/>
                <a:cs typeface="+mn-cs"/>
              </a:rPr>
              <a:t> w Raciborzu, Zawierciu, Skoczowie czy Bielsku-Białej, a także rozbudowa</a:t>
            </a:r>
            <a:br>
              <a:rPr kumimoji="0" lang="pl-PL" sz="2000" b="1" i="0" u="none" strike="noStrike" kern="1200" cap="none" spc="0" normalizeH="0" baseline="0" noProof="0" dirty="0">
                <a:ln>
                  <a:noFill/>
                </a:ln>
                <a:solidFill>
                  <a:srgbClr val="002060"/>
                </a:solidFill>
                <a:effectLst/>
                <a:uLnTx/>
                <a:uFillTx/>
                <a:latin typeface="Calibri"/>
                <a:ea typeface="+mn-ea"/>
                <a:cs typeface="+mn-cs"/>
              </a:rPr>
            </a:br>
            <a:r>
              <a:rPr kumimoji="0" lang="pl-PL" sz="2000" b="1" i="0" u="none" strike="noStrike" kern="1200" cap="none" spc="0" normalizeH="0" baseline="0" noProof="0" dirty="0">
                <a:ln>
                  <a:noFill/>
                </a:ln>
                <a:solidFill>
                  <a:srgbClr val="002060"/>
                </a:solidFill>
                <a:effectLst/>
                <a:uLnTx/>
                <a:uFillTx/>
                <a:latin typeface="Calibri"/>
                <a:ea typeface="+mn-ea"/>
                <a:cs typeface="+mn-cs"/>
              </a:rPr>
              <a:t>i modernizacja obiektów PSP w Katowicach, Zabrzu i Będzinie oraz inwestycje w zaplecze szkoleniowe.</a:t>
            </a:r>
          </a:p>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2000" b="1" i="0" u="none" strike="noStrike" kern="1200" cap="none" spc="0" normalizeH="0" baseline="0" noProof="0" dirty="0">
                <a:ln>
                  <a:noFill/>
                </a:ln>
                <a:solidFill>
                  <a:srgbClr val="002060"/>
                </a:solidFill>
                <a:effectLst/>
                <a:uLnTx/>
                <a:uFillTx/>
                <a:latin typeface="Calibri"/>
                <a:ea typeface="+mn-ea"/>
                <a:cs typeface="+mn-cs"/>
              </a:rPr>
              <a:t>W tym gronie znalazł się również Koniecpol.</a:t>
            </a:r>
          </a:p>
        </p:txBody>
      </p:sp>
    </p:spTree>
    <p:extLst>
      <p:ext uri="{BB962C8B-B14F-4D97-AF65-F5344CB8AC3E}">
        <p14:creationId xmlns:p14="http://schemas.microsoft.com/office/powerpoint/2010/main" val="2681541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EA092-F9F8-3328-2A1F-917F79124D6C}"/>
            </a:ext>
          </a:extLst>
        </p:cNvPr>
        <p:cNvGrpSpPr/>
        <p:nvPr/>
      </p:nvGrpSpPr>
      <p:grpSpPr>
        <a:xfrm>
          <a:off x="0" y="0"/>
          <a:ext cx="0" cy="0"/>
          <a:chOff x="0" y="0"/>
          <a:chExt cx="0" cy="0"/>
        </a:xfrm>
      </p:grpSpPr>
      <p:pic>
        <p:nvPicPr>
          <p:cNvPr id="16386" name="Picture 2" descr="Może być zdjęciem przedstawiającym drzewo i droga">
            <a:extLst>
              <a:ext uri="{FF2B5EF4-FFF2-40B4-BE49-F238E27FC236}">
                <a16:creationId xmlns:a16="http://schemas.microsoft.com/office/drawing/2014/main" id="{E8FAFD23-C84D-C70B-13B5-415EAB3948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ytuł 1">
            <a:extLst>
              <a:ext uri="{FF2B5EF4-FFF2-40B4-BE49-F238E27FC236}">
                <a16:creationId xmlns:a16="http://schemas.microsoft.com/office/drawing/2014/main" id="{7B3ACF53-C254-1E30-C887-48B0B0D6E196}"/>
              </a:ext>
            </a:extLst>
          </p:cNvPr>
          <p:cNvSpPr>
            <a:spLocks noGrp="1"/>
          </p:cNvSpPr>
          <p:nvPr>
            <p:ph type="title"/>
          </p:nvPr>
        </p:nvSpPr>
        <p:spPr/>
        <p:txBody>
          <a:bodyPr>
            <a:normAutofit/>
          </a:bodyPr>
          <a:lstStyle/>
          <a:p>
            <a:pPr lvl="0"/>
            <a:br>
              <a:rPr lang="pl-PL" b="1" dirty="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pl-PL" dirty="0"/>
          </a:p>
        </p:txBody>
      </p:sp>
      <p:sp>
        <p:nvSpPr>
          <p:cNvPr id="11" name="TextBox 2">
            <a:extLst>
              <a:ext uri="{FF2B5EF4-FFF2-40B4-BE49-F238E27FC236}">
                <a16:creationId xmlns:a16="http://schemas.microsoft.com/office/drawing/2014/main" id="{47905FB4-7156-C662-27C8-C464165A1BA9}"/>
              </a:ext>
            </a:extLst>
          </p:cNvPr>
          <p:cNvSpPr txBox="1">
            <a:spLocks noChangeArrowheads="1"/>
          </p:cNvSpPr>
          <p:nvPr/>
        </p:nvSpPr>
        <p:spPr bwMode="auto">
          <a:xfrm>
            <a:off x="400050" y="111725"/>
            <a:ext cx="11601449" cy="2063544"/>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Times New Roman" panose="02020603050405020304" pitchFamily="18" charset="0"/>
                <a:cs typeface="+mn-cs"/>
              </a:rPr>
              <a:t>Trwa przebudowa i rozbudowa układu drogowego obejmującego ulice: </a:t>
            </a:r>
            <a:endParaRPr lang="pl-PL" sz="3600" b="1" dirty="0">
              <a:solidFill>
                <a:srgbClr val="002060"/>
              </a:solidFill>
              <a:ea typeface="Times New Roman" panose="02020603050405020304" pitchFamily="18" charset="0"/>
            </a:endParaRP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Times New Roman" panose="02020603050405020304" pitchFamily="18" charset="0"/>
                <a:cs typeface="+mn-cs"/>
              </a:rPr>
              <a:t>Wesoła, Willowa, Topolowa, Bukowa, Akacjowa, Brzozowa</a:t>
            </a:r>
            <a:endPar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endParaRPr>
          </a:p>
        </p:txBody>
      </p:sp>
      <p:sp>
        <p:nvSpPr>
          <p:cNvPr id="3" name="Prostokąt: zaokrąglone rogi 2">
            <a:extLst>
              <a:ext uri="{FF2B5EF4-FFF2-40B4-BE49-F238E27FC236}">
                <a16:creationId xmlns:a16="http://schemas.microsoft.com/office/drawing/2014/main" id="{87F2B847-345B-2900-1FFA-FE5942E4FA97}"/>
              </a:ext>
            </a:extLst>
          </p:cNvPr>
          <p:cNvSpPr/>
          <p:nvPr/>
        </p:nvSpPr>
        <p:spPr>
          <a:xfrm>
            <a:off x="6896101" y="2386088"/>
            <a:ext cx="4981575" cy="3847862"/>
          </a:xfrm>
          <a:prstGeom prst="round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Plac budowy przekazano wykonawcy w dniu 16.09.2025 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Wartość robót budowlanych wynosi: </a:t>
            </a:r>
            <a:r>
              <a:rPr kumimoji="0" lang="pl-PL" sz="2800" b="1" i="0" u="none" strike="noStrike" kern="1200" cap="none" spc="0" normalizeH="0" baseline="0" noProof="0" dirty="0">
                <a:ln>
                  <a:noFill/>
                </a:ln>
                <a:solidFill>
                  <a:srgbClr val="FF0000"/>
                </a:solidFill>
                <a:effectLst/>
                <a:uLnTx/>
                <a:uFillTx/>
                <a:latin typeface="Calibri" panose="020F0502020204030204"/>
                <a:ea typeface="+mn-ea"/>
                <a:cs typeface="+mn-cs"/>
              </a:rPr>
              <a:t>5 444 881,17 zł brutto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Dofinansowanie z Rządowego Funduszu Rozwoju Dróg – edycja 2025</a:t>
            </a:r>
          </a:p>
        </p:txBody>
      </p:sp>
      <p:sp>
        <p:nvSpPr>
          <p:cNvPr id="8" name="Prostokąt: zaokrąglone rogi 7">
            <a:extLst>
              <a:ext uri="{FF2B5EF4-FFF2-40B4-BE49-F238E27FC236}">
                <a16:creationId xmlns:a16="http://schemas.microsoft.com/office/drawing/2014/main" id="{A8469B75-EF52-2D68-A70A-1276966745B2}"/>
              </a:ext>
            </a:extLst>
          </p:cNvPr>
          <p:cNvSpPr/>
          <p:nvPr/>
        </p:nvSpPr>
        <p:spPr>
          <a:xfrm>
            <a:off x="314324" y="2306082"/>
            <a:ext cx="2781299" cy="2936617"/>
          </a:xfrm>
          <a:prstGeom prst="roundRect">
            <a:avLst/>
          </a:prstGeom>
          <a:solidFill>
            <a:schemeClr val="accent4">
              <a:lumMod val="40000"/>
              <a:lumOff val="60000"/>
            </a:schemeClr>
          </a:solidFill>
        </p:spPr>
        <p:txBody>
          <a:bodyPr wrap="square">
            <a:spAutoFit/>
          </a:bodyPr>
          <a:lstStyle/>
          <a:p>
            <a:pPr>
              <a:defRPr/>
            </a:pPr>
            <a:r>
              <a:rPr lang="pl-PL" sz="2400" b="1" dirty="0">
                <a:solidFill>
                  <a:srgbClr val="002060"/>
                </a:solidFill>
              </a:rPr>
              <a:t>Obecnie roboty koncentrują się na ul. Bukowej, gdzie realizowana jest budowa oświetlenia ulicznego. </a:t>
            </a:r>
          </a:p>
        </p:txBody>
      </p:sp>
      <p:sp>
        <p:nvSpPr>
          <p:cNvPr id="4" name="Strzałka w dół 4">
            <a:extLst>
              <a:ext uri="{FF2B5EF4-FFF2-40B4-BE49-F238E27FC236}">
                <a16:creationId xmlns:a16="http://schemas.microsoft.com/office/drawing/2014/main" id="{8B681243-BEB6-A146-D17F-BAB7B3F49E86}"/>
              </a:ext>
            </a:extLst>
          </p:cNvPr>
          <p:cNvSpPr/>
          <p:nvPr/>
        </p:nvSpPr>
        <p:spPr>
          <a:xfrm>
            <a:off x="5268829" y="5888172"/>
            <a:ext cx="931945" cy="85810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0677007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8E553-3FE5-8570-624C-6D3F2A22289A}"/>
            </a:ext>
          </a:extLst>
        </p:cNvPr>
        <p:cNvGrpSpPr/>
        <p:nvPr/>
      </p:nvGrpSpPr>
      <p:grpSpPr>
        <a:xfrm>
          <a:off x="0" y="0"/>
          <a:ext cx="0" cy="0"/>
          <a:chOff x="0" y="0"/>
          <a:chExt cx="0" cy="0"/>
        </a:xfrm>
      </p:grpSpPr>
      <p:pic>
        <p:nvPicPr>
          <p:cNvPr id="22530" name="Picture 2" descr="Może być zdjęciem przedstawiającym droga">
            <a:extLst>
              <a:ext uri="{FF2B5EF4-FFF2-40B4-BE49-F238E27FC236}">
                <a16:creationId xmlns:a16="http://schemas.microsoft.com/office/drawing/2014/main" id="{004EDA3A-67E6-350F-7894-3BEC259FAA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2255"/>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
            <a:extLst>
              <a:ext uri="{FF2B5EF4-FFF2-40B4-BE49-F238E27FC236}">
                <a16:creationId xmlns:a16="http://schemas.microsoft.com/office/drawing/2014/main" id="{C53BCA31-9C4B-D8B6-78B0-5EDE5740AA37}"/>
              </a:ext>
            </a:extLst>
          </p:cNvPr>
          <p:cNvSpPr txBox="1">
            <a:spLocks noChangeArrowheads="1"/>
          </p:cNvSpPr>
          <p:nvPr/>
        </p:nvSpPr>
        <p:spPr bwMode="auto">
          <a:xfrm>
            <a:off x="370375" y="61558"/>
            <a:ext cx="11591924" cy="1191816"/>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3200" b="1" i="0" u="none" strike="noStrike" kern="1200" cap="none" spc="0" normalizeH="0" baseline="0" noProof="0" dirty="0">
                <a:ln>
                  <a:noFill/>
                </a:ln>
                <a:solidFill>
                  <a:srgbClr val="002060"/>
                </a:solidFill>
                <a:effectLst/>
                <a:uLnTx/>
                <a:uFillTx/>
                <a:latin typeface="Calibri"/>
                <a:ea typeface="+mn-ea"/>
                <a:cs typeface="+mn-cs"/>
              </a:rPr>
              <a:t>Trwa przebudowa drogi wojewódzkiej nr 786 a wraz z nią prace, które realnie poprawią bezpieczeństwo i komfort mieszkańców.</a:t>
            </a:r>
          </a:p>
        </p:txBody>
      </p:sp>
      <p:sp>
        <p:nvSpPr>
          <p:cNvPr id="17" name="TextBox 2">
            <a:extLst>
              <a:ext uri="{FF2B5EF4-FFF2-40B4-BE49-F238E27FC236}">
                <a16:creationId xmlns:a16="http://schemas.microsoft.com/office/drawing/2014/main" id="{AC4A3C8E-EB16-D787-E78B-FA89DEAE3D7A}"/>
              </a:ext>
            </a:extLst>
          </p:cNvPr>
          <p:cNvSpPr txBox="1">
            <a:spLocks noChangeArrowheads="1"/>
          </p:cNvSpPr>
          <p:nvPr/>
        </p:nvSpPr>
        <p:spPr bwMode="auto">
          <a:xfrm>
            <a:off x="370375" y="1523778"/>
            <a:ext cx="4029074" cy="2145268"/>
          </a:xfrm>
          <a:prstGeom prst="roundRect">
            <a:avLst/>
          </a:prstGeom>
          <a:solidFill>
            <a:schemeClr val="accent4">
              <a:lumMod val="40000"/>
              <a:lumOff val="60000"/>
            </a:schemeClr>
          </a:solidFill>
          <a:ln w="76200">
            <a:noFill/>
            <a:miter lim="800000"/>
            <a:headEnd/>
            <a:tailEnd/>
          </a:ln>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2400" b="1" i="0" u="none" strike="noStrike" kern="1200" cap="none" spc="0" normalizeH="0" baseline="0" noProof="0" dirty="0">
                <a:ln>
                  <a:noFill/>
                </a:ln>
                <a:solidFill>
                  <a:srgbClr val="002060"/>
                </a:solidFill>
                <a:effectLst/>
                <a:uLnTx/>
                <a:uFillTx/>
                <a:latin typeface="Calibri"/>
                <a:ea typeface="+mn-ea"/>
                <a:cs typeface="+mn-cs"/>
              </a:rPr>
              <a:t>Obecnie wykonywane są roboty w Starym Koniecpolu: budowa oświetlenia ulicznego oraz budowa chodnika </a:t>
            </a:r>
          </a:p>
        </p:txBody>
      </p:sp>
      <p:pic>
        <p:nvPicPr>
          <p:cNvPr id="22532" name="Picture 4" descr="Może być zdjęciem przedstawiającym ulica i droga">
            <a:extLst>
              <a:ext uri="{FF2B5EF4-FFF2-40B4-BE49-F238E27FC236}">
                <a16:creationId xmlns:a16="http://schemas.microsoft.com/office/drawing/2014/main" id="{AC329C86-8C2A-5C1A-F776-8500353C9C8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3797257"/>
            <a:ext cx="6143625" cy="2999185"/>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21567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700B3D-653F-7F5B-DDF8-8EE700DC6DFC}"/>
            </a:ext>
          </a:extLst>
        </p:cNvPr>
        <p:cNvGrpSpPr/>
        <p:nvPr/>
      </p:nvGrpSpPr>
      <p:grpSpPr>
        <a:xfrm>
          <a:off x="0" y="0"/>
          <a:ext cx="0" cy="0"/>
          <a:chOff x="0" y="0"/>
          <a:chExt cx="0" cy="0"/>
        </a:xfrm>
      </p:grpSpPr>
      <p:sp>
        <p:nvSpPr>
          <p:cNvPr id="4" name="TextBox 2">
            <a:extLst>
              <a:ext uri="{FF2B5EF4-FFF2-40B4-BE49-F238E27FC236}">
                <a16:creationId xmlns:a16="http://schemas.microsoft.com/office/drawing/2014/main" id="{CABF53B2-87F6-3F6C-0858-CA5C2692EC57}"/>
              </a:ext>
            </a:extLst>
          </p:cNvPr>
          <p:cNvSpPr txBox="1">
            <a:spLocks noChangeArrowheads="1"/>
          </p:cNvSpPr>
          <p:nvPr/>
        </p:nvSpPr>
        <p:spPr bwMode="auto">
          <a:xfrm>
            <a:off x="2929990" y="4676204"/>
            <a:ext cx="8543381" cy="1225868"/>
          </a:xfrm>
          <a:prstGeom prst="roundRect">
            <a:avLst/>
          </a:prstGeom>
          <a:solidFill>
            <a:schemeClr val="accent4">
              <a:lumMod val="40000"/>
              <a:lumOff val="60000"/>
            </a:schemeClr>
          </a:solidFill>
          <a:ln w="76200">
            <a:no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6600" b="1" i="0" u="none" strike="noStrike" kern="1200" cap="none" spc="0" normalizeH="0" baseline="0" noProof="0" dirty="0">
                <a:ln>
                  <a:noFill/>
                </a:ln>
                <a:solidFill>
                  <a:srgbClr val="002060"/>
                </a:solidFill>
                <a:effectLst/>
                <a:uLnTx/>
                <a:uFillTx/>
                <a:latin typeface="Calibri" panose="020F0502020204030204"/>
                <a:ea typeface="+mn-ea"/>
                <a:cs typeface="+mn-cs"/>
              </a:rPr>
              <a:t>Budżet gminy</a:t>
            </a:r>
          </a:p>
        </p:txBody>
      </p:sp>
    </p:spTree>
    <p:extLst>
      <p:ext uri="{BB962C8B-B14F-4D97-AF65-F5344CB8AC3E}">
        <p14:creationId xmlns:p14="http://schemas.microsoft.com/office/powerpoint/2010/main" val="40456481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6D6F2-DC41-96CB-D27E-81DCF50DCD27}"/>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8859650F-12F0-2A51-D88C-9B9636A24924}"/>
              </a:ext>
            </a:extLst>
          </p:cNvPr>
          <p:cNvSpPr>
            <a:spLocks noGrp="1"/>
          </p:cNvSpPr>
          <p:nvPr>
            <p:ph type="title"/>
          </p:nvPr>
        </p:nvSpPr>
        <p:spPr/>
        <p:txBody>
          <a:bodyPr>
            <a:normAutofit/>
          </a:bodyPr>
          <a:lstStyle/>
          <a:p>
            <a:pPr lvl="0"/>
            <a:br>
              <a:rPr lang="pl-PL" b="1" dirty="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pl-PL" dirty="0"/>
          </a:p>
        </p:txBody>
      </p:sp>
      <p:pic>
        <p:nvPicPr>
          <p:cNvPr id="4" name="Obraz 3">
            <a:extLst>
              <a:ext uri="{FF2B5EF4-FFF2-40B4-BE49-F238E27FC236}">
                <a16:creationId xmlns:a16="http://schemas.microsoft.com/office/drawing/2014/main" id="{1CFF155A-FE9C-8655-ED2E-31D9A7B7C1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8750" y="921544"/>
            <a:ext cx="6753225" cy="5014912"/>
          </a:xfrm>
          <a:prstGeom prst="rect">
            <a:avLst/>
          </a:prstGeom>
          <a:ln w="57150">
            <a:solidFill>
              <a:schemeClr val="accent1">
                <a:lumMod val="60000"/>
                <a:lumOff val="40000"/>
              </a:schemeClr>
            </a:solidFill>
          </a:ln>
        </p:spPr>
      </p:pic>
      <p:sp>
        <p:nvSpPr>
          <p:cNvPr id="5" name="TextBox 2">
            <a:extLst>
              <a:ext uri="{FF2B5EF4-FFF2-40B4-BE49-F238E27FC236}">
                <a16:creationId xmlns:a16="http://schemas.microsoft.com/office/drawing/2014/main" id="{847BD3E8-7000-1AD7-C477-9D3633E6439C}"/>
              </a:ext>
            </a:extLst>
          </p:cNvPr>
          <p:cNvSpPr txBox="1">
            <a:spLocks noChangeArrowheads="1"/>
          </p:cNvSpPr>
          <p:nvPr/>
        </p:nvSpPr>
        <p:spPr bwMode="auto">
          <a:xfrm>
            <a:off x="409575" y="99794"/>
            <a:ext cx="10344149" cy="646331"/>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None/>
              <a:defRPr/>
            </a:pPr>
            <a:r>
              <a:rPr lang="pl-PL" sz="3600" b="1" kern="0" dirty="0">
                <a:solidFill>
                  <a:srgbClr val="002060"/>
                </a:solidFill>
                <a:ea typeface="Times New Roman" panose="02020603050405020304" pitchFamily="18" charset="0"/>
                <a:cs typeface="Times New Roman" panose="02020603050405020304" pitchFamily="18" charset="0"/>
              </a:rPr>
              <a:t>Pozytywna opinia RIO o budżecie gminy za 2025 r.</a:t>
            </a:r>
            <a:endParaRPr lang="pl-PL" sz="3600" b="1" kern="100" dirty="0">
              <a:solidFill>
                <a:srgbClr val="002060"/>
              </a:solidFill>
              <a:ea typeface="Calibri" panose="020F0502020204030204" pitchFamily="34" charset="0"/>
              <a:cs typeface="Times New Roman" panose="02020603050405020304" pitchFamily="18" charset="0"/>
            </a:endParaRPr>
          </a:p>
        </p:txBody>
      </p:sp>
      <p:sp>
        <p:nvSpPr>
          <p:cNvPr id="6" name="pole tekstowe 5">
            <a:extLst>
              <a:ext uri="{FF2B5EF4-FFF2-40B4-BE49-F238E27FC236}">
                <a16:creationId xmlns:a16="http://schemas.microsoft.com/office/drawing/2014/main" id="{B3CA5AD7-FDD7-E2EC-D6C7-3883D815465D}"/>
              </a:ext>
            </a:extLst>
          </p:cNvPr>
          <p:cNvSpPr txBox="1"/>
          <p:nvPr/>
        </p:nvSpPr>
        <p:spPr>
          <a:xfrm>
            <a:off x="114300" y="1690688"/>
            <a:ext cx="5381624" cy="4908933"/>
          </a:xfrm>
          <a:prstGeom prst="roundRect">
            <a:avLst/>
          </a:prstGeom>
          <a:solidFill>
            <a:schemeClr val="accent4">
              <a:lumMod val="40000"/>
              <a:lumOff val="6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07000"/>
              </a:lnSpc>
              <a:spcAft>
                <a:spcPts val="800"/>
              </a:spcAft>
            </a:pPr>
            <a:r>
              <a:rPr lang="pl-PL" sz="2400" b="1" kern="0" dirty="0">
                <a:solidFill>
                  <a:srgbClr val="002060"/>
                </a:solidFill>
                <a:effectLst/>
                <a:ea typeface="Times New Roman" panose="02020603050405020304" pitchFamily="18" charset="0"/>
                <a:cs typeface="Times New Roman" panose="02020603050405020304" pitchFamily="18" charset="0"/>
              </a:rPr>
              <a:t>Budżet wykonany zgodnie z planem:</a:t>
            </a:r>
            <a:endParaRPr lang="pl-PL" sz="2400" b="1" kern="100" dirty="0">
              <a:solidFill>
                <a:srgbClr val="002060"/>
              </a:solidFill>
              <a:effectLst/>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pl-PL" sz="2400" b="1" kern="0" dirty="0">
                <a:solidFill>
                  <a:srgbClr val="002060"/>
                </a:solidFill>
                <a:effectLst/>
                <a:ea typeface="Times New Roman" panose="02020603050405020304" pitchFamily="18" charset="0"/>
                <a:cs typeface="Times New Roman" panose="02020603050405020304" pitchFamily="18" charset="0"/>
              </a:rPr>
              <a:t>dochody: 69,75 mln zł (98,7% planu),</a:t>
            </a:r>
            <a:endParaRPr lang="pl-PL" sz="2400" b="1" kern="100" dirty="0">
              <a:solidFill>
                <a:srgbClr val="002060"/>
              </a:solidFill>
              <a:effectLst/>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pl-PL" sz="2400" b="1" kern="0" dirty="0">
                <a:solidFill>
                  <a:srgbClr val="002060"/>
                </a:solidFill>
                <a:effectLst/>
                <a:ea typeface="Times New Roman" panose="02020603050405020304" pitchFamily="18" charset="0"/>
                <a:cs typeface="Times New Roman" panose="02020603050405020304" pitchFamily="18" charset="0"/>
              </a:rPr>
              <a:t>wydatki: 65,93 mln zł (91,3% planu). </a:t>
            </a:r>
            <a:endParaRPr lang="pl-PL" sz="2400" b="1" kern="100" dirty="0">
              <a:solidFill>
                <a:srgbClr val="002060"/>
              </a:solidFill>
              <a:effectLst/>
              <a:ea typeface="Calibri" panose="020F0502020204030204" pitchFamily="34" charset="0"/>
              <a:cs typeface="Times New Roman" panose="02020603050405020304" pitchFamily="18" charset="0"/>
            </a:endParaRPr>
          </a:p>
          <a:p>
            <a:pPr>
              <a:lnSpc>
                <a:spcPct val="107000"/>
              </a:lnSpc>
              <a:spcAft>
                <a:spcPts val="800"/>
              </a:spcAft>
            </a:pPr>
            <a:r>
              <a:rPr lang="pl-PL" sz="2400" b="1" kern="0" dirty="0">
                <a:solidFill>
                  <a:srgbClr val="002060"/>
                </a:solidFill>
                <a:effectLst/>
                <a:ea typeface="Times New Roman" panose="02020603050405020304" pitchFamily="18" charset="0"/>
                <a:cs typeface="Times New Roman" panose="02020603050405020304" pitchFamily="18" charset="0"/>
              </a:rPr>
              <a:t>Jest nadwyżka operacyjna.</a:t>
            </a:r>
            <a:endParaRPr lang="pl-PL" sz="2400" b="1" kern="100" dirty="0">
              <a:solidFill>
                <a:srgbClr val="002060"/>
              </a:solidFill>
              <a:effectLst/>
              <a:ea typeface="Calibri" panose="020F0502020204030204" pitchFamily="34" charset="0"/>
              <a:cs typeface="Times New Roman" panose="02020603050405020304" pitchFamily="18" charset="0"/>
            </a:endParaRPr>
          </a:p>
          <a:p>
            <a:pPr>
              <a:lnSpc>
                <a:spcPct val="107000"/>
              </a:lnSpc>
              <a:spcAft>
                <a:spcPts val="800"/>
              </a:spcAft>
            </a:pPr>
            <a:r>
              <a:rPr lang="pl-PL" sz="2400" b="1" kern="0" dirty="0">
                <a:solidFill>
                  <a:srgbClr val="FF0000"/>
                </a:solidFill>
                <a:effectLst/>
                <a:ea typeface="Times New Roman" panose="02020603050405020304" pitchFamily="18" charset="0"/>
                <a:cs typeface="Times New Roman" panose="02020603050405020304" pitchFamily="18" charset="0"/>
              </a:rPr>
              <a:t>Dochody bieżące były wyższe niż wydatki bieżące – to jeden z ważniejszych wskaźników stabilności finansów gminy. </a:t>
            </a:r>
            <a:endParaRPr lang="pl-PL" sz="2400" b="1" kern="100" dirty="0">
              <a:solidFill>
                <a:srgbClr val="FF0000"/>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34931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Może być zdjęciem przedstawiającym przyroda i zmierzch">
            <a:extLst>
              <a:ext uri="{FF2B5EF4-FFF2-40B4-BE49-F238E27FC236}">
                <a16:creationId xmlns:a16="http://schemas.microsoft.com/office/drawing/2014/main" id="{B5718734-30E9-ECE2-F7F7-A3CC597F3C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2">
            <a:extLst>
              <a:ext uri="{FF2B5EF4-FFF2-40B4-BE49-F238E27FC236}">
                <a16:creationId xmlns:a16="http://schemas.microsoft.com/office/drawing/2014/main" id="{F847EF68-F6DE-E4FF-3548-5D0A49D5ACE2}"/>
              </a:ext>
            </a:extLst>
          </p:cNvPr>
          <p:cNvSpPr txBox="1">
            <a:spLocks noChangeArrowheads="1"/>
          </p:cNvSpPr>
          <p:nvPr/>
        </p:nvSpPr>
        <p:spPr bwMode="auto">
          <a:xfrm>
            <a:off x="1282739" y="3905250"/>
            <a:ext cx="10003049" cy="1021556"/>
          </a:xfrm>
          <a:prstGeom prst="roundRect">
            <a:avLst/>
          </a:prstGeom>
          <a:solidFill>
            <a:schemeClr val="accent4">
              <a:lumMod val="40000"/>
              <a:lumOff val="60000"/>
            </a:schemeClr>
          </a:solidFill>
          <a:ln w="76200">
            <a:no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5400" b="1" i="0" u="none" strike="noStrike" kern="1200" cap="none" spc="0" normalizeH="0" baseline="0" noProof="0" dirty="0">
                <a:ln>
                  <a:noFill/>
                </a:ln>
                <a:solidFill>
                  <a:srgbClr val="002060"/>
                </a:solidFill>
                <a:effectLst/>
                <a:uLnTx/>
                <a:uFillTx/>
                <a:latin typeface="Calibri" panose="020F0502020204030204"/>
                <a:ea typeface="+mn-ea"/>
                <a:cs typeface="+mn-cs"/>
              </a:rPr>
              <a:t>Informacje i wydarzenia gminne</a:t>
            </a:r>
          </a:p>
        </p:txBody>
      </p:sp>
    </p:spTree>
    <p:extLst>
      <p:ext uri="{BB962C8B-B14F-4D97-AF65-F5344CB8AC3E}">
        <p14:creationId xmlns:p14="http://schemas.microsoft.com/office/powerpoint/2010/main" val="6448347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73BD41-D92F-2533-AD63-5AFEF0198340}"/>
            </a:ext>
          </a:extLst>
        </p:cNvPr>
        <p:cNvGrpSpPr/>
        <p:nvPr/>
      </p:nvGrpSpPr>
      <p:grpSpPr>
        <a:xfrm>
          <a:off x="0" y="0"/>
          <a:ext cx="0" cy="0"/>
          <a:chOff x="0" y="0"/>
          <a:chExt cx="0" cy="0"/>
        </a:xfrm>
      </p:grpSpPr>
      <p:pic>
        <p:nvPicPr>
          <p:cNvPr id="8196" name="Picture 4" descr="Brak dostępnego opisu zdjęcia.">
            <a:extLst>
              <a:ext uri="{FF2B5EF4-FFF2-40B4-BE49-F238E27FC236}">
                <a16:creationId xmlns:a16="http://schemas.microsoft.com/office/drawing/2014/main" id="{8A625D23-B94E-3693-6B3A-8BDBF81C621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8762" y="518898"/>
            <a:ext cx="2817706" cy="1999818"/>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Brak dostępnego opisu zdjęcia.">
            <a:extLst>
              <a:ext uri="{FF2B5EF4-FFF2-40B4-BE49-F238E27FC236}">
                <a16:creationId xmlns:a16="http://schemas.microsoft.com/office/drawing/2014/main" id="{D31569CA-BB63-961D-1EFF-12F0E2E6CD5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91464" y="2330407"/>
            <a:ext cx="3724275" cy="269557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4">
            <p14:nvContentPartPr>
              <p14:cNvPr id="12" name="Pismo odręczne 11">
                <a:extLst>
                  <a:ext uri="{FF2B5EF4-FFF2-40B4-BE49-F238E27FC236}">
                    <a16:creationId xmlns:a16="http://schemas.microsoft.com/office/drawing/2014/main" id="{7DA75541-CDE1-1B8A-91B3-3D4BAC65FBB9}"/>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7"/>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FB00F9A3-3F9E-63ED-CC4F-311FD1D5C0B7}"/>
              </a:ext>
            </a:extLst>
          </p:cNvPr>
          <p:cNvSpPr txBox="1">
            <a:spLocks noChangeArrowheads="1"/>
          </p:cNvSpPr>
          <p:nvPr/>
        </p:nvSpPr>
        <p:spPr bwMode="auto">
          <a:xfrm>
            <a:off x="238126" y="94049"/>
            <a:ext cx="11591924" cy="646331"/>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Zakończyły się zebrania sprawozdawcze jednostek OSP </a:t>
            </a:r>
          </a:p>
        </p:txBody>
      </p:sp>
      <p:pic>
        <p:nvPicPr>
          <p:cNvPr id="8194" name="Picture 2" descr="Brak dostępnego opisu zdjęcia.">
            <a:extLst>
              <a:ext uri="{FF2B5EF4-FFF2-40B4-BE49-F238E27FC236}">
                <a16:creationId xmlns:a16="http://schemas.microsoft.com/office/drawing/2014/main" id="{C7EDC952-E6E4-BCC2-BECA-AB01367BDA07}"/>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45024" y="1804751"/>
            <a:ext cx="3038474" cy="2085542"/>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Może być zdjęciem przedstawiającym tekst">
            <a:extLst>
              <a:ext uri="{FF2B5EF4-FFF2-40B4-BE49-F238E27FC236}">
                <a16:creationId xmlns:a16="http://schemas.microsoft.com/office/drawing/2014/main" id="{6A61B1B8-27B2-D45D-F1A7-B78857DADAF0}"/>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056456" y="968147"/>
            <a:ext cx="3486149" cy="2236358"/>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Może być zdjęciem przedstawiającym tekst">
            <a:extLst>
              <a:ext uri="{FF2B5EF4-FFF2-40B4-BE49-F238E27FC236}">
                <a16:creationId xmlns:a16="http://schemas.microsoft.com/office/drawing/2014/main" id="{96AF545A-029B-BCDC-3CC8-2BD935C564CC}"/>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11888" y="4527593"/>
            <a:ext cx="3775287" cy="2236358"/>
          </a:xfrm>
          <a:prstGeom prst="rect">
            <a:avLst/>
          </a:prstGeom>
          <a:noFill/>
          <a:extLst>
            <a:ext uri="{909E8E84-426E-40DD-AFC4-6F175D3DCCD1}">
              <a14:hiddenFill xmlns:a14="http://schemas.microsoft.com/office/drawing/2010/main">
                <a:solidFill>
                  <a:srgbClr val="FFFFFF"/>
                </a:solidFill>
              </a14:hiddenFill>
            </a:ext>
          </a:extLst>
        </p:spPr>
      </p:pic>
      <p:sp>
        <p:nvSpPr>
          <p:cNvPr id="8" name="pole tekstowe 7">
            <a:extLst>
              <a:ext uri="{FF2B5EF4-FFF2-40B4-BE49-F238E27FC236}">
                <a16:creationId xmlns:a16="http://schemas.microsoft.com/office/drawing/2014/main" id="{72B1B170-3AB5-6A75-53A3-763D9563AEEA}"/>
              </a:ext>
            </a:extLst>
          </p:cNvPr>
          <p:cNvSpPr txBox="1"/>
          <p:nvPr/>
        </p:nvSpPr>
        <p:spPr>
          <a:xfrm>
            <a:off x="951865" y="4010478"/>
            <a:ext cx="6325235" cy="2485787"/>
          </a:xfrm>
          <a:prstGeom prst="roundRect">
            <a:avLst/>
          </a:prstGeom>
          <a:solidFill>
            <a:schemeClr val="accent4">
              <a:lumMod val="40000"/>
              <a:lumOff val="60000"/>
            </a:schemeClr>
          </a:solidFill>
        </p:spPr>
        <p:txBody>
          <a:bodyPr wrap="square">
            <a:spAutoFit/>
          </a:bodyPr>
          <a:lstStyle/>
          <a:p>
            <a:pPr algn="ctr"/>
            <a:r>
              <a:rPr lang="pl-PL" sz="2000" b="1" dirty="0">
                <a:solidFill>
                  <a:srgbClr val="002060"/>
                </a:solidFill>
              </a:rPr>
              <a:t>W trakcie zebrań druhowie podsumowali działalność jednostek w minionej kadencji – omówiono m.in. działania ratownicze, szkoleniowe oraz inicjatywy podejmowane na rzecz lokalnej społeczności. Przedstawiono również sprawozdania z działalności zarządów i komisji rewizyjnych, a także plany na najbliższe lata. </a:t>
            </a:r>
          </a:p>
        </p:txBody>
      </p:sp>
      <p:sp>
        <p:nvSpPr>
          <p:cNvPr id="5" name="pole tekstowe 4">
            <a:extLst>
              <a:ext uri="{FF2B5EF4-FFF2-40B4-BE49-F238E27FC236}">
                <a16:creationId xmlns:a16="http://schemas.microsoft.com/office/drawing/2014/main" id="{78C0EFE2-2B5D-B52A-8793-3B33D125A15F}"/>
              </a:ext>
            </a:extLst>
          </p:cNvPr>
          <p:cNvSpPr txBox="1"/>
          <p:nvPr/>
        </p:nvSpPr>
        <p:spPr>
          <a:xfrm>
            <a:off x="278951" y="1719588"/>
            <a:ext cx="4541731" cy="1907756"/>
          </a:xfrm>
          <a:prstGeom prst="roundRect">
            <a:avLst/>
          </a:prstGeom>
          <a:solidFill>
            <a:schemeClr val="accent4">
              <a:lumMod val="40000"/>
              <a:lumOff val="60000"/>
            </a:schemeClr>
          </a:solidFill>
        </p:spPr>
        <p:txBody>
          <a:bodyPr wrap="square">
            <a:spAutoFit/>
          </a:bodyPr>
          <a:lstStyle/>
          <a:p>
            <a:pPr algn="ctr">
              <a:lnSpc>
                <a:spcPct val="107000"/>
              </a:lnSpc>
              <a:spcAft>
                <a:spcPts val="800"/>
              </a:spcAft>
              <a:buNone/>
            </a:pPr>
            <a:r>
              <a:rPr lang="pl-PL" sz="20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28 marca</a:t>
            </a:r>
            <a:r>
              <a:rPr lang="pl-PL" sz="2000" b="1" kern="100" dirty="0">
                <a:solidFill>
                  <a:srgbClr val="002060"/>
                </a:solidFill>
                <a:latin typeface="Calibri" panose="020F0502020204030204" pitchFamily="34" charset="0"/>
                <a:ea typeface="Calibri" panose="020F0502020204030204" pitchFamily="34" charset="0"/>
                <a:cs typeface="Times New Roman" panose="02020603050405020304" pitchFamily="18" charset="0"/>
              </a:rPr>
              <a:t> </a:t>
            </a:r>
            <a:r>
              <a:rPr lang="pl-PL" sz="20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odbyło się ostatnie z dziesięciu zebrań sprawozdawczo–wyborczych jednostek Ochotniczych Straży Pożarnych działających na terenie gminy Koniecpol. </a:t>
            </a:r>
          </a:p>
        </p:txBody>
      </p:sp>
    </p:spTree>
    <p:extLst>
      <p:ext uri="{BB962C8B-B14F-4D97-AF65-F5344CB8AC3E}">
        <p14:creationId xmlns:p14="http://schemas.microsoft.com/office/powerpoint/2010/main" val="20669694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C68427-399C-C42A-A297-8E74570B000B}"/>
            </a:ext>
          </a:extLst>
        </p:cNvPr>
        <p:cNvGrpSpPr/>
        <p:nvPr/>
      </p:nvGrpSpPr>
      <p:grpSpPr>
        <a:xfrm>
          <a:off x="0" y="0"/>
          <a:ext cx="0" cy="0"/>
          <a:chOff x="0" y="0"/>
          <a:chExt cx="0" cy="0"/>
        </a:xfrm>
      </p:grpSpPr>
      <p:pic>
        <p:nvPicPr>
          <p:cNvPr id="12296" name="Picture 8" descr="Może być zdjęciem przedstawiającym taniec i tekst">
            <a:extLst>
              <a:ext uri="{FF2B5EF4-FFF2-40B4-BE49-F238E27FC236}">
                <a16:creationId xmlns:a16="http://schemas.microsoft.com/office/drawing/2014/main" id="{2A82CB73-C6E4-AC0F-AB23-295119854FC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75155" y="-429527"/>
            <a:ext cx="5266919" cy="4052236"/>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pic>
        <p:nvPicPr>
          <p:cNvPr id="12290" name="Picture 2" descr="Może być zdjęciem przedstawiającym ‎tekst „‎RYSZARD SULIGA BURMISTRZ MIASTAI GMINY KONIECPOL ZAPRASZA NA armark 2026 Wielkanoeny STOISKA KGW Z GMINY KONIECPOL POTRAWAMI ŚWIĄTECZNYMI STOISKA Z OZDOBAMI ŚWIĄTECZNYMI I RĘKODZIEŁEM WYSTĘPY ARTYSTYCZNE KONCERT KATARZYNY SZYMONIK w NAJPIĘKNIEJSZYCH PIEŚNIACH POLSKIEGO FOLKLORU Katarzyna KatarzynaSzymonik Szymonik 21 MARCA Sobota 15:00-18：00 ت 10a lat Kultury MM Koniecpolu CENTRUM SPOLECZNO-KULTURALNE UL.SZKOLNA1‎”‎">
            <a:extLst>
              <a:ext uri="{FF2B5EF4-FFF2-40B4-BE49-F238E27FC236}">
                <a16:creationId xmlns:a16="http://schemas.microsoft.com/office/drawing/2014/main" id="{B44DB674-E244-39CC-C39A-1AC1EAB2630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0"/>
            <a:ext cx="5978316" cy="6890003"/>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4">
            <p14:nvContentPartPr>
              <p14:cNvPr id="12" name="Pismo odręczne 11">
                <a:extLst>
                  <a:ext uri="{FF2B5EF4-FFF2-40B4-BE49-F238E27FC236}">
                    <a16:creationId xmlns:a16="http://schemas.microsoft.com/office/drawing/2014/main" id="{A1FB7F6C-D949-8183-6469-1A7123BBB40B}"/>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5"/>
              <a:stretch>
                <a:fillRect/>
              </a:stretch>
            </p:blipFill>
            <p:spPr>
              <a:xfrm>
                <a:off x="6208611" y="3455928"/>
                <a:ext cx="10150" cy="10150"/>
              </a:xfrm>
              <a:prstGeom prst="rect">
                <a:avLst/>
              </a:prstGeom>
            </p:spPr>
          </p:pic>
        </mc:Fallback>
      </mc:AlternateContent>
      <p:sp>
        <p:nvSpPr>
          <p:cNvPr id="7" name="TextBox 2">
            <a:extLst>
              <a:ext uri="{FF2B5EF4-FFF2-40B4-BE49-F238E27FC236}">
                <a16:creationId xmlns:a16="http://schemas.microsoft.com/office/drawing/2014/main" id="{E7889B48-9C9A-C2ED-4E46-D6503F255B5A}"/>
              </a:ext>
            </a:extLst>
          </p:cNvPr>
          <p:cNvSpPr txBox="1">
            <a:spLocks noChangeArrowheads="1"/>
          </p:cNvSpPr>
          <p:nvPr/>
        </p:nvSpPr>
        <p:spPr bwMode="auto">
          <a:xfrm>
            <a:off x="133350" y="173251"/>
            <a:ext cx="8086725" cy="715089"/>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21 marca odbył się Jarmark Wielkanocny</a:t>
            </a:r>
          </a:p>
        </p:txBody>
      </p:sp>
      <p:pic>
        <p:nvPicPr>
          <p:cNvPr id="12292" name="Picture 4" descr="Może być zdjęciem przedstawiającym taniec i tekst „Koniecpolskl armark Wiel Wiekeanocny 一つ乾 （零”">
            <a:extLst>
              <a:ext uri="{FF2B5EF4-FFF2-40B4-BE49-F238E27FC236}">
                <a16:creationId xmlns:a16="http://schemas.microsoft.com/office/drawing/2014/main" id="{38986ECF-9640-BB4E-14F7-19A77D95A5A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19664" y="2756984"/>
            <a:ext cx="4163819" cy="3377116"/>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pic>
        <p:nvPicPr>
          <p:cNvPr id="12294" name="Picture 6" descr="Może być zdjęciem przedstawiającym skrzypce">
            <a:extLst>
              <a:ext uri="{FF2B5EF4-FFF2-40B4-BE49-F238E27FC236}">
                <a16:creationId xmlns:a16="http://schemas.microsoft.com/office/drawing/2014/main" id="{833BB2BB-F234-E2A9-D3A9-924EE276CE3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23629" y="888340"/>
            <a:ext cx="4674744" cy="2779463"/>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pic>
        <p:nvPicPr>
          <p:cNvPr id="6146" name="Picture 2" descr="Może być zdjęciem przedstawiającym skrzypce, flet i tekst „Koniecpolski armark Leie Aielcanocr”">
            <a:extLst>
              <a:ext uri="{FF2B5EF4-FFF2-40B4-BE49-F238E27FC236}">
                <a16:creationId xmlns:a16="http://schemas.microsoft.com/office/drawing/2014/main" id="{DB0E643C-BFE8-6445-B6B9-69D8578A9FFA}"/>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25519" y="3082782"/>
            <a:ext cx="5266920" cy="4052235"/>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43247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DFC48-8CF1-B6F1-5484-6603C1B6350E}"/>
            </a:ext>
          </a:extLst>
        </p:cNvPr>
        <p:cNvGrpSpPr/>
        <p:nvPr/>
      </p:nvGrpSpPr>
      <p:grpSpPr>
        <a:xfrm>
          <a:off x="0" y="0"/>
          <a:ext cx="0" cy="0"/>
          <a:chOff x="0" y="0"/>
          <a:chExt cx="0" cy="0"/>
        </a:xfrm>
      </p:grpSpPr>
      <p:pic>
        <p:nvPicPr>
          <p:cNvPr id="4" name="Obraz 3">
            <a:extLst>
              <a:ext uri="{FF2B5EF4-FFF2-40B4-BE49-F238E27FC236}">
                <a16:creationId xmlns:a16="http://schemas.microsoft.com/office/drawing/2014/main" id="{A9D1FABE-45B8-6182-DC64-75DB40DB6E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7999"/>
          </a:xfrm>
          <a:prstGeom prst="rect">
            <a:avLst/>
          </a:prstGeom>
        </p:spPr>
      </p:pic>
      <p:pic>
        <p:nvPicPr>
          <p:cNvPr id="21506" name="Picture 2" descr="Może być zdjęciem przedstawiającym tekst „RYSZARD SULIGA Burmistrz Miasta Gminy Koniecpol zaprasza na uroczyste obchody ΚΑΙΏ 86. ROCZNICY ZBRODNI KATYŃSKIEJ 12 kwietnia 2026 r. Uroczysta Msza W kościele pw. Św. Michała Archanioła W Koniecpolu 0 godz. 11:30 Po Mszy złożenie wiązanek kwiatów pod pomnikiem przy ul.Chrząstowskiej.”">
            <a:extLst>
              <a:ext uri="{FF2B5EF4-FFF2-40B4-BE49-F238E27FC236}">
                <a16:creationId xmlns:a16="http://schemas.microsoft.com/office/drawing/2014/main" id="{33334699-9F1F-E62F-1252-E9EF8C54F68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944027">
            <a:off x="-217373" y="-755715"/>
            <a:ext cx="3257401" cy="3911312"/>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4">
            <p14:nvContentPartPr>
              <p14:cNvPr id="12" name="Pismo odręczne 11">
                <a:extLst>
                  <a:ext uri="{FF2B5EF4-FFF2-40B4-BE49-F238E27FC236}">
                    <a16:creationId xmlns:a16="http://schemas.microsoft.com/office/drawing/2014/main" id="{7931AF57-C4FB-C82F-6B57-D3CA09C090BA}"/>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5"/>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6C013EBC-F420-EB2F-60FD-76015C6D8A60}"/>
              </a:ext>
            </a:extLst>
          </p:cNvPr>
          <p:cNvSpPr txBox="1">
            <a:spLocks noChangeArrowheads="1"/>
          </p:cNvSpPr>
          <p:nvPr/>
        </p:nvSpPr>
        <p:spPr bwMode="auto">
          <a:xfrm>
            <a:off x="6743700" y="112383"/>
            <a:ext cx="4867275" cy="1754326"/>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12 kwietnia – obchody upamiętniające Ofiary Zbrodni Katyńskiej  </a:t>
            </a:r>
          </a:p>
        </p:txBody>
      </p:sp>
      <p:pic>
        <p:nvPicPr>
          <p:cNvPr id="6" name="Obraz 5">
            <a:extLst>
              <a:ext uri="{FF2B5EF4-FFF2-40B4-BE49-F238E27FC236}">
                <a16:creationId xmlns:a16="http://schemas.microsoft.com/office/drawing/2014/main" id="{938C18AB-B717-6DC3-D672-5751F3018A7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0708" y="4036423"/>
            <a:ext cx="4232366" cy="2821577"/>
          </a:xfrm>
          <a:prstGeom prst="rect">
            <a:avLst/>
          </a:prstGeom>
          <a:effectLst>
            <a:softEdge rad="635000"/>
          </a:effectLst>
        </p:spPr>
      </p:pic>
      <p:pic>
        <p:nvPicPr>
          <p:cNvPr id="8" name="Obraz 7">
            <a:extLst>
              <a:ext uri="{FF2B5EF4-FFF2-40B4-BE49-F238E27FC236}">
                <a16:creationId xmlns:a16="http://schemas.microsoft.com/office/drawing/2014/main" id="{51B3FE63-EAF2-89E0-9D54-9058308DADB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34654" y="4276929"/>
            <a:ext cx="4232366" cy="3039456"/>
          </a:xfrm>
          <a:prstGeom prst="rect">
            <a:avLst/>
          </a:prstGeom>
          <a:effectLst>
            <a:softEdge rad="635000"/>
          </a:effectLst>
        </p:spPr>
      </p:pic>
      <p:pic>
        <p:nvPicPr>
          <p:cNvPr id="10" name="Obraz 9">
            <a:extLst>
              <a:ext uri="{FF2B5EF4-FFF2-40B4-BE49-F238E27FC236}">
                <a16:creationId xmlns:a16="http://schemas.microsoft.com/office/drawing/2014/main" id="{AEF1E4E8-D2F5-128D-432D-DFE41A6EC16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60703" y="4667976"/>
            <a:ext cx="3231296" cy="2419216"/>
          </a:xfrm>
          <a:prstGeom prst="rect">
            <a:avLst/>
          </a:prstGeom>
          <a:effectLst>
            <a:softEdge rad="635000"/>
          </a:effectLst>
        </p:spPr>
      </p:pic>
    </p:spTree>
    <p:extLst>
      <p:ext uri="{BB962C8B-B14F-4D97-AF65-F5344CB8AC3E}">
        <p14:creationId xmlns:p14="http://schemas.microsoft.com/office/powerpoint/2010/main" val="23796812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F809F-244E-58C7-B29C-C26F2DC277D0}"/>
            </a:ext>
          </a:extLst>
        </p:cNvPr>
        <p:cNvGrpSpPr/>
        <p:nvPr/>
      </p:nvGrpSpPr>
      <p:grpSpPr>
        <a:xfrm>
          <a:off x="0" y="0"/>
          <a:ext cx="0" cy="0"/>
          <a:chOff x="0" y="0"/>
          <a:chExt cx="0" cy="0"/>
        </a:xfrm>
      </p:grpSpPr>
      <p:pic>
        <p:nvPicPr>
          <p:cNvPr id="24578" name="Picture 2" descr="Może być zdjęciem przedstawiającym tekst">
            <a:extLst>
              <a:ext uri="{FF2B5EF4-FFF2-40B4-BE49-F238E27FC236}">
                <a16:creationId xmlns:a16="http://schemas.microsoft.com/office/drawing/2014/main" id="{878FD16D-D77F-A302-D36A-209809AE9E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9625" y="-140826"/>
            <a:ext cx="7515223" cy="5599823"/>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B804FC31-A299-A488-EF38-47DACB80645E}"/>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EA9A443-52CA-BE9E-2E7D-8D69FB36652B}"/>
              </a:ext>
            </a:extLst>
          </p:cNvPr>
          <p:cNvSpPr txBox="1">
            <a:spLocks noChangeArrowheads="1"/>
          </p:cNvSpPr>
          <p:nvPr/>
        </p:nvSpPr>
        <p:spPr bwMode="auto">
          <a:xfrm>
            <a:off x="171451" y="125566"/>
            <a:ext cx="11591924" cy="1200329"/>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14 kwietnia odbył się konkurs wiedzy o literaturze „Wanda Chotomska dzieciom” dla przedszkolaków</a:t>
            </a:r>
          </a:p>
        </p:txBody>
      </p:sp>
      <p:sp>
        <p:nvSpPr>
          <p:cNvPr id="5" name="pole tekstowe 4">
            <a:extLst>
              <a:ext uri="{FF2B5EF4-FFF2-40B4-BE49-F238E27FC236}">
                <a16:creationId xmlns:a16="http://schemas.microsoft.com/office/drawing/2014/main" id="{396F0635-8205-E38F-B1E4-0C0657F59839}"/>
              </a:ext>
            </a:extLst>
          </p:cNvPr>
          <p:cNvSpPr txBox="1"/>
          <p:nvPr/>
        </p:nvSpPr>
        <p:spPr>
          <a:xfrm>
            <a:off x="226053" y="2055444"/>
            <a:ext cx="4647143" cy="3705695"/>
          </a:xfrm>
          <a:prstGeom prst="roundRect">
            <a:avLst/>
          </a:prstGeom>
          <a:solidFill>
            <a:schemeClr val="accent4">
              <a:lumMod val="40000"/>
              <a:lumOff val="60000"/>
            </a:schemeClr>
          </a:solidFill>
        </p:spPr>
        <p:txBody>
          <a:bodyPr wrap="square">
            <a:spAutoFit/>
          </a:bodyPr>
          <a:lstStyle/>
          <a:p>
            <a:pPr>
              <a:lnSpc>
                <a:spcPct val="107000"/>
              </a:lnSpc>
              <a:spcAft>
                <a:spcPts val="800"/>
              </a:spcAft>
            </a:pPr>
            <a:r>
              <a:rPr lang="pl-PL" sz="2000" b="1" kern="0" dirty="0">
                <a:solidFill>
                  <a:srgbClr val="002060"/>
                </a:solidFill>
                <a:effectLst/>
                <a:ea typeface="Times New Roman" panose="02020603050405020304" pitchFamily="18" charset="0"/>
                <a:cs typeface="Times New Roman" panose="02020603050405020304" pitchFamily="18" charset="0"/>
              </a:rPr>
              <a:t>I miejsce – Szkoła Podstawowa im. Jana Pawła II w Łysinach</a:t>
            </a:r>
            <a:endParaRPr lang="pl-PL" sz="2000" b="1" kern="100" dirty="0">
              <a:solidFill>
                <a:srgbClr val="002060"/>
              </a:solidFill>
              <a:effectLst/>
              <a:ea typeface="Calibri" panose="020F0502020204030204" pitchFamily="34" charset="0"/>
              <a:cs typeface="Times New Roman" panose="02020603050405020304" pitchFamily="18" charset="0"/>
            </a:endParaRPr>
          </a:p>
          <a:p>
            <a:pPr>
              <a:lnSpc>
                <a:spcPct val="107000"/>
              </a:lnSpc>
              <a:spcAft>
                <a:spcPts val="800"/>
              </a:spcAft>
            </a:pPr>
            <a:r>
              <a:rPr lang="pl-PL" sz="2000" b="1" kern="0" dirty="0">
                <a:solidFill>
                  <a:srgbClr val="002060"/>
                </a:solidFill>
                <a:effectLst/>
                <a:ea typeface="Times New Roman" panose="02020603050405020304" pitchFamily="18" charset="0"/>
                <a:cs typeface="Times New Roman" panose="02020603050405020304" pitchFamily="18" charset="0"/>
              </a:rPr>
              <a:t>II miejsce – Szkoła Podstawowa im. Powstańców Styczniowych w Rudnikach</a:t>
            </a:r>
            <a:endParaRPr lang="pl-PL" sz="2000" b="1" kern="100" dirty="0">
              <a:solidFill>
                <a:srgbClr val="002060"/>
              </a:solidFill>
              <a:effectLst/>
              <a:ea typeface="Calibri" panose="020F0502020204030204" pitchFamily="34" charset="0"/>
              <a:cs typeface="Times New Roman" panose="02020603050405020304" pitchFamily="18" charset="0"/>
            </a:endParaRPr>
          </a:p>
          <a:p>
            <a:pPr>
              <a:lnSpc>
                <a:spcPct val="107000"/>
              </a:lnSpc>
              <a:spcAft>
                <a:spcPts val="800"/>
              </a:spcAft>
            </a:pPr>
            <a:r>
              <a:rPr lang="pl-PL" sz="2000" b="1" kern="0" dirty="0">
                <a:solidFill>
                  <a:srgbClr val="002060"/>
                </a:solidFill>
                <a:effectLst/>
                <a:ea typeface="Times New Roman" panose="02020603050405020304" pitchFamily="18" charset="0"/>
                <a:cs typeface="Times New Roman" panose="02020603050405020304" pitchFamily="18" charset="0"/>
              </a:rPr>
              <a:t>III miejsce – Przedszkole nr 1 oraz Przedszkole nr 2</a:t>
            </a:r>
            <a:endParaRPr lang="pl-PL" sz="2000" b="1" kern="100" dirty="0">
              <a:solidFill>
                <a:srgbClr val="002060"/>
              </a:solidFill>
              <a:effectLst/>
              <a:ea typeface="Calibri" panose="020F0502020204030204" pitchFamily="34" charset="0"/>
              <a:cs typeface="Times New Roman" panose="02020603050405020304" pitchFamily="18" charset="0"/>
            </a:endParaRPr>
          </a:p>
          <a:p>
            <a:pPr>
              <a:lnSpc>
                <a:spcPct val="107000"/>
              </a:lnSpc>
              <a:spcAft>
                <a:spcPts val="800"/>
              </a:spcAft>
            </a:pPr>
            <a:r>
              <a:rPr lang="pl-PL" sz="2000" b="1" kern="0" dirty="0">
                <a:solidFill>
                  <a:srgbClr val="002060"/>
                </a:solidFill>
                <a:effectLst/>
                <a:ea typeface="Times New Roman" panose="02020603050405020304" pitchFamily="18" charset="0"/>
                <a:cs typeface="Times New Roman" panose="02020603050405020304" pitchFamily="18" charset="0"/>
              </a:rPr>
              <a:t>Organizator: Przedszkole nr 1 w Koniecpolu </a:t>
            </a:r>
            <a:endParaRPr lang="pl-PL" sz="2000" b="1" kern="100" dirty="0">
              <a:solidFill>
                <a:srgbClr val="002060"/>
              </a:solidFill>
              <a:effectLst/>
              <a:ea typeface="Calibri" panose="020F0502020204030204" pitchFamily="34" charset="0"/>
              <a:cs typeface="Times New Roman" panose="02020603050405020304" pitchFamily="18" charset="0"/>
            </a:endParaRPr>
          </a:p>
        </p:txBody>
      </p:sp>
      <p:pic>
        <p:nvPicPr>
          <p:cNvPr id="24580" name="Picture 4" descr="Może być zdjęciem przedstawiającym tekst „WANDA CHOTOMSKA D'ZIECTOM”">
            <a:extLst>
              <a:ext uri="{FF2B5EF4-FFF2-40B4-BE49-F238E27FC236}">
                <a16:creationId xmlns:a16="http://schemas.microsoft.com/office/drawing/2014/main" id="{8A652041-B261-28C9-2748-CCB2CCA0EF6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62474" y="3908292"/>
            <a:ext cx="6019801" cy="2931738"/>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pic>
        <p:nvPicPr>
          <p:cNvPr id="4" name="Obraz 3">
            <a:extLst>
              <a:ext uri="{FF2B5EF4-FFF2-40B4-BE49-F238E27FC236}">
                <a16:creationId xmlns:a16="http://schemas.microsoft.com/office/drawing/2014/main" id="{2E77B5CE-4E50-3936-03CC-7A61FD2B9D0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96351" y="4687148"/>
            <a:ext cx="3486149" cy="2266950"/>
          </a:xfrm>
          <a:prstGeom prst="rect">
            <a:avLst/>
          </a:prstGeom>
          <a:effectLst>
            <a:softEdge rad="635000"/>
          </a:effectLst>
        </p:spPr>
      </p:pic>
    </p:spTree>
    <p:extLst>
      <p:ext uri="{BB962C8B-B14F-4D97-AF65-F5344CB8AC3E}">
        <p14:creationId xmlns:p14="http://schemas.microsoft.com/office/powerpoint/2010/main" val="12754617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65F04D-26F4-9424-4736-C8E07447121D}"/>
            </a:ext>
          </a:extLst>
        </p:cNvPr>
        <p:cNvGrpSpPr/>
        <p:nvPr/>
      </p:nvGrpSpPr>
      <p:grpSpPr>
        <a:xfrm>
          <a:off x="0" y="0"/>
          <a:ext cx="0" cy="0"/>
          <a:chOff x="0" y="0"/>
          <a:chExt cx="0" cy="0"/>
        </a:xfrm>
      </p:grpSpPr>
      <p:pic>
        <p:nvPicPr>
          <p:cNvPr id="3" name="Obraz 2">
            <a:extLst>
              <a:ext uri="{FF2B5EF4-FFF2-40B4-BE49-F238E27FC236}">
                <a16:creationId xmlns:a16="http://schemas.microsoft.com/office/drawing/2014/main" id="{2D461C41-2D7E-4EF1-00EA-6A36873CA2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91349"/>
          </a:xfrm>
          <a:prstGeom prst="rect">
            <a:avLst/>
          </a:prstGeom>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7AF93819-860C-D4DE-E511-5DC18906ACE9}"/>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5"/>
              <a:stretch>
                <a:fillRect/>
              </a:stretch>
            </p:blipFill>
            <p:spPr>
              <a:xfrm>
                <a:off x="6208611" y="3455928"/>
                <a:ext cx="10150" cy="10150"/>
              </a:xfrm>
              <a:prstGeom prst="rect">
                <a:avLst/>
              </a:prstGeom>
            </p:spPr>
          </p:pic>
        </mc:Fallback>
      </mc:AlternateContent>
      <p:sp>
        <p:nvSpPr>
          <p:cNvPr id="17" name="TextBox 2">
            <a:extLst>
              <a:ext uri="{FF2B5EF4-FFF2-40B4-BE49-F238E27FC236}">
                <a16:creationId xmlns:a16="http://schemas.microsoft.com/office/drawing/2014/main" id="{6BE7B919-1939-9C92-5C77-52CDBBE7971E}"/>
              </a:ext>
            </a:extLst>
          </p:cNvPr>
          <p:cNvSpPr txBox="1">
            <a:spLocks noChangeArrowheads="1"/>
          </p:cNvSpPr>
          <p:nvPr/>
        </p:nvSpPr>
        <p:spPr bwMode="auto">
          <a:xfrm>
            <a:off x="1488592" y="3027767"/>
            <a:ext cx="5877674" cy="1754326"/>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24 kwietnia - zakończenie roku szkolnego maturzystów Zespołu Szkół w Koniecpolu</a:t>
            </a:r>
          </a:p>
        </p:txBody>
      </p:sp>
      <p:pic>
        <p:nvPicPr>
          <p:cNvPr id="6" name="Obraz 5">
            <a:extLst>
              <a:ext uri="{FF2B5EF4-FFF2-40B4-BE49-F238E27FC236}">
                <a16:creationId xmlns:a16="http://schemas.microsoft.com/office/drawing/2014/main" id="{5A5C84B0-BB72-0695-35AE-B7215D612C6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2827" y="-653498"/>
            <a:ext cx="5245961" cy="3766525"/>
          </a:xfrm>
          <a:prstGeom prst="rect">
            <a:avLst/>
          </a:prstGeom>
          <a:effectLst>
            <a:softEdge rad="635000"/>
          </a:effectLst>
        </p:spPr>
      </p:pic>
      <p:pic>
        <p:nvPicPr>
          <p:cNvPr id="8" name="Obraz 7">
            <a:extLst>
              <a:ext uri="{FF2B5EF4-FFF2-40B4-BE49-F238E27FC236}">
                <a16:creationId xmlns:a16="http://schemas.microsoft.com/office/drawing/2014/main" id="{D9E7E4F8-07BF-4D14-F438-F69947241A7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31378" y="-248739"/>
            <a:ext cx="4232366" cy="2821577"/>
          </a:xfrm>
          <a:prstGeom prst="rect">
            <a:avLst/>
          </a:prstGeom>
          <a:effectLst>
            <a:softEdge rad="317500"/>
          </a:effectLst>
        </p:spPr>
      </p:pic>
      <p:pic>
        <p:nvPicPr>
          <p:cNvPr id="10" name="Obraz 9">
            <a:extLst>
              <a:ext uri="{FF2B5EF4-FFF2-40B4-BE49-F238E27FC236}">
                <a16:creationId xmlns:a16="http://schemas.microsoft.com/office/drawing/2014/main" id="{FB657002-DE04-7375-050C-6775092E770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77225" y="3705226"/>
            <a:ext cx="3914775" cy="2577356"/>
          </a:xfrm>
          <a:prstGeom prst="rect">
            <a:avLst/>
          </a:prstGeom>
          <a:effectLst>
            <a:softEdge rad="317500"/>
          </a:effectLst>
        </p:spPr>
      </p:pic>
    </p:spTree>
    <p:extLst>
      <p:ext uri="{BB962C8B-B14F-4D97-AF65-F5344CB8AC3E}">
        <p14:creationId xmlns:p14="http://schemas.microsoft.com/office/powerpoint/2010/main" val="10463648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F809F-244E-58C7-B29C-C26F2DC277D0}"/>
            </a:ext>
          </a:extLst>
        </p:cNvPr>
        <p:cNvGrpSpPr/>
        <p:nvPr/>
      </p:nvGrpSpPr>
      <p:grpSpPr>
        <a:xfrm>
          <a:off x="0" y="0"/>
          <a:ext cx="0" cy="0"/>
          <a:chOff x="0" y="0"/>
          <a:chExt cx="0" cy="0"/>
        </a:xfrm>
      </p:grpSpPr>
      <p:pic>
        <p:nvPicPr>
          <p:cNvPr id="4" name="Obraz 3">
            <a:extLst>
              <a:ext uri="{FF2B5EF4-FFF2-40B4-BE49-F238E27FC236}">
                <a16:creationId xmlns:a16="http://schemas.microsoft.com/office/drawing/2014/main" id="{AC645BCC-188C-D30B-D9DF-BEA0FDF0A1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24475" y="1038226"/>
            <a:ext cx="6867525" cy="5859730"/>
          </a:xfrm>
          <a:prstGeom prst="rect">
            <a:avLst/>
          </a:prstGeom>
          <a:effectLst>
            <a:softEdge rad="635000"/>
          </a:effectLst>
        </p:spPr>
      </p:pic>
      <p:pic>
        <p:nvPicPr>
          <p:cNvPr id="32770" name="Picture 2" descr="Może być zdjęciem przedstawiającym dziecko, taniec i tekst „PLANETA ZIEMIA -TUTAJ MIESZKAM 1 SPĘDZAM CZAS&quot; 8”">
            <a:extLst>
              <a:ext uri="{FF2B5EF4-FFF2-40B4-BE49-F238E27FC236}">
                <a16:creationId xmlns:a16="http://schemas.microsoft.com/office/drawing/2014/main" id="{84A186FD-B20F-0419-5FF0-8FF4ADE73E6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0" y="2935106"/>
            <a:ext cx="6638926" cy="4229100"/>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4">
            <p14:nvContentPartPr>
              <p14:cNvPr id="12" name="Pismo odręczne 11">
                <a:extLst>
                  <a:ext uri="{FF2B5EF4-FFF2-40B4-BE49-F238E27FC236}">
                    <a16:creationId xmlns:a16="http://schemas.microsoft.com/office/drawing/2014/main" id="{B804FC31-A299-A488-EF38-47DACB80645E}"/>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5"/>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EA9A443-52CA-BE9E-2E7D-8D69FB36652B}"/>
              </a:ext>
            </a:extLst>
          </p:cNvPr>
          <p:cNvSpPr txBox="1">
            <a:spLocks noChangeArrowheads="1"/>
          </p:cNvSpPr>
          <p:nvPr/>
        </p:nvSpPr>
        <p:spPr bwMode="auto">
          <a:xfrm>
            <a:off x="171451" y="169903"/>
            <a:ext cx="11591924" cy="1736646"/>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24 kwietnia odbył się Dzień Ziemi w Przedszkolu nr 2 połączony</a:t>
            </a:r>
            <a:br>
              <a:rPr kumimoji="0" lang="pl-PL"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br>
            <a:r>
              <a:rPr kumimoji="0" lang="pl-PL"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 z rozstrzygnięciem Gminnego Konkursu Plastycznego pn. „Planeta Ziemia – tutaj mieszkam i spędzam czas”</a:t>
            </a:r>
          </a:p>
        </p:txBody>
      </p:sp>
      <p:sp>
        <p:nvSpPr>
          <p:cNvPr id="5" name="pole tekstowe 4">
            <a:extLst>
              <a:ext uri="{FF2B5EF4-FFF2-40B4-BE49-F238E27FC236}">
                <a16:creationId xmlns:a16="http://schemas.microsoft.com/office/drawing/2014/main" id="{396F0635-8205-E38F-B1E4-0C0657F59839}"/>
              </a:ext>
            </a:extLst>
          </p:cNvPr>
          <p:cNvSpPr txBox="1"/>
          <p:nvPr/>
        </p:nvSpPr>
        <p:spPr>
          <a:xfrm>
            <a:off x="623888" y="2237823"/>
            <a:ext cx="8134349" cy="2382354"/>
          </a:xfrm>
          <a:prstGeom prst="round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Na konkurs wpłynęło aż 47 prac.</a:t>
            </a:r>
          </a:p>
          <a:p>
            <a:pPr marL="0" marR="0" lvl="0" indent="0" algn="l"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Przyznano 15 miejsc oraz 32 wyróżnienia – a wszystkie prace były na bardzo wysokim poziomie. Widać w nich nie tylko pomysłowość, ale też dużą wrażliwość na temat ochrony środowiska.</a:t>
            </a:r>
          </a:p>
        </p:txBody>
      </p:sp>
      <p:pic>
        <p:nvPicPr>
          <p:cNvPr id="7" name="Obraz 6">
            <a:extLst>
              <a:ext uri="{FF2B5EF4-FFF2-40B4-BE49-F238E27FC236}">
                <a16:creationId xmlns:a16="http://schemas.microsoft.com/office/drawing/2014/main" id="{FF3E1E49-8F67-9988-950C-FB89029C704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72352" y="4221533"/>
            <a:ext cx="4895647" cy="2636467"/>
          </a:xfrm>
          <a:prstGeom prst="rect">
            <a:avLst/>
          </a:prstGeom>
          <a:effectLst>
            <a:softEdge rad="635000"/>
          </a:effectLst>
        </p:spPr>
      </p:pic>
    </p:spTree>
    <p:extLst>
      <p:ext uri="{BB962C8B-B14F-4D97-AF65-F5344CB8AC3E}">
        <p14:creationId xmlns:p14="http://schemas.microsoft.com/office/powerpoint/2010/main" val="40789783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F809F-244E-58C7-B29C-C26F2DC277D0}"/>
            </a:ext>
          </a:extLst>
        </p:cNvPr>
        <p:cNvGrpSpPr/>
        <p:nvPr/>
      </p:nvGrpSpPr>
      <p:grpSpPr>
        <a:xfrm>
          <a:off x="0" y="0"/>
          <a:ext cx="0" cy="0"/>
          <a:chOff x="0" y="0"/>
          <a:chExt cx="0" cy="0"/>
        </a:xfrm>
      </p:grpSpPr>
      <p:pic>
        <p:nvPicPr>
          <p:cNvPr id="31746" name="Picture 2" descr="Może być zdjęciem przedstawiającym droga">
            <a:extLst>
              <a:ext uri="{FF2B5EF4-FFF2-40B4-BE49-F238E27FC236}">
                <a16:creationId xmlns:a16="http://schemas.microsoft.com/office/drawing/2014/main" id="{92D6BAF4-5F24-B863-41DB-0EA60B6562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620125" cy="68580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B804FC31-A299-A488-EF38-47DACB80645E}"/>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EA9A443-52CA-BE9E-2E7D-8D69FB36652B}"/>
              </a:ext>
            </a:extLst>
          </p:cNvPr>
          <p:cNvSpPr txBox="1">
            <a:spLocks noChangeArrowheads="1"/>
          </p:cNvSpPr>
          <p:nvPr/>
        </p:nvSpPr>
        <p:spPr bwMode="auto">
          <a:xfrm>
            <a:off x="300038" y="80883"/>
            <a:ext cx="11591924" cy="1077218"/>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b="1" i="0" u="none" strike="noStrike" kern="1200" cap="none" spc="0" normalizeH="0" baseline="0" noProof="0" dirty="0">
                <a:ln>
                  <a:noFill/>
                </a:ln>
                <a:solidFill>
                  <a:srgbClr val="002060"/>
                </a:solidFill>
                <a:effectLst/>
                <a:uLnTx/>
                <a:uFillTx/>
                <a:latin typeface="Calibri" panose="020F0502020204030204" pitchFamily="34" charset="0"/>
                <a:ea typeface="Times New Roman" panose="02020603050405020304" pitchFamily="18" charset="0"/>
                <a:cs typeface="+mn-cs"/>
              </a:rPr>
              <a:t>Przebudowa i rozbudowa układu drogowego obejmującego ulice: Wesoła, Willowa, Topolowa, Bukowa, Akacjowa, Brzozowa</a:t>
            </a:r>
            <a:endParaRPr kumimoji="0" lang="pl-PL"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endParaRPr>
          </a:p>
        </p:txBody>
      </p:sp>
      <p:pic>
        <p:nvPicPr>
          <p:cNvPr id="31748" name="Picture 4" descr="Może być zdjęciem przedstawiającym skład drewna i tekst">
            <a:extLst>
              <a:ext uri="{FF2B5EF4-FFF2-40B4-BE49-F238E27FC236}">
                <a16:creationId xmlns:a16="http://schemas.microsoft.com/office/drawing/2014/main" id="{18A76492-6F3F-17BE-F8C5-E1914A2157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0526" y="3270503"/>
            <a:ext cx="7251857" cy="3910960"/>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5" name="pole tekstowe 4">
            <a:extLst>
              <a:ext uri="{FF2B5EF4-FFF2-40B4-BE49-F238E27FC236}">
                <a16:creationId xmlns:a16="http://schemas.microsoft.com/office/drawing/2014/main" id="{396F0635-8205-E38F-B1E4-0C0657F59839}"/>
              </a:ext>
            </a:extLst>
          </p:cNvPr>
          <p:cNvSpPr txBox="1"/>
          <p:nvPr/>
        </p:nvSpPr>
        <p:spPr>
          <a:xfrm>
            <a:off x="7612505" y="1212201"/>
            <a:ext cx="4065145" cy="5564916"/>
          </a:xfrm>
          <a:prstGeom prst="round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Równolegle wykonawca uzgadnia z mieszkańcami terminy dotyczące przesunięcia lub likwidacji ogrodzeń. To działania realizowane już po wcześniejszych ustaleniach i wypłacie odszkodowań</a:t>
            </a:r>
            <a:b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b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z budżetu gminy, na podstawie wycen przygotowanych przez Starostwo Powiatowe</a:t>
            </a:r>
            <a:b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b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w Częstochowie.</a:t>
            </a:r>
          </a:p>
        </p:txBody>
      </p:sp>
      <p:sp>
        <p:nvSpPr>
          <p:cNvPr id="3" name="pole tekstowe 2">
            <a:extLst>
              <a:ext uri="{FF2B5EF4-FFF2-40B4-BE49-F238E27FC236}">
                <a16:creationId xmlns:a16="http://schemas.microsoft.com/office/drawing/2014/main" id="{8B1960C1-DBA7-BB04-7463-FAE8949CCF19}"/>
              </a:ext>
            </a:extLst>
          </p:cNvPr>
          <p:cNvSpPr txBox="1"/>
          <p:nvPr/>
        </p:nvSpPr>
        <p:spPr>
          <a:xfrm>
            <a:off x="61913" y="1340609"/>
            <a:ext cx="5421040" cy="3046579"/>
          </a:xfrm>
          <a:prstGeom prst="round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Obecnie wykonywane są roboty zanikające :</a:t>
            </a:r>
          </a:p>
          <a:p>
            <a:pPr marL="0" marR="0" lvl="0" indent="0" algn="l"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 przebudowa sieci </a:t>
            </a:r>
            <a:r>
              <a:rPr kumimoji="0" lang="pl-PL" sz="2400" b="1" i="0" u="none" strike="noStrike" kern="100" cap="none" spc="0" normalizeH="0" baseline="0" noProof="0" dirty="0" err="1">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wod</a:t>
            </a: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 - </a:t>
            </a:r>
            <a:r>
              <a:rPr kumimoji="0" lang="pl-PL" sz="2400" b="1" i="0" u="none" strike="noStrike" kern="100" cap="none" spc="0" normalizeH="0" baseline="0" noProof="0" dirty="0" err="1">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kan</a:t>
            </a:r>
            <a:endPar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 instalacje deszczowe</a:t>
            </a:r>
            <a:r>
              <a:rPr lang="pl-PL" sz="2400" b="1" kern="100" dirty="0">
                <a:solidFill>
                  <a:srgbClr val="002060"/>
                </a:solidFill>
                <a:latin typeface="Calibri" panose="020F0502020204030204" pitchFamily="34" charset="0"/>
                <a:ea typeface="Calibri" panose="020F0502020204030204" pitchFamily="34" charset="0"/>
                <a:cs typeface="Times New Roman" panose="02020603050405020304" pitchFamily="18" charset="0"/>
              </a:rPr>
              <a:t> i </a:t>
            </a: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odwodnienie</a:t>
            </a:r>
          </a:p>
          <a:p>
            <a:pPr marL="0" marR="0" lvl="0" indent="0" algn="l"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 przygotowanie podbudowy pod przyszłą nawierzchnię</a:t>
            </a:r>
          </a:p>
        </p:txBody>
      </p:sp>
    </p:spTree>
    <p:extLst>
      <p:ext uri="{BB962C8B-B14F-4D97-AF65-F5344CB8AC3E}">
        <p14:creationId xmlns:p14="http://schemas.microsoft.com/office/powerpoint/2010/main" val="104467079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F809F-244E-58C7-B29C-C26F2DC277D0}"/>
            </a:ext>
          </a:extLst>
        </p:cNvPr>
        <p:cNvGrpSpPr/>
        <p:nvPr/>
      </p:nvGrpSpPr>
      <p:grpSpPr>
        <a:xfrm>
          <a:off x="0" y="0"/>
          <a:ext cx="0" cy="0"/>
          <a:chOff x="0" y="0"/>
          <a:chExt cx="0" cy="0"/>
        </a:xfrm>
      </p:grpSpPr>
      <p:pic>
        <p:nvPicPr>
          <p:cNvPr id="29698" name="Picture 2" descr="Może być zdjęciem przedstawiającym w budynku">
            <a:extLst>
              <a:ext uri="{FF2B5EF4-FFF2-40B4-BE49-F238E27FC236}">
                <a16:creationId xmlns:a16="http://schemas.microsoft.com/office/drawing/2014/main" id="{AAA73103-D3CB-1559-AB1B-1D484B999D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B804FC31-A299-A488-EF38-47DACB80645E}"/>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EA9A443-52CA-BE9E-2E7D-8D69FB36652B}"/>
              </a:ext>
            </a:extLst>
          </p:cNvPr>
          <p:cNvSpPr txBox="1">
            <a:spLocks noChangeArrowheads="1"/>
          </p:cNvSpPr>
          <p:nvPr/>
        </p:nvSpPr>
        <p:spPr bwMode="auto">
          <a:xfrm>
            <a:off x="171451" y="209550"/>
            <a:ext cx="11591924" cy="715089"/>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Biblioteka w nowej lokalizacji dostępna od 27 kwietnia </a:t>
            </a:r>
          </a:p>
        </p:txBody>
      </p:sp>
      <p:sp>
        <p:nvSpPr>
          <p:cNvPr id="5" name="pole tekstowe 4">
            <a:extLst>
              <a:ext uri="{FF2B5EF4-FFF2-40B4-BE49-F238E27FC236}">
                <a16:creationId xmlns:a16="http://schemas.microsoft.com/office/drawing/2014/main" id="{396F0635-8205-E38F-B1E4-0C0657F59839}"/>
              </a:ext>
            </a:extLst>
          </p:cNvPr>
          <p:cNvSpPr txBox="1"/>
          <p:nvPr/>
        </p:nvSpPr>
        <p:spPr>
          <a:xfrm>
            <a:off x="515580" y="4270317"/>
            <a:ext cx="8666520" cy="2058649"/>
          </a:xfrm>
          <a:prstGeom prst="round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Nowe miejsce: Centrum Społeczno-Kulturalne przy ul. Szkolnej 1</a:t>
            </a:r>
          </a:p>
          <a:p>
            <a:pPr marL="342900" marR="0" lvl="0" indent="-342900" algn="l" defTabSz="914400" rtl="0" eaLnBrk="1" fontAlgn="auto" latinLnBrk="0" hangingPunct="1">
              <a:lnSpc>
                <a:spcPct val="107000"/>
              </a:lnSpc>
              <a:spcBef>
                <a:spcPts val="0"/>
              </a:spcBef>
              <a:spcAft>
                <a:spcPts val="800"/>
              </a:spcAft>
              <a:buClrTx/>
              <a:buSzTx/>
              <a:buFont typeface="Wingdings" panose="05000000000000000000" pitchFamily="2" charset="2"/>
              <a:buChar char="Ø"/>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osobne wejście od ul. Szkolnej</a:t>
            </a:r>
          </a:p>
          <a:p>
            <a:pPr marL="342900" marR="0" lvl="0" indent="-342900" algn="l" defTabSz="914400" rtl="0" eaLnBrk="1" fontAlgn="auto" latinLnBrk="0" hangingPunct="1">
              <a:lnSpc>
                <a:spcPct val="107000"/>
              </a:lnSpc>
              <a:spcBef>
                <a:spcPts val="0"/>
              </a:spcBef>
              <a:spcAft>
                <a:spcPts val="800"/>
              </a:spcAft>
              <a:buClrTx/>
              <a:buSzTx/>
              <a:buFont typeface="Wingdings" panose="05000000000000000000" pitchFamily="2" charset="2"/>
              <a:buChar char="Ø"/>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brak barier architektonicznych – dostępne także dla osób</a:t>
            </a:r>
            <a:b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b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z ograniczoną mobilnością</a:t>
            </a:r>
          </a:p>
        </p:txBody>
      </p:sp>
      <p:sp>
        <p:nvSpPr>
          <p:cNvPr id="6" name="pole tekstowe 5">
            <a:extLst>
              <a:ext uri="{FF2B5EF4-FFF2-40B4-BE49-F238E27FC236}">
                <a16:creationId xmlns:a16="http://schemas.microsoft.com/office/drawing/2014/main" id="{D529C420-0400-83C0-071E-3F0D83542CE5}"/>
              </a:ext>
            </a:extLst>
          </p:cNvPr>
          <p:cNvSpPr txBox="1"/>
          <p:nvPr/>
        </p:nvSpPr>
        <p:spPr>
          <a:xfrm>
            <a:off x="171451" y="1244447"/>
            <a:ext cx="3143046" cy="2268848"/>
          </a:xfrm>
          <a:prstGeom prst="round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Godziny otwarcia pozostają bez zmian – obowiązuje dotychczasowy harmonogram.</a:t>
            </a:r>
          </a:p>
        </p:txBody>
      </p:sp>
    </p:spTree>
    <p:extLst>
      <p:ext uri="{BB962C8B-B14F-4D97-AF65-F5344CB8AC3E}">
        <p14:creationId xmlns:p14="http://schemas.microsoft.com/office/powerpoint/2010/main" val="160589956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F809F-244E-58C7-B29C-C26F2DC277D0}"/>
            </a:ext>
          </a:extLst>
        </p:cNvPr>
        <p:cNvGrpSpPr/>
        <p:nvPr/>
      </p:nvGrpSpPr>
      <p:grpSpPr>
        <a:xfrm>
          <a:off x="0" y="0"/>
          <a:ext cx="0" cy="0"/>
          <a:chOff x="0" y="0"/>
          <a:chExt cx="0" cy="0"/>
        </a:xfrm>
      </p:grpSpPr>
      <p:pic>
        <p:nvPicPr>
          <p:cNvPr id="23554" name="Picture 2" descr="Może być zdjęciem przedstawiającym tekst „RYSZARD SULIGA BURMISTRZ MIASTA GMINY KONIECPOL ZAPRASZA NA PREMIEROWE PRZEDSTAWIENIE POZAR W OGIERNI GRUPY TEATRALNEJ GRUPYTEATRALNEJFENIKS FENIKS Występują: Agnieszka Donarska. Maria Falana. Tadeusz Hynek® Halina Krzesicka Jadwiga Nowak Krystyna Nowak. Małgorzata Pietruszka Krystyna Wozignój Ze specjalnym udziałem Zespołu ALPEX orazduetu oraz duetu PLATFORMS SISTERS Scenariusz reżyseria: ROBERT DOROSŁAWSKI 8maja maja 2026 Godz. 17:00 CENTRUM SPOŁECZNO- POLECZNO-KULTURALNE KONIECPOL UL.SZKOLNA1 SFENIKS (GRUPA TEATRALNA 10 W Koniecpolı lat Dorr Kultury”">
            <a:extLst>
              <a:ext uri="{FF2B5EF4-FFF2-40B4-BE49-F238E27FC236}">
                <a16:creationId xmlns:a16="http://schemas.microsoft.com/office/drawing/2014/main" id="{4C98EBF2-B5B5-4881-38BF-61076AB59E7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0877066">
            <a:off x="-38515" y="-62251"/>
            <a:ext cx="3210376" cy="4076467"/>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B804FC31-A299-A488-EF38-47DACB80645E}"/>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EA9A443-52CA-BE9E-2E7D-8D69FB36652B}"/>
              </a:ext>
            </a:extLst>
          </p:cNvPr>
          <p:cNvSpPr txBox="1">
            <a:spLocks noChangeArrowheads="1"/>
          </p:cNvSpPr>
          <p:nvPr/>
        </p:nvSpPr>
        <p:spPr bwMode="auto">
          <a:xfrm>
            <a:off x="257175" y="190500"/>
            <a:ext cx="11639550" cy="646986"/>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8 maja odbyło się premierowe przedstawienie „Pożar w </a:t>
            </a:r>
            <a:r>
              <a:rPr kumimoji="0" lang="pl-PL" b="1" i="0" u="none" strike="noStrike" kern="1200" cap="none" spc="0" normalizeH="0" baseline="0" noProof="0" dirty="0" err="1">
                <a:ln>
                  <a:noFill/>
                </a:ln>
                <a:solidFill>
                  <a:srgbClr val="002060"/>
                </a:solidFill>
                <a:effectLst/>
                <a:uLnTx/>
                <a:uFillTx/>
                <a:latin typeface="Calibri" panose="020F0502020204030204" pitchFamily="34" charset="0"/>
                <a:ea typeface="+mn-ea"/>
                <a:cs typeface="+mn-cs"/>
              </a:rPr>
              <a:t>Ogierni</a:t>
            </a:r>
            <a:r>
              <a:rPr kumimoji="0" lang="pl-PL"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a:t>
            </a:r>
          </a:p>
        </p:txBody>
      </p:sp>
      <p:pic>
        <p:nvPicPr>
          <p:cNvPr id="4" name="Obraz 3">
            <a:extLst>
              <a:ext uri="{FF2B5EF4-FFF2-40B4-BE49-F238E27FC236}">
                <a16:creationId xmlns:a16="http://schemas.microsoft.com/office/drawing/2014/main" id="{3B8FDB54-7607-2928-2945-12A99D0E9FC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19375" y="582788"/>
            <a:ext cx="5627847" cy="3114375"/>
          </a:xfrm>
          <a:prstGeom prst="rect">
            <a:avLst/>
          </a:prstGeom>
          <a:effectLst>
            <a:softEdge rad="317500"/>
          </a:effectLst>
        </p:spPr>
      </p:pic>
      <p:pic>
        <p:nvPicPr>
          <p:cNvPr id="7" name="Obraz 6">
            <a:extLst>
              <a:ext uri="{FF2B5EF4-FFF2-40B4-BE49-F238E27FC236}">
                <a16:creationId xmlns:a16="http://schemas.microsoft.com/office/drawing/2014/main" id="{353AC464-906F-9222-376A-D5CD7B7C4CA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64358" y="3461004"/>
            <a:ext cx="4573463" cy="3244596"/>
          </a:xfrm>
          <a:prstGeom prst="rect">
            <a:avLst/>
          </a:prstGeom>
          <a:effectLst>
            <a:softEdge rad="317500"/>
          </a:effectLst>
        </p:spPr>
      </p:pic>
      <p:pic>
        <p:nvPicPr>
          <p:cNvPr id="9" name="Obraz 8">
            <a:extLst>
              <a:ext uri="{FF2B5EF4-FFF2-40B4-BE49-F238E27FC236}">
                <a16:creationId xmlns:a16="http://schemas.microsoft.com/office/drawing/2014/main" id="{72A6C52E-27FB-9E07-22D9-880FC6CFDEB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67100" y="3263642"/>
            <a:ext cx="5067299" cy="3594357"/>
          </a:xfrm>
          <a:prstGeom prst="rect">
            <a:avLst/>
          </a:prstGeom>
          <a:effectLst>
            <a:softEdge rad="317500"/>
          </a:effectLst>
        </p:spPr>
      </p:pic>
      <p:pic>
        <p:nvPicPr>
          <p:cNvPr id="11" name="Obraz 10">
            <a:extLst>
              <a:ext uri="{FF2B5EF4-FFF2-40B4-BE49-F238E27FC236}">
                <a16:creationId xmlns:a16="http://schemas.microsoft.com/office/drawing/2014/main" id="{7D5BECC1-77AA-6979-644C-58B3F99E12A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0837" y="3884023"/>
            <a:ext cx="4232366" cy="2821577"/>
          </a:xfrm>
          <a:prstGeom prst="rect">
            <a:avLst/>
          </a:prstGeom>
          <a:effectLst>
            <a:softEdge rad="317500"/>
          </a:effectLst>
        </p:spPr>
      </p:pic>
      <p:sp>
        <p:nvSpPr>
          <p:cNvPr id="5" name="pole tekstowe 4">
            <a:extLst>
              <a:ext uri="{FF2B5EF4-FFF2-40B4-BE49-F238E27FC236}">
                <a16:creationId xmlns:a16="http://schemas.microsoft.com/office/drawing/2014/main" id="{396F0635-8205-E38F-B1E4-0C0657F59839}"/>
              </a:ext>
            </a:extLst>
          </p:cNvPr>
          <p:cNvSpPr txBox="1"/>
          <p:nvPr/>
        </p:nvSpPr>
        <p:spPr>
          <a:xfrm rot="261022">
            <a:off x="1367689" y="2167318"/>
            <a:ext cx="3327138" cy="2268848"/>
          </a:xfrm>
          <a:prstGeom prst="roundRect">
            <a:avLst/>
          </a:prstGeom>
          <a:solidFill>
            <a:schemeClr val="accent4">
              <a:lumMod val="40000"/>
              <a:lumOff val="60000"/>
            </a:schemeClr>
          </a:solidFill>
        </p:spPr>
        <p:txBody>
          <a:bodyPr wrap="square">
            <a:spAutoFit/>
          </a:bodyPr>
          <a:lstStyle/>
          <a:p>
            <a:pPr>
              <a:lnSpc>
                <a:spcPct val="107000"/>
              </a:lnSpc>
              <a:spcAft>
                <a:spcPts val="800"/>
              </a:spcAft>
              <a:buNone/>
            </a:pPr>
            <a:r>
              <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Spektakl wspaniałej Grupy Teatralnej FENIKS</a:t>
            </a:r>
            <a:br>
              <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br>
            <a:r>
              <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w reżyserii Roberta </a:t>
            </a:r>
            <a:r>
              <a:rPr lang="pl-PL" sz="2400" b="1" kern="100"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Dorosławskiego</a:t>
            </a:r>
            <a:endPar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4" name="Obraz 13">
            <a:extLst>
              <a:ext uri="{FF2B5EF4-FFF2-40B4-BE49-F238E27FC236}">
                <a16:creationId xmlns:a16="http://schemas.microsoft.com/office/drawing/2014/main" id="{58AD4C21-A167-001B-B2D7-2FECBD302DF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99466" y="837486"/>
            <a:ext cx="4342415" cy="3046536"/>
          </a:xfrm>
          <a:prstGeom prst="rect">
            <a:avLst/>
          </a:prstGeom>
          <a:effectLst>
            <a:softEdge rad="317500"/>
          </a:effectLst>
        </p:spPr>
      </p:pic>
    </p:spTree>
    <p:extLst>
      <p:ext uri="{BB962C8B-B14F-4D97-AF65-F5344CB8AC3E}">
        <p14:creationId xmlns:p14="http://schemas.microsoft.com/office/powerpoint/2010/main" val="24600475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F809F-244E-58C7-B29C-C26F2DC277D0}"/>
            </a:ext>
          </a:extLst>
        </p:cNvPr>
        <p:cNvGrpSpPr/>
        <p:nvPr/>
      </p:nvGrpSpPr>
      <p:grpSpPr>
        <a:xfrm>
          <a:off x="0" y="0"/>
          <a:ext cx="0" cy="0"/>
          <a:chOff x="0" y="0"/>
          <a:chExt cx="0" cy="0"/>
        </a:xfrm>
      </p:grpSpPr>
      <p:pic>
        <p:nvPicPr>
          <p:cNvPr id="28680" name="Picture 8" descr="Brak dostępnego opisu zdjęcia.">
            <a:extLst>
              <a:ext uri="{FF2B5EF4-FFF2-40B4-BE49-F238E27FC236}">
                <a16:creationId xmlns:a16="http://schemas.microsoft.com/office/drawing/2014/main" id="{DD00CF95-9B79-FCF7-349E-2040BF2994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9125" y="0"/>
            <a:ext cx="784839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8674" name="Picture 2" descr="Może być zdjęciem przedstawiającym tekst „Bemrи LMTERWREAS! 泡限会 MELVIL AELPKEAS! Ryszard Suliga Burmistrz Miasta i Gminy Koniecpol zaprasza na ŚWIĘTO KONSTYTUCJI MAJA Program: 9:15 Zbiórka delegacji, pocztów sztandarowych i mieszkańców na placu OSP Koniecpol I, ul. Mickiewicza 40 9:45 Przemarsz do kościoła pw. Trójcy Świętej Msza Święta za Ojczyznę oraz w intencji Strażaków 10:00 11:00 Przemarsz pod pomnik Bohaterów Koniecpola przemówienia okolicznościowe -złożenie wiązanek 3 Maja 2026”">
            <a:extLst>
              <a:ext uri="{FF2B5EF4-FFF2-40B4-BE49-F238E27FC236}">
                <a16:creationId xmlns:a16="http://schemas.microsoft.com/office/drawing/2014/main" id="{13AB891E-C1F5-63A8-6ABC-71A01E94D69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972564">
            <a:off x="-538831" y="-715080"/>
            <a:ext cx="5687764" cy="7375096"/>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4">
            <p14:nvContentPartPr>
              <p14:cNvPr id="12" name="Pismo odręczne 11">
                <a:extLst>
                  <a:ext uri="{FF2B5EF4-FFF2-40B4-BE49-F238E27FC236}">
                    <a16:creationId xmlns:a16="http://schemas.microsoft.com/office/drawing/2014/main" id="{B804FC31-A299-A488-EF38-47DACB80645E}"/>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5"/>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EA9A443-52CA-BE9E-2E7D-8D69FB36652B}"/>
              </a:ext>
            </a:extLst>
          </p:cNvPr>
          <p:cNvSpPr txBox="1">
            <a:spLocks noChangeArrowheads="1"/>
          </p:cNvSpPr>
          <p:nvPr/>
        </p:nvSpPr>
        <p:spPr bwMode="auto">
          <a:xfrm>
            <a:off x="171451" y="209550"/>
            <a:ext cx="11591924" cy="715089"/>
          </a:xfrm>
          <a:prstGeom prst="roundRect">
            <a:avLst/>
          </a:prstGeom>
          <a:solidFill>
            <a:schemeClr val="accent4">
              <a:lumMod val="40000"/>
              <a:lumOff val="60000"/>
            </a:schemeClr>
          </a:solidFill>
          <a:ln w="28575">
            <a:solidFill>
              <a:schemeClr val="accent4">
                <a:lumMod val="40000"/>
                <a:lumOff val="6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Obchody Narodowego Święta Konstytucji 3 Maja</a:t>
            </a:r>
          </a:p>
        </p:txBody>
      </p:sp>
      <p:pic>
        <p:nvPicPr>
          <p:cNvPr id="28676" name="Picture 4" descr="Brak dostępnego opisu zdjęcia.">
            <a:extLst>
              <a:ext uri="{FF2B5EF4-FFF2-40B4-BE49-F238E27FC236}">
                <a16:creationId xmlns:a16="http://schemas.microsoft.com/office/drawing/2014/main" id="{6A8C1E58-FCA3-FA1D-EB42-C97E8730427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67939" y="3989168"/>
            <a:ext cx="5409465" cy="3305175"/>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pic>
        <p:nvPicPr>
          <p:cNvPr id="28678" name="Picture 6" descr="Brak dostępnego opisu zdjęcia.">
            <a:extLst>
              <a:ext uri="{FF2B5EF4-FFF2-40B4-BE49-F238E27FC236}">
                <a16:creationId xmlns:a16="http://schemas.microsoft.com/office/drawing/2014/main" id="{B2430F7F-AA56-1357-B75A-76CBB6B6889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45651" y="855881"/>
            <a:ext cx="4880709" cy="3009900"/>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pic>
        <p:nvPicPr>
          <p:cNvPr id="28682" name="Picture 10" descr="Może być zdjęciem przedstawiającym taniec">
            <a:extLst>
              <a:ext uri="{FF2B5EF4-FFF2-40B4-BE49-F238E27FC236}">
                <a16:creationId xmlns:a16="http://schemas.microsoft.com/office/drawing/2014/main" id="{F556B675-CC53-C8F6-3A99-7EB4161974F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19329" y="4130784"/>
            <a:ext cx="5038522" cy="2821444"/>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pic>
        <p:nvPicPr>
          <p:cNvPr id="28684" name="Picture 12" descr="Może być zdjęciem przedstawiającym saksofon, trąbka i klarnet">
            <a:extLst>
              <a:ext uri="{FF2B5EF4-FFF2-40B4-BE49-F238E27FC236}">
                <a16:creationId xmlns:a16="http://schemas.microsoft.com/office/drawing/2014/main" id="{D296D1B6-519D-A0F1-0635-5601E1DB711D}"/>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05051" y="2575590"/>
            <a:ext cx="4106858" cy="2478771"/>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298399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65F04D-26F4-9424-4736-C8E07447121D}"/>
            </a:ext>
          </a:extLst>
        </p:cNvPr>
        <p:cNvGrpSpPr/>
        <p:nvPr/>
      </p:nvGrpSpPr>
      <p:grpSpPr>
        <a:xfrm>
          <a:off x="0" y="0"/>
          <a:ext cx="0" cy="0"/>
          <a:chOff x="0" y="0"/>
          <a:chExt cx="0" cy="0"/>
        </a:xfrm>
      </p:grpSpPr>
      <p:pic>
        <p:nvPicPr>
          <p:cNvPr id="6150" name="Picture 6" descr="Może być zdjęciem przedstawiającym football i ogień">
            <a:extLst>
              <a:ext uri="{FF2B5EF4-FFF2-40B4-BE49-F238E27FC236}">
                <a16:creationId xmlns:a16="http://schemas.microsoft.com/office/drawing/2014/main" id="{5EC5E4DE-7FBA-425F-6BB2-23AC29DC26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1126" y="0"/>
            <a:ext cx="7000874" cy="6858000"/>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pic>
        <p:nvPicPr>
          <p:cNvPr id="3" name="Picture 4" descr="Może być zdjęciem przedstawiającym tekst „DZIEŃ OTWARTY OCHỌTNIÇZEJ STRAZY POŻARNEJ STARY KONIECPOL PRZYJDŹ, NAS z BLISKA! ZOBACZ, POZNAJ 3 MAJA 2026 W PROGRAMIE: 16:00 ROZPOCZĘCIE 16:15 MECZ PIŁKI NOŻNEJ 17:15 KONKURSY DLA DZIECI MŁODZIEŻY: tor torprzeszkód Miodzieżowe Drużyny Pożarniczej wyścig Morécion dystansie የየፓር dystansie 20m workach konkurs strongman (przetaczanie opony) przeciaganie ny 19:00 POKAZ GASZENIA POŻARU PRZEZ MŁODZIEZOWA DRUŻYNĘ POZARNICZĄ 19：30 OGNISKO WSPÓLNE PIECZENIE KIEŁBASEK DMUCHAŃCE! ATRAKCJE DLA NAJMŁODSZYCH! ජජන්ා CZEKA NA WAS MOC ATRAKCJI / ŚWIETNA ZABAWA!”">
            <a:extLst>
              <a:ext uri="{FF2B5EF4-FFF2-40B4-BE49-F238E27FC236}">
                <a16:creationId xmlns:a16="http://schemas.microsoft.com/office/drawing/2014/main" id="{01B1C28E-F29A-A0E4-E425-DD08114867B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816318">
            <a:off x="306813" y="570724"/>
            <a:ext cx="3552181" cy="3770184"/>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4">
            <p14:nvContentPartPr>
              <p14:cNvPr id="12" name="Pismo odręczne 11">
                <a:extLst>
                  <a:ext uri="{FF2B5EF4-FFF2-40B4-BE49-F238E27FC236}">
                    <a16:creationId xmlns:a16="http://schemas.microsoft.com/office/drawing/2014/main" id="{7AF93819-860C-D4DE-E511-5DC18906ACE9}"/>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5"/>
              <a:stretch>
                <a:fillRect/>
              </a:stretch>
            </p:blipFill>
            <p:spPr>
              <a:xfrm>
                <a:off x="6208611" y="3455928"/>
                <a:ext cx="10150" cy="10150"/>
              </a:xfrm>
              <a:prstGeom prst="rect">
                <a:avLst/>
              </a:prstGeom>
            </p:spPr>
          </p:pic>
        </mc:Fallback>
      </mc:AlternateContent>
      <p:sp>
        <p:nvSpPr>
          <p:cNvPr id="17" name="TextBox 2">
            <a:extLst>
              <a:ext uri="{FF2B5EF4-FFF2-40B4-BE49-F238E27FC236}">
                <a16:creationId xmlns:a16="http://schemas.microsoft.com/office/drawing/2014/main" id="{6BE7B919-1939-9C92-5C77-52CDBBE7971E}"/>
              </a:ext>
            </a:extLst>
          </p:cNvPr>
          <p:cNvSpPr txBox="1">
            <a:spLocks noChangeArrowheads="1"/>
          </p:cNvSpPr>
          <p:nvPr/>
        </p:nvSpPr>
        <p:spPr bwMode="auto">
          <a:xfrm>
            <a:off x="1600746" y="91816"/>
            <a:ext cx="8990507" cy="646331"/>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3 maja – Dzień otwarty w OSP Stary Koniecpol</a:t>
            </a:r>
          </a:p>
        </p:txBody>
      </p:sp>
      <p:sp>
        <p:nvSpPr>
          <p:cNvPr id="2" name="pole tekstowe 1">
            <a:extLst>
              <a:ext uri="{FF2B5EF4-FFF2-40B4-BE49-F238E27FC236}">
                <a16:creationId xmlns:a16="http://schemas.microsoft.com/office/drawing/2014/main" id="{D6724A53-4263-49F6-92F6-D9C32509B50A}"/>
              </a:ext>
            </a:extLst>
          </p:cNvPr>
          <p:cNvSpPr txBox="1"/>
          <p:nvPr/>
        </p:nvSpPr>
        <p:spPr>
          <a:xfrm>
            <a:off x="3514928" y="1151066"/>
            <a:ext cx="8446627" cy="1328023"/>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Wydarzenie współtworzyła Młodzieżowa Drużyna Pożarnicza OSP Stary Koniecpol.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W działania i wspólną zabawę włączyło się także KGW.</a:t>
            </a:r>
          </a:p>
        </p:txBody>
      </p:sp>
      <p:pic>
        <p:nvPicPr>
          <p:cNvPr id="6146" name="Picture 2" descr="Może być zdjęciem przedstawiającym piłka nożna, football i trawa">
            <a:extLst>
              <a:ext uri="{FF2B5EF4-FFF2-40B4-BE49-F238E27FC236}">
                <a16:creationId xmlns:a16="http://schemas.microsoft.com/office/drawing/2014/main" id="{9B76D1C1-7B1C-4571-4F37-3DC50375A60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3621" y="2479089"/>
            <a:ext cx="6219622" cy="4378911"/>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5" name="pole tekstowe 4">
            <a:extLst>
              <a:ext uri="{FF2B5EF4-FFF2-40B4-BE49-F238E27FC236}">
                <a16:creationId xmlns:a16="http://schemas.microsoft.com/office/drawing/2014/main" id="{44B2F41C-71DF-16F0-648D-8DEECAA4C299}"/>
              </a:ext>
            </a:extLst>
          </p:cNvPr>
          <p:cNvSpPr txBox="1"/>
          <p:nvPr/>
        </p:nvSpPr>
        <p:spPr>
          <a:xfrm rot="574267">
            <a:off x="6940189" y="2781224"/>
            <a:ext cx="4672096" cy="584775"/>
          </a:xfrm>
          <a:prstGeom prst="rect">
            <a:avLst/>
          </a:prstGeom>
          <a:solidFill>
            <a:schemeClr val="accent4">
              <a:lumMod val="60000"/>
              <a:lumOff val="40000"/>
            </a:schemeClr>
          </a:solidFill>
          <a:ln>
            <a:solidFill>
              <a:schemeClr val="accent2">
                <a:lumMod val="60000"/>
                <a:lumOff val="40000"/>
              </a:schemeClr>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3200" b="1" i="0" u="none" strike="noStrike" kern="1200" cap="none" spc="0" normalizeH="0" baseline="0" noProof="0" dirty="0">
                <a:ln>
                  <a:noFill/>
                </a:ln>
                <a:solidFill>
                  <a:srgbClr val="002060"/>
                </a:solidFill>
                <a:effectLst/>
                <a:uLnTx/>
                <a:uFillTx/>
                <a:latin typeface="Calibri" panose="020F0502020204030204"/>
                <a:ea typeface="+mn-ea"/>
                <a:cs typeface="+mn-cs"/>
              </a:rPr>
              <a:t>Na sportowo i strażacko</a:t>
            </a:r>
          </a:p>
        </p:txBody>
      </p:sp>
    </p:spTree>
    <p:extLst>
      <p:ext uri="{BB962C8B-B14F-4D97-AF65-F5344CB8AC3E}">
        <p14:creationId xmlns:p14="http://schemas.microsoft.com/office/powerpoint/2010/main" val="265984270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65F04D-26F4-9424-4736-C8E07447121D}"/>
            </a:ext>
          </a:extLst>
        </p:cNvPr>
        <p:cNvGrpSpPr/>
        <p:nvPr/>
      </p:nvGrpSpPr>
      <p:grpSpPr>
        <a:xfrm>
          <a:off x="0" y="0"/>
          <a:ext cx="0" cy="0"/>
          <a:chOff x="0" y="0"/>
          <a:chExt cx="0" cy="0"/>
        </a:xfrm>
      </p:grpSpPr>
      <p:pic>
        <p:nvPicPr>
          <p:cNvPr id="3078" name="Picture 6" descr="Brak dostępnego opisu zdjęcia.">
            <a:extLst>
              <a:ext uri="{FF2B5EF4-FFF2-40B4-BE49-F238E27FC236}">
                <a16:creationId xmlns:a16="http://schemas.microsoft.com/office/drawing/2014/main" id="{6A9A8E5D-2E43-DAA5-D412-D1E38E2C0E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Obraz 1">
            <a:extLst>
              <a:ext uri="{FF2B5EF4-FFF2-40B4-BE49-F238E27FC236}">
                <a16:creationId xmlns:a16="http://schemas.microsoft.com/office/drawing/2014/main" id="{1246DE62-F982-E515-4524-9DBBD1B5A1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95266">
            <a:off x="30254" y="580365"/>
            <a:ext cx="4256253" cy="5998571"/>
          </a:xfrm>
          <a:prstGeom prst="rect">
            <a:avLst/>
          </a:prstGeom>
          <a:effectLst>
            <a:softEdge rad="635000"/>
          </a:effectLst>
        </p:spPr>
      </p:pic>
      <mc:AlternateContent xmlns:mc="http://schemas.openxmlformats.org/markup-compatibility/2006" xmlns:p14="http://schemas.microsoft.com/office/powerpoint/2010/main">
        <mc:Choice Requires="p14">
          <p:contentPart p14:bwMode="auto" r:id="rId4">
            <p14:nvContentPartPr>
              <p14:cNvPr id="12" name="Pismo odręczne 11">
                <a:extLst>
                  <a:ext uri="{FF2B5EF4-FFF2-40B4-BE49-F238E27FC236}">
                    <a16:creationId xmlns:a16="http://schemas.microsoft.com/office/drawing/2014/main" id="{7AF93819-860C-D4DE-E511-5DC18906ACE9}"/>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5"/>
              <a:stretch>
                <a:fillRect/>
              </a:stretch>
            </p:blipFill>
            <p:spPr>
              <a:xfrm>
                <a:off x="6208611" y="3455928"/>
                <a:ext cx="10150" cy="10150"/>
              </a:xfrm>
              <a:prstGeom prst="rect">
                <a:avLst/>
              </a:prstGeom>
            </p:spPr>
          </p:pic>
        </mc:Fallback>
      </mc:AlternateContent>
      <p:sp>
        <p:nvSpPr>
          <p:cNvPr id="17" name="TextBox 2">
            <a:extLst>
              <a:ext uri="{FF2B5EF4-FFF2-40B4-BE49-F238E27FC236}">
                <a16:creationId xmlns:a16="http://schemas.microsoft.com/office/drawing/2014/main" id="{6BE7B919-1939-9C92-5C77-52CDBBE7971E}"/>
              </a:ext>
            </a:extLst>
          </p:cNvPr>
          <p:cNvSpPr txBox="1">
            <a:spLocks noChangeArrowheads="1"/>
          </p:cNvSpPr>
          <p:nvPr/>
        </p:nvSpPr>
        <p:spPr bwMode="auto">
          <a:xfrm>
            <a:off x="758472" y="173837"/>
            <a:ext cx="9148762" cy="1311128"/>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15 maja odbyła się premiera spektaklu </a:t>
            </a:r>
          </a:p>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Grupy Teatralnej SZTAMA</a:t>
            </a:r>
          </a:p>
        </p:txBody>
      </p:sp>
      <p:pic>
        <p:nvPicPr>
          <p:cNvPr id="3074" name="Picture 2" descr="Brak dostępnego opisu zdjęcia.">
            <a:extLst>
              <a:ext uri="{FF2B5EF4-FFF2-40B4-BE49-F238E27FC236}">
                <a16:creationId xmlns:a16="http://schemas.microsoft.com/office/drawing/2014/main" id="{816D6A42-78C7-32F3-7C5E-26BE40AC06D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91095" y="2513508"/>
            <a:ext cx="5421312" cy="3547921"/>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pic>
        <p:nvPicPr>
          <p:cNvPr id="3076" name="Picture 4" descr="Może być zdjęciem przedstawiającym taniec">
            <a:extLst>
              <a:ext uri="{FF2B5EF4-FFF2-40B4-BE49-F238E27FC236}">
                <a16:creationId xmlns:a16="http://schemas.microsoft.com/office/drawing/2014/main" id="{7BBBCA1B-7545-5E29-73EE-427D0C1B99C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559136" y="3895725"/>
            <a:ext cx="4506913" cy="3026455"/>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5" name="pole tekstowe 4">
            <a:extLst>
              <a:ext uri="{FF2B5EF4-FFF2-40B4-BE49-F238E27FC236}">
                <a16:creationId xmlns:a16="http://schemas.microsoft.com/office/drawing/2014/main" id="{44B2F41C-71DF-16F0-648D-8DEECAA4C299}"/>
              </a:ext>
            </a:extLst>
          </p:cNvPr>
          <p:cNvSpPr txBox="1"/>
          <p:nvPr/>
        </p:nvSpPr>
        <p:spPr>
          <a:xfrm rot="773746">
            <a:off x="6129075" y="1155080"/>
            <a:ext cx="4089974" cy="1123712"/>
          </a:xfrm>
          <a:prstGeom prst="roundRect">
            <a:avLst/>
          </a:prstGeom>
          <a:solidFill>
            <a:schemeClr val="accent4">
              <a:lumMod val="40000"/>
              <a:lumOff val="6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000" b="1" i="0" u="none" strike="noStrike" kern="1200" cap="none" spc="0" normalizeH="0" baseline="0" noProof="0" dirty="0">
                <a:ln>
                  <a:noFill/>
                </a:ln>
                <a:solidFill>
                  <a:srgbClr val="002060"/>
                </a:solidFill>
                <a:effectLst/>
                <a:uLnTx/>
                <a:uFillTx/>
                <a:latin typeface="Calibri" panose="020F0502020204030204"/>
                <a:ea typeface="+mn-ea"/>
                <a:cs typeface="+mn-cs"/>
              </a:rPr>
              <a:t>„Upiorny Romantyzm. Krwiodawcy</a:t>
            </a:r>
            <a:br>
              <a:rPr kumimoji="0" lang="pl-PL" sz="20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pl-PL" sz="2000" b="1" i="0" u="none" strike="noStrike" kern="1200" cap="none" spc="0" normalizeH="0" baseline="0" noProof="0" dirty="0">
                <a:ln>
                  <a:noFill/>
                </a:ln>
                <a:solidFill>
                  <a:srgbClr val="002060"/>
                </a:solidFill>
                <a:effectLst/>
                <a:uLnTx/>
                <a:uFillTx/>
                <a:latin typeface="Calibri" panose="020F0502020204030204"/>
                <a:ea typeface="+mn-ea"/>
                <a:cs typeface="+mn-cs"/>
              </a:rPr>
              <a:t> i krwiopijcy”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000" b="1" i="0" u="none" strike="noStrike" kern="1200" cap="none" spc="0" normalizeH="0" baseline="0" noProof="0" dirty="0">
                <a:ln>
                  <a:noFill/>
                </a:ln>
                <a:solidFill>
                  <a:srgbClr val="002060"/>
                </a:solidFill>
                <a:effectLst/>
                <a:uLnTx/>
                <a:uFillTx/>
                <a:latin typeface="Calibri" panose="020F0502020204030204"/>
                <a:ea typeface="+mn-ea"/>
                <a:cs typeface="+mn-cs"/>
              </a:rPr>
              <a:t>w reżyserii Roberta </a:t>
            </a:r>
            <a:r>
              <a:rPr kumimoji="0" lang="pl-PL" sz="2000" b="1" i="0" u="none" strike="noStrike" kern="1200" cap="none" spc="0" normalizeH="0" baseline="0" noProof="0" dirty="0" err="1">
                <a:ln>
                  <a:noFill/>
                </a:ln>
                <a:solidFill>
                  <a:srgbClr val="002060"/>
                </a:solidFill>
                <a:effectLst/>
                <a:uLnTx/>
                <a:uFillTx/>
                <a:latin typeface="Calibri" panose="020F0502020204030204"/>
                <a:ea typeface="+mn-ea"/>
                <a:cs typeface="+mn-cs"/>
              </a:rPr>
              <a:t>Dorosławskiego</a:t>
            </a:r>
            <a:r>
              <a:rPr kumimoji="0" lang="pl-PL" sz="2000" b="1" i="0" u="none" strike="noStrike" kern="1200" cap="none" spc="0" normalizeH="0" baseline="0" noProof="0" dirty="0">
                <a:ln>
                  <a:noFill/>
                </a:ln>
                <a:solidFill>
                  <a:srgbClr val="002060"/>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110559009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65F04D-26F4-9424-4736-C8E07447121D}"/>
            </a:ext>
          </a:extLst>
        </p:cNvPr>
        <p:cNvGrpSpPr/>
        <p:nvPr/>
      </p:nvGrpSpPr>
      <p:grpSpPr>
        <a:xfrm>
          <a:off x="0" y="0"/>
          <a:ext cx="0" cy="0"/>
          <a:chOff x="0" y="0"/>
          <a:chExt cx="0" cy="0"/>
        </a:xfrm>
      </p:grpSpPr>
      <p:pic>
        <p:nvPicPr>
          <p:cNvPr id="2050" name="Picture 2" descr="Może być zdjęciem przedstawiającym co najmniej jedna osoba">
            <a:extLst>
              <a:ext uri="{FF2B5EF4-FFF2-40B4-BE49-F238E27FC236}">
                <a16:creationId xmlns:a16="http://schemas.microsoft.com/office/drawing/2014/main" id="{019523E4-50F3-D7A8-571F-623C34B8C3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981075"/>
            <a:ext cx="12191999" cy="6858000"/>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7AF93819-860C-D4DE-E511-5DC18906ACE9}"/>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5"/>
              <a:stretch>
                <a:fillRect/>
              </a:stretch>
            </p:blipFill>
            <p:spPr>
              <a:xfrm>
                <a:off x="6208611" y="3455928"/>
                <a:ext cx="10150" cy="10150"/>
              </a:xfrm>
              <a:prstGeom prst="rect">
                <a:avLst/>
              </a:prstGeom>
            </p:spPr>
          </p:pic>
        </mc:Fallback>
      </mc:AlternateContent>
      <p:sp>
        <p:nvSpPr>
          <p:cNvPr id="17" name="TextBox 2">
            <a:extLst>
              <a:ext uri="{FF2B5EF4-FFF2-40B4-BE49-F238E27FC236}">
                <a16:creationId xmlns:a16="http://schemas.microsoft.com/office/drawing/2014/main" id="{6BE7B919-1939-9C92-5C77-52CDBBE7971E}"/>
              </a:ext>
            </a:extLst>
          </p:cNvPr>
          <p:cNvSpPr txBox="1">
            <a:spLocks noChangeArrowheads="1"/>
          </p:cNvSpPr>
          <p:nvPr/>
        </p:nvSpPr>
        <p:spPr bwMode="auto">
          <a:xfrm>
            <a:off x="884256" y="161967"/>
            <a:ext cx="10249318" cy="646331"/>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Wielkie sportowe emocje </a:t>
            </a:r>
          </a:p>
        </p:txBody>
      </p:sp>
      <p:sp>
        <p:nvSpPr>
          <p:cNvPr id="3" name="TextBox 2">
            <a:extLst>
              <a:ext uri="{FF2B5EF4-FFF2-40B4-BE49-F238E27FC236}">
                <a16:creationId xmlns:a16="http://schemas.microsoft.com/office/drawing/2014/main" id="{11C5B448-B593-63F5-DDFB-34B190313B3A}"/>
              </a:ext>
            </a:extLst>
          </p:cNvPr>
          <p:cNvSpPr txBox="1">
            <a:spLocks noChangeArrowheads="1"/>
          </p:cNvSpPr>
          <p:nvPr/>
        </p:nvSpPr>
        <p:spPr bwMode="auto">
          <a:xfrm>
            <a:off x="1455568" y="981075"/>
            <a:ext cx="9280863" cy="646331"/>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IX Spartakiada Gmin Powiatu Częstochowskiego </a:t>
            </a:r>
          </a:p>
        </p:txBody>
      </p:sp>
      <p:sp>
        <p:nvSpPr>
          <p:cNvPr id="4" name="TextBox 2">
            <a:extLst>
              <a:ext uri="{FF2B5EF4-FFF2-40B4-BE49-F238E27FC236}">
                <a16:creationId xmlns:a16="http://schemas.microsoft.com/office/drawing/2014/main" id="{DBEEAF76-7EFC-A4DA-03CE-B72EFE849C70}"/>
              </a:ext>
            </a:extLst>
          </p:cNvPr>
          <p:cNvSpPr txBox="1">
            <a:spLocks noChangeArrowheads="1"/>
          </p:cNvSpPr>
          <p:nvPr/>
        </p:nvSpPr>
        <p:spPr bwMode="auto">
          <a:xfrm rot="457497">
            <a:off x="7025982" y="1944473"/>
            <a:ext cx="3894988" cy="646331"/>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I miejsce</a:t>
            </a:r>
          </a:p>
        </p:txBody>
      </p:sp>
      <p:sp>
        <p:nvSpPr>
          <p:cNvPr id="2" name="Strzałka w dół 4">
            <a:extLst>
              <a:ext uri="{FF2B5EF4-FFF2-40B4-BE49-F238E27FC236}">
                <a16:creationId xmlns:a16="http://schemas.microsoft.com/office/drawing/2014/main" id="{50FBF797-4E4F-F157-51A8-105602C28D6F}"/>
              </a:ext>
            </a:extLst>
          </p:cNvPr>
          <p:cNvSpPr/>
          <p:nvPr/>
        </p:nvSpPr>
        <p:spPr>
          <a:xfrm>
            <a:off x="1353411" y="5885487"/>
            <a:ext cx="1208814" cy="97251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824191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65F04D-26F4-9424-4736-C8E07447121D}"/>
            </a:ext>
          </a:extLst>
        </p:cNvPr>
        <p:cNvGrpSpPr/>
        <p:nvPr/>
      </p:nvGrpSpPr>
      <p:grpSpPr>
        <a:xfrm>
          <a:off x="0" y="0"/>
          <a:ext cx="0" cy="0"/>
          <a:chOff x="0" y="0"/>
          <a:chExt cx="0" cy="0"/>
        </a:xfrm>
      </p:grpSpPr>
      <p:pic>
        <p:nvPicPr>
          <p:cNvPr id="6" name="Obraz 5">
            <a:extLst>
              <a:ext uri="{FF2B5EF4-FFF2-40B4-BE49-F238E27FC236}">
                <a16:creationId xmlns:a16="http://schemas.microsoft.com/office/drawing/2014/main" id="{06436103-4BD2-B1CE-C30B-3C69A9288A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2003"/>
            <a:ext cx="12192000" cy="6858000"/>
          </a:xfrm>
          <a:prstGeom prst="rect">
            <a:avLst/>
          </a:prstGeom>
          <a:effectLst>
            <a:softEdge rad="635000"/>
          </a:effectLst>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7AF93819-860C-D4DE-E511-5DC18906ACE9}"/>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5"/>
              <a:stretch>
                <a:fillRect/>
              </a:stretch>
            </p:blipFill>
            <p:spPr>
              <a:xfrm>
                <a:off x="6208611" y="3455928"/>
                <a:ext cx="10150" cy="10150"/>
              </a:xfrm>
              <a:prstGeom prst="rect">
                <a:avLst/>
              </a:prstGeom>
            </p:spPr>
          </p:pic>
        </mc:Fallback>
      </mc:AlternateContent>
      <p:sp>
        <p:nvSpPr>
          <p:cNvPr id="17" name="TextBox 2">
            <a:extLst>
              <a:ext uri="{FF2B5EF4-FFF2-40B4-BE49-F238E27FC236}">
                <a16:creationId xmlns:a16="http://schemas.microsoft.com/office/drawing/2014/main" id="{6BE7B919-1939-9C92-5C77-52CDBBE7971E}"/>
              </a:ext>
            </a:extLst>
          </p:cNvPr>
          <p:cNvSpPr txBox="1">
            <a:spLocks noChangeArrowheads="1"/>
          </p:cNvSpPr>
          <p:nvPr/>
        </p:nvSpPr>
        <p:spPr bwMode="auto">
          <a:xfrm>
            <a:off x="3011425" y="122287"/>
            <a:ext cx="8772322" cy="904863"/>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To już czwarte zwycięstwo Koniecpola w historii Spartakiady. </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W ubiegłym roku nasza drużyna zajęła II miejsce.</a:t>
            </a:r>
          </a:p>
        </p:txBody>
      </p:sp>
      <p:pic>
        <p:nvPicPr>
          <p:cNvPr id="4098" name="Picture 2" descr="Może być zdjęciem przedstawiającym tekst „M IX POWIAT Gmina CZESTOCHOWSKI Mykanów SPARTAKIADA GMIN POWIATU CZĘSTOCHOWSKIEGO ...bo łączy nas sport! Mykanów 16.05.2026r. ul. Słoneczna 114 Mykanów PROGRAM: 大ケラチ 10.00-14.00 Zawody sportowe 9:00 Przyjazd ekip do Mykanowa 9:30 Zbiórka organizacji gminnychi otwarcie spartakiady 12.00-14.00 Obiad uczestników 14:30 Ogłoszenie wyników oraz wręczenie nagród PATRONAT PATRONATMEDIALNY: MEDIALNY: Captendombie Wieści Powiatowe M Gmina Mykanów Myka MykaNEWS ORGANIZATOR Powiatowe Zrzeszenie LZS w Częstochowie miejska.tv 착음 BHR WSPÓŁORGANIZATORZY Starostwo Powiatowe Częstochowie Gminy Powiatu Częstochowskiego GOSPODARZ: Gmina Mykanów”">
            <a:extLst>
              <a:ext uri="{FF2B5EF4-FFF2-40B4-BE49-F238E27FC236}">
                <a16:creationId xmlns:a16="http://schemas.microsoft.com/office/drawing/2014/main" id="{3A05DFA2-0349-B0D7-9142-F998DCB2E51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043206">
            <a:off x="168114" y="-291408"/>
            <a:ext cx="3462059" cy="3928886"/>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pic>
        <p:nvPicPr>
          <p:cNvPr id="3" name="Obraz 2">
            <a:extLst>
              <a:ext uri="{FF2B5EF4-FFF2-40B4-BE49-F238E27FC236}">
                <a16:creationId xmlns:a16="http://schemas.microsoft.com/office/drawing/2014/main" id="{9E2BB5BE-0C51-618F-7015-014E358405F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9075" y="4531153"/>
            <a:ext cx="3705225" cy="2289726"/>
          </a:xfrm>
          <a:prstGeom prst="rect">
            <a:avLst/>
          </a:prstGeom>
          <a:effectLst>
            <a:softEdge rad="635000"/>
          </a:effectLst>
        </p:spPr>
      </p:pic>
      <p:pic>
        <p:nvPicPr>
          <p:cNvPr id="8" name="Obraz 7">
            <a:extLst>
              <a:ext uri="{FF2B5EF4-FFF2-40B4-BE49-F238E27FC236}">
                <a16:creationId xmlns:a16="http://schemas.microsoft.com/office/drawing/2014/main" id="{6B70694B-36F8-C2C6-1121-18DFE27A202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74423" y="2989651"/>
            <a:ext cx="5643154" cy="3762103"/>
          </a:xfrm>
          <a:prstGeom prst="rect">
            <a:avLst/>
          </a:prstGeom>
          <a:effectLst>
            <a:softEdge rad="635000"/>
          </a:effectLst>
        </p:spPr>
      </p:pic>
      <p:pic>
        <p:nvPicPr>
          <p:cNvPr id="10" name="Obraz 9">
            <a:extLst>
              <a:ext uri="{FF2B5EF4-FFF2-40B4-BE49-F238E27FC236}">
                <a16:creationId xmlns:a16="http://schemas.microsoft.com/office/drawing/2014/main" id="{582D2776-ACE0-3257-340A-9410A82E197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17577" y="729350"/>
            <a:ext cx="3114271" cy="2394802"/>
          </a:xfrm>
          <a:prstGeom prst="rect">
            <a:avLst/>
          </a:prstGeom>
          <a:effectLst>
            <a:softEdge rad="635000"/>
          </a:effectLst>
        </p:spPr>
      </p:pic>
      <p:pic>
        <p:nvPicPr>
          <p:cNvPr id="13" name="Obraz 12">
            <a:extLst>
              <a:ext uri="{FF2B5EF4-FFF2-40B4-BE49-F238E27FC236}">
                <a16:creationId xmlns:a16="http://schemas.microsoft.com/office/drawing/2014/main" id="{74F512E4-FF08-34BF-6827-884BA801B12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92822" y="4186954"/>
            <a:ext cx="3556203" cy="2564800"/>
          </a:xfrm>
          <a:prstGeom prst="rect">
            <a:avLst/>
          </a:prstGeom>
          <a:effectLst>
            <a:softEdge rad="635000"/>
          </a:effectLst>
        </p:spPr>
      </p:pic>
      <p:pic>
        <p:nvPicPr>
          <p:cNvPr id="15" name="Obraz 14">
            <a:extLst>
              <a:ext uri="{FF2B5EF4-FFF2-40B4-BE49-F238E27FC236}">
                <a16:creationId xmlns:a16="http://schemas.microsoft.com/office/drawing/2014/main" id="{51D61537-1C08-0746-890A-9751F75B8C5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537421" y="555798"/>
            <a:ext cx="5643154" cy="3762103"/>
          </a:xfrm>
          <a:prstGeom prst="rect">
            <a:avLst/>
          </a:prstGeom>
          <a:effectLst>
            <a:softEdge rad="635000"/>
          </a:effectLst>
        </p:spPr>
      </p:pic>
    </p:spTree>
    <p:extLst>
      <p:ext uri="{BB962C8B-B14F-4D97-AF65-F5344CB8AC3E}">
        <p14:creationId xmlns:p14="http://schemas.microsoft.com/office/powerpoint/2010/main" val="115274437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700B3D-653F-7F5B-DDF8-8EE700DC6DFC}"/>
            </a:ext>
          </a:extLst>
        </p:cNvPr>
        <p:cNvGrpSpPr/>
        <p:nvPr/>
      </p:nvGrpSpPr>
      <p:grpSpPr>
        <a:xfrm>
          <a:off x="0" y="0"/>
          <a:ext cx="0" cy="0"/>
          <a:chOff x="0" y="0"/>
          <a:chExt cx="0" cy="0"/>
        </a:xfrm>
      </p:grpSpPr>
      <p:pic>
        <p:nvPicPr>
          <p:cNvPr id="6146" name="Picture 2" descr="Może być zdjęciem przedstawiającym przyroda i jezioro">
            <a:extLst>
              <a:ext uri="{FF2B5EF4-FFF2-40B4-BE49-F238E27FC236}">
                <a16:creationId xmlns:a16="http://schemas.microsoft.com/office/drawing/2014/main" id="{23EEF6C5-2CDA-679C-0A05-4B3A59EE83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296775" cy="6858000"/>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4" name="TextBox 2">
            <a:extLst>
              <a:ext uri="{FF2B5EF4-FFF2-40B4-BE49-F238E27FC236}">
                <a16:creationId xmlns:a16="http://schemas.microsoft.com/office/drawing/2014/main" id="{CABF53B2-87F6-3F6C-0858-CA5C2692EC57}"/>
              </a:ext>
            </a:extLst>
          </p:cNvPr>
          <p:cNvSpPr txBox="1">
            <a:spLocks noChangeArrowheads="1"/>
          </p:cNvSpPr>
          <p:nvPr/>
        </p:nvSpPr>
        <p:spPr bwMode="auto">
          <a:xfrm>
            <a:off x="4757736" y="5066729"/>
            <a:ext cx="5167821" cy="1225868"/>
          </a:xfrm>
          <a:prstGeom prst="roundRect">
            <a:avLst/>
          </a:prstGeom>
          <a:solidFill>
            <a:schemeClr val="accent4">
              <a:lumMod val="40000"/>
              <a:lumOff val="60000"/>
            </a:schemeClr>
          </a:solidFill>
          <a:ln w="76200">
            <a:no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6600" b="1" i="0" u="none" strike="noStrike" kern="1200" cap="none" spc="0" normalizeH="0" baseline="0" noProof="0" dirty="0">
                <a:ln>
                  <a:noFill/>
                </a:ln>
                <a:solidFill>
                  <a:srgbClr val="002060"/>
                </a:solidFill>
                <a:effectLst/>
                <a:uLnTx/>
                <a:uFillTx/>
                <a:latin typeface="Calibri" panose="020F0502020204030204"/>
                <a:ea typeface="+mn-ea"/>
                <a:cs typeface="+mn-cs"/>
              </a:rPr>
              <a:t>OGŁOSZENIA</a:t>
            </a:r>
          </a:p>
        </p:txBody>
      </p:sp>
    </p:spTree>
    <p:extLst>
      <p:ext uri="{BB962C8B-B14F-4D97-AF65-F5344CB8AC3E}">
        <p14:creationId xmlns:p14="http://schemas.microsoft.com/office/powerpoint/2010/main" val="26671380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0E06D-CA5B-6B67-9C52-FE484BE7F48A}"/>
            </a:ext>
          </a:extLst>
        </p:cNvPr>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12" name="Pismo odręczne 11">
                <a:extLst>
                  <a:ext uri="{FF2B5EF4-FFF2-40B4-BE49-F238E27FC236}">
                    <a16:creationId xmlns:a16="http://schemas.microsoft.com/office/drawing/2014/main" id="{BC613534-435F-4849-D9C6-48281516DFCB}"/>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3"/>
              <a:stretch>
                <a:fillRect/>
              </a:stretch>
            </p:blipFill>
            <p:spPr>
              <a:xfrm>
                <a:off x="6208611" y="3455928"/>
                <a:ext cx="10150" cy="10150"/>
              </a:xfrm>
              <a:prstGeom prst="rect">
                <a:avLst/>
              </a:prstGeom>
            </p:spPr>
          </p:pic>
        </mc:Fallback>
      </mc:AlternateContent>
      <p:pic>
        <p:nvPicPr>
          <p:cNvPr id="1026" name="Picture 2" descr="Może być zdjęciem przedstawiającym pociąg i tekst „GRUPO Babiniec ŚWIATEŁKO W TUNELU SCENARIUSZ REŻYSERIA: ROBERT DOROSŁAWSKI Mariusz MariuszBATKO/ BATKO Renata CAPIG A/ /RobertDOROSŁAWSKI7 Małgorzata GOLE GOŁĘBIOWSKA ĘB BI OWSKA llona KAWINSKA Agn eszka KRZYWANSKA-OLAK/ Edyta NIEDBAŁ Arleta OLSZEWSKA-LORIN Magdalena SA ERNUS/ Małgorzata SKROBI H. Karolin WIECZOREK 24 GODZ. GODZ.17:00 MAJA 2026 WOLNY WSTEP 15+ 10 Dom Kultury lat K@niecoolu CENTRUM SPOŁECZNO -KULTURALNE UL.SZKOLNA1”">
            <a:extLst>
              <a:ext uri="{FF2B5EF4-FFF2-40B4-BE49-F238E27FC236}">
                <a16:creationId xmlns:a16="http://schemas.microsoft.com/office/drawing/2014/main" id="{2C341288-D783-7322-7BF7-D5B7F04B180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64945" y="138112"/>
            <a:ext cx="5319713" cy="65817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pole tekstowe 5">
            <a:extLst>
              <a:ext uri="{FF2B5EF4-FFF2-40B4-BE49-F238E27FC236}">
                <a16:creationId xmlns:a16="http://schemas.microsoft.com/office/drawing/2014/main" id="{25BAFD7C-2F8D-5C8A-1123-EC8A34608D0B}"/>
              </a:ext>
            </a:extLst>
          </p:cNvPr>
          <p:cNvSpPr txBox="1"/>
          <p:nvPr/>
        </p:nvSpPr>
        <p:spPr>
          <a:xfrm>
            <a:off x="695325" y="1667025"/>
            <a:ext cx="3952875" cy="3273592"/>
          </a:xfrm>
          <a:prstGeom prst="roundRect">
            <a:avLst/>
          </a:prstGeom>
          <a:solidFill>
            <a:schemeClr val="accent4">
              <a:lumMod val="40000"/>
              <a:lumOff val="60000"/>
            </a:schemeClr>
          </a:solidFill>
          <a:ln>
            <a:solidFill>
              <a:schemeClr val="accent4">
                <a:lumMod val="60000"/>
                <a:lumOff val="40000"/>
              </a:schemeClr>
            </a:solidFill>
          </a:ln>
        </p:spPr>
        <p:txBody>
          <a:bodyPr wrap="square">
            <a:spAutoFit/>
          </a:bodyPr>
          <a:lstStyle/>
          <a:p>
            <a:pPr>
              <a:lnSpc>
                <a:spcPct val="107000"/>
              </a:lnSpc>
              <a:spcAft>
                <a:spcPts val="800"/>
              </a:spcAft>
              <a:buNone/>
            </a:pPr>
            <a:r>
              <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Spektakl </a:t>
            </a:r>
          </a:p>
          <a:p>
            <a:pPr>
              <a:lnSpc>
                <a:spcPct val="107000"/>
              </a:lnSpc>
              <a:spcAft>
                <a:spcPts val="800"/>
              </a:spcAft>
              <a:buNone/>
            </a:pPr>
            <a:r>
              <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Grupy </a:t>
            </a:r>
            <a:r>
              <a:rPr lang="pl-PL" sz="2400" b="1" kern="100" dirty="0">
                <a:solidFill>
                  <a:srgbClr val="002060"/>
                </a:solidFill>
                <a:latin typeface="Calibri" panose="020F0502020204030204" pitchFamily="34" charset="0"/>
                <a:ea typeface="Calibri" panose="020F0502020204030204" pitchFamily="34" charset="0"/>
                <a:cs typeface="Times New Roman" panose="02020603050405020304" pitchFamily="18" charset="0"/>
              </a:rPr>
              <a:t>T</a:t>
            </a:r>
            <a:r>
              <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eatralnej BABINIEC</a:t>
            </a:r>
          </a:p>
          <a:p>
            <a:pPr>
              <a:lnSpc>
                <a:spcPct val="107000"/>
              </a:lnSpc>
              <a:spcAft>
                <a:spcPts val="800"/>
              </a:spcAft>
              <a:buNone/>
            </a:pPr>
            <a:r>
              <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„Światełko w tunelu”</a:t>
            </a:r>
          </a:p>
          <a:p>
            <a:pPr marL="342900" indent="-342900">
              <a:lnSpc>
                <a:spcPct val="107000"/>
              </a:lnSpc>
              <a:spcAft>
                <a:spcPts val="800"/>
              </a:spcAft>
              <a:buFont typeface="Wingdings" panose="05000000000000000000" pitchFamily="2" charset="2"/>
              <a:buChar char="q"/>
            </a:pPr>
            <a:r>
              <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24.05.2026 (niedziela)</a:t>
            </a:r>
          </a:p>
          <a:p>
            <a:pPr marL="342900" indent="-342900">
              <a:lnSpc>
                <a:spcPct val="107000"/>
              </a:lnSpc>
              <a:spcAft>
                <a:spcPts val="800"/>
              </a:spcAft>
              <a:buFont typeface="Wingdings" panose="05000000000000000000" pitchFamily="2" charset="2"/>
              <a:buChar char="q"/>
            </a:pPr>
            <a:r>
              <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godz.  17.00</a:t>
            </a:r>
          </a:p>
          <a:p>
            <a:pPr marL="342900" indent="-342900">
              <a:lnSpc>
                <a:spcPct val="107000"/>
              </a:lnSpc>
              <a:spcAft>
                <a:spcPts val="800"/>
              </a:spcAft>
              <a:buFont typeface="Wingdings" panose="05000000000000000000" pitchFamily="2" charset="2"/>
              <a:buChar char="q"/>
            </a:pPr>
            <a:r>
              <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wstęp wolny</a:t>
            </a:r>
          </a:p>
        </p:txBody>
      </p:sp>
    </p:spTree>
    <p:extLst>
      <p:ext uri="{BB962C8B-B14F-4D97-AF65-F5344CB8AC3E}">
        <p14:creationId xmlns:p14="http://schemas.microsoft.com/office/powerpoint/2010/main" val="360009402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12" name="Pismo odręczne 11">
                <a:extLst>
                  <a:ext uri="{FF2B5EF4-FFF2-40B4-BE49-F238E27FC236}">
                    <a16:creationId xmlns:a16="http://schemas.microsoft.com/office/drawing/2014/main" id="{A4B582AE-0812-E4D8-E1FA-8AF33D717B84}"/>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3"/>
              <a:stretch>
                <a:fillRect/>
              </a:stretch>
            </p:blipFill>
            <p:spPr>
              <a:xfrm>
                <a:off x="6208611" y="3455928"/>
                <a:ext cx="10150" cy="10150"/>
              </a:xfrm>
              <a:prstGeom prst="rect">
                <a:avLst/>
              </a:prstGeom>
            </p:spPr>
          </p:pic>
        </mc:Fallback>
      </mc:AlternateContent>
      <p:pic>
        <p:nvPicPr>
          <p:cNvPr id="2050" name="Picture 2" descr="Może być zdjęciem przedstawiającym kombajn i tekst „iSzkolenie podstawowe &quot;Stosowanie srodkow ochrony roślin Szkolenie skierowane jest do rolników, którzy chcą uzyskać uprawnienia do zakupu stosowania środków ochrony roślin. 25-26 maj 2026r., r., godzina 9.00 Koniecpol, ul. Szkolna (Centrum Spoleczno-Kulturalne) , pow. częstochowski gmina Po ukończonym szkoleniu wystawione zaświadczenie ważne przez 5 lat (honorowane przez PIORIND z uwagi na specyfikę kursu oraz wymogi bezpieczeństwa liczba miejsc jest ograniczona! o wpisaniu na listę uczestników decyduje kolejność zgłoszeń. Szkolenie kończy się egzaminem sprawdzającym wiedzę w zakresie stosowania srodkow ochrony roślin. Zgłoszenia przyjmuje: Ewelina Lozińska-Beza Doradca rolny Ltel. 515 275 901 Zapraszamy!”">
            <a:extLst>
              <a:ext uri="{FF2B5EF4-FFF2-40B4-BE49-F238E27FC236}">
                <a16:creationId xmlns:a16="http://schemas.microsoft.com/office/drawing/2014/main" id="{F0546C01-DFAD-CC2B-4D5E-FB62CC1824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8788" y="-1"/>
            <a:ext cx="4919662" cy="6591300"/>
          </a:xfrm>
          <a:prstGeom prst="rect">
            <a:avLst/>
          </a:prstGeom>
          <a:noFill/>
          <a:extLst>
            <a:ext uri="{909E8E84-426E-40DD-AFC4-6F175D3DCCD1}">
              <a14:hiddenFill xmlns:a14="http://schemas.microsoft.com/office/drawing/2010/main">
                <a:solidFill>
                  <a:srgbClr val="FFFFFF"/>
                </a:solidFill>
              </a14:hiddenFill>
            </a:ext>
          </a:extLst>
        </p:spPr>
      </p:pic>
      <p:sp>
        <p:nvSpPr>
          <p:cNvPr id="3" name="pole tekstowe 2">
            <a:extLst>
              <a:ext uri="{FF2B5EF4-FFF2-40B4-BE49-F238E27FC236}">
                <a16:creationId xmlns:a16="http://schemas.microsoft.com/office/drawing/2014/main" id="{76020449-1E83-B200-8435-6106C24F3378}"/>
              </a:ext>
            </a:extLst>
          </p:cNvPr>
          <p:cNvSpPr txBox="1"/>
          <p:nvPr/>
        </p:nvSpPr>
        <p:spPr>
          <a:xfrm>
            <a:off x="605527" y="939854"/>
            <a:ext cx="4095749" cy="4711591"/>
          </a:xfrm>
          <a:prstGeom prst="roundRect">
            <a:avLst/>
          </a:prstGeom>
          <a:solidFill>
            <a:schemeClr val="accent4">
              <a:lumMod val="40000"/>
              <a:lumOff val="60000"/>
            </a:schemeClr>
          </a:solidFill>
        </p:spPr>
        <p:txBody>
          <a:bodyPr wrap="square">
            <a:spAutoFit/>
          </a:bodyPr>
          <a:lstStyle/>
          <a:p>
            <a:pPr>
              <a:lnSpc>
                <a:spcPct val="107000"/>
              </a:lnSpc>
              <a:spcAft>
                <a:spcPts val="800"/>
              </a:spcAft>
              <a:buNone/>
            </a:pPr>
            <a:r>
              <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Rolnicy, którzy chcą uzyskać uprawnienia do zakupu</a:t>
            </a:r>
            <a:br>
              <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br>
            <a:r>
              <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i stosowania środków ochrony roślin, będą mogli wziąć udział</a:t>
            </a:r>
            <a:r>
              <a:rPr lang="pl-PL" sz="2400" b="1" kern="100" dirty="0">
                <a:solidFill>
                  <a:srgbClr val="002060"/>
                </a:solidFill>
                <a:latin typeface="Calibri" panose="020F0502020204030204" pitchFamily="34" charset="0"/>
                <a:ea typeface="Calibri" panose="020F0502020204030204" pitchFamily="34" charset="0"/>
                <a:cs typeface="Times New Roman" panose="02020603050405020304" pitchFamily="18" charset="0"/>
              </a:rPr>
              <a:t> </a:t>
            </a:r>
            <a:r>
              <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w szkoleniu.</a:t>
            </a:r>
          </a:p>
          <a:p>
            <a:pPr marL="342900" indent="-342900">
              <a:lnSpc>
                <a:spcPct val="107000"/>
              </a:lnSpc>
              <a:spcAft>
                <a:spcPts val="800"/>
              </a:spcAft>
              <a:buFont typeface="Wingdings" panose="05000000000000000000" pitchFamily="2" charset="2"/>
              <a:buChar char="q"/>
            </a:pPr>
            <a:r>
              <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25–26 maja 2026 r.</a:t>
            </a:r>
          </a:p>
          <a:p>
            <a:pPr marL="342900" indent="-342900">
              <a:lnSpc>
                <a:spcPct val="107000"/>
              </a:lnSpc>
              <a:spcAft>
                <a:spcPts val="800"/>
              </a:spcAft>
              <a:buFont typeface="Wingdings" panose="05000000000000000000" pitchFamily="2" charset="2"/>
              <a:buChar char="q"/>
            </a:pPr>
            <a:r>
              <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godz. 9.00</a:t>
            </a:r>
          </a:p>
          <a:p>
            <a:pPr marL="342900" indent="-342900">
              <a:lnSpc>
                <a:spcPct val="107000"/>
              </a:lnSpc>
              <a:spcAft>
                <a:spcPts val="800"/>
              </a:spcAft>
              <a:buFont typeface="Wingdings" panose="05000000000000000000" pitchFamily="2" charset="2"/>
              <a:buChar char="q"/>
            </a:pPr>
            <a:r>
              <a:rPr lang="pl-PL" sz="2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Centrum Społeczno-Kulturalne, ul. Szkolna 1 w Koniecpolu</a:t>
            </a:r>
          </a:p>
        </p:txBody>
      </p:sp>
    </p:spTree>
    <p:extLst>
      <p:ext uri="{BB962C8B-B14F-4D97-AF65-F5344CB8AC3E}">
        <p14:creationId xmlns:p14="http://schemas.microsoft.com/office/powerpoint/2010/main" val="17928784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descr="Może być zdjęciem przedstawiającym rower, segway, droga, ulica i tekst „อาอ”">
            <a:extLst>
              <a:ext uri="{FF2B5EF4-FFF2-40B4-BE49-F238E27FC236}">
                <a16:creationId xmlns:a16="http://schemas.microsoft.com/office/drawing/2014/main" id="{BCA01AC6-8807-A335-D982-BDF36049EA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ytuł 1"/>
          <p:cNvSpPr>
            <a:spLocks noGrp="1"/>
          </p:cNvSpPr>
          <p:nvPr>
            <p:ph type="title"/>
          </p:nvPr>
        </p:nvSpPr>
        <p:spPr/>
        <p:txBody>
          <a:bodyPr>
            <a:normAutofit/>
          </a:bodyPr>
          <a:lstStyle/>
          <a:p>
            <a:pPr lvl="0"/>
            <a:br>
              <a:rPr lang="pl-PL" b="1" dirty="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pl-PL" dirty="0"/>
          </a:p>
        </p:txBody>
      </p:sp>
      <p:sp>
        <p:nvSpPr>
          <p:cNvPr id="11" name="TextBox 2">
            <a:extLst>
              <a:ext uri="{FF2B5EF4-FFF2-40B4-BE49-F238E27FC236}">
                <a16:creationId xmlns:a16="http://schemas.microsoft.com/office/drawing/2014/main" id="{8F3F28EF-47FD-94BE-4FBC-6CBB347B4A93}"/>
              </a:ext>
            </a:extLst>
          </p:cNvPr>
          <p:cNvSpPr txBox="1">
            <a:spLocks noChangeArrowheads="1"/>
          </p:cNvSpPr>
          <p:nvPr/>
        </p:nvSpPr>
        <p:spPr bwMode="auto">
          <a:xfrm>
            <a:off x="300038" y="252146"/>
            <a:ext cx="11591924" cy="715089"/>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Times New Roman" panose="02020603050405020304" pitchFamily="18" charset="0"/>
                <a:cs typeface="+mn-cs"/>
              </a:rPr>
              <a:t>Przebudowa ulicy Szkolnej w Koniecpolu</a:t>
            </a:r>
          </a:p>
        </p:txBody>
      </p:sp>
      <p:sp>
        <p:nvSpPr>
          <p:cNvPr id="3" name="Prostokąt: zaokrąglone rogi 2">
            <a:extLst>
              <a:ext uri="{FF2B5EF4-FFF2-40B4-BE49-F238E27FC236}">
                <a16:creationId xmlns:a16="http://schemas.microsoft.com/office/drawing/2014/main" id="{3A87435E-D2D8-8C74-9D16-07461AD70A8C}"/>
              </a:ext>
            </a:extLst>
          </p:cNvPr>
          <p:cNvSpPr/>
          <p:nvPr/>
        </p:nvSpPr>
        <p:spPr>
          <a:xfrm>
            <a:off x="4250155" y="4614133"/>
            <a:ext cx="6353174" cy="1878742"/>
          </a:xfrm>
          <a:prstGeom prst="round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Przebudowa na łącznej długości 2 268 </a:t>
            </a:r>
            <a:r>
              <a:rPr kumimoji="0" lang="pl-PL" sz="2400" b="1" i="0" u="none" strike="noStrike" kern="100" cap="none" spc="0" normalizeH="0" baseline="0" noProof="0" dirty="0" err="1">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mb</a:t>
            </a:r>
            <a:r>
              <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a:ea typeface="+mn-ea"/>
                <a:cs typeface="+mn-cs"/>
              </a:rPr>
              <a:t>Łączna wartość robót wynosi: </a:t>
            </a:r>
            <a:r>
              <a:rPr kumimoji="0" lang="pl-PL" sz="2400" b="1" i="0" u="none" strike="noStrike" kern="1200" cap="none" spc="0" normalizeH="0" baseline="0" noProof="0" dirty="0">
                <a:ln>
                  <a:noFill/>
                </a:ln>
                <a:solidFill>
                  <a:srgbClr val="FF0000"/>
                </a:solidFill>
                <a:effectLst/>
                <a:uLnTx/>
                <a:uFillTx/>
                <a:latin typeface="Calibri"/>
                <a:ea typeface="+mn-ea"/>
                <a:cs typeface="+mn-cs"/>
              </a:rPr>
              <a:t>12 036 002,76 zł</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2060"/>
                </a:solidFill>
                <a:effectLst/>
                <a:uLnTx/>
                <a:uFillTx/>
                <a:latin typeface="Calibri"/>
                <a:ea typeface="+mn-ea"/>
                <a:cs typeface="+mn-cs"/>
              </a:rPr>
              <a:t>Dofinansowanie w kwocie </a:t>
            </a:r>
            <a:r>
              <a:rPr kumimoji="0" lang="pl-PL" sz="2400" b="1" i="0" u="none" strike="noStrike" kern="1200" cap="none" spc="0" normalizeH="0" baseline="0" noProof="0" dirty="0">
                <a:ln>
                  <a:noFill/>
                </a:ln>
                <a:solidFill>
                  <a:srgbClr val="FF0000"/>
                </a:solidFill>
                <a:effectLst/>
                <a:uLnTx/>
                <a:uFillTx/>
                <a:latin typeface="Calibri"/>
                <a:ea typeface="+mn-ea"/>
                <a:cs typeface="+mn-cs"/>
              </a:rPr>
              <a:t>6 356 552,75 zł</a:t>
            </a:r>
            <a:r>
              <a:rPr lang="pl-PL" sz="2400" b="1" dirty="0">
                <a:solidFill>
                  <a:srgbClr val="002060"/>
                </a:solidFill>
                <a:latin typeface="Calibri" panose="020F0502020204030204"/>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pl-PL" sz="2400" b="1" dirty="0">
                <a:solidFill>
                  <a:srgbClr val="002060"/>
                </a:solidFill>
                <a:latin typeface="Calibri" panose="020F0502020204030204"/>
              </a:rPr>
              <a:t>z</a:t>
            </a:r>
            <a:r>
              <a:rPr kumimoji="0" lang="pl-PL" sz="2400" b="1" i="0" u="none" strike="noStrike" kern="1200" cap="none" spc="0" normalizeH="0" baseline="0" noProof="0" dirty="0">
                <a:ln>
                  <a:noFill/>
                </a:ln>
                <a:solidFill>
                  <a:srgbClr val="002060"/>
                </a:solidFill>
                <a:effectLst/>
                <a:uLnTx/>
                <a:uFillTx/>
                <a:latin typeface="Calibri" panose="020F0502020204030204"/>
                <a:ea typeface="+mn-ea"/>
                <a:cs typeface="+mn-cs"/>
              </a:rPr>
              <a:t> Rządowego Funduszu Rozwoju Dróg</a:t>
            </a:r>
          </a:p>
        </p:txBody>
      </p:sp>
      <p:sp>
        <p:nvSpPr>
          <p:cNvPr id="4" name="Strzałka w dół 4">
            <a:extLst>
              <a:ext uri="{FF2B5EF4-FFF2-40B4-BE49-F238E27FC236}">
                <a16:creationId xmlns:a16="http://schemas.microsoft.com/office/drawing/2014/main" id="{0C862E77-A17B-D1F4-E971-38A857A9E5E2}"/>
              </a:ext>
            </a:extLst>
          </p:cNvPr>
          <p:cNvSpPr/>
          <p:nvPr/>
        </p:nvSpPr>
        <p:spPr>
          <a:xfrm>
            <a:off x="2890084" y="5823951"/>
            <a:ext cx="931945" cy="85810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1000975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F809F-244E-58C7-B29C-C26F2DC277D0}"/>
            </a:ext>
          </a:extLst>
        </p:cNvPr>
        <p:cNvGrpSpPr/>
        <p:nvPr/>
      </p:nvGrpSpPr>
      <p:grpSpPr>
        <a:xfrm>
          <a:off x="0" y="0"/>
          <a:ext cx="0" cy="0"/>
          <a:chOff x="0" y="0"/>
          <a:chExt cx="0" cy="0"/>
        </a:xfrm>
      </p:grpSpPr>
      <p:pic>
        <p:nvPicPr>
          <p:cNvPr id="30722" name="Picture 2" descr="Może być zdjęciem przedstawiającym tekst">
            <a:extLst>
              <a:ext uri="{FF2B5EF4-FFF2-40B4-BE49-F238E27FC236}">
                <a16:creationId xmlns:a16="http://schemas.microsoft.com/office/drawing/2014/main" id="{E53E6990-D647-A537-5B83-8643A05303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3979"/>
            <a:ext cx="12192000" cy="6858000"/>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12" name="Pismo odręczne 11">
                <a:extLst>
                  <a:ext uri="{FF2B5EF4-FFF2-40B4-BE49-F238E27FC236}">
                    <a16:creationId xmlns:a16="http://schemas.microsoft.com/office/drawing/2014/main" id="{B804FC31-A299-A488-EF38-47DACB80645E}"/>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2" name="TextBox 2">
            <a:extLst>
              <a:ext uri="{FF2B5EF4-FFF2-40B4-BE49-F238E27FC236}">
                <a16:creationId xmlns:a16="http://schemas.microsoft.com/office/drawing/2014/main" id="{CEA9A443-52CA-BE9E-2E7D-8D69FB36652B}"/>
              </a:ext>
            </a:extLst>
          </p:cNvPr>
          <p:cNvSpPr txBox="1">
            <a:spLocks noChangeArrowheads="1"/>
          </p:cNvSpPr>
          <p:nvPr/>
        </p:nvSpPr>
        <p:spPr bwMode="auto">
          <a:xfrm>
            <a:off x="235574" y="133350"/>
            <a:ext cx="11232321" cy="2281476"/>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Pomoc żywnościowa w Koniecpolu – ruszyła tegoroczna edycja programu </a:t>
            </a:r>
            <a:r>
              <a:rPr kumimoji="0" lang="pl-PL"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Fundusze Europejskie na Pomoc Żywnościową 2021–2027, współfinansowanego z Europejskiego Funduszu Społecznego Plus</a:t>
            </a:r>
            <a:endParaRPr kumimoji="0" lang="pl-PL"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endParaRPr>
          </a:p>
        </p:txBody>
      </p:sp>
      <p:sp>
        <p:nvSpPr>
          <p:cNvPr id="5" name="pole tekstowe 4">
            <a:extLst>
              <a:ext uri="{FF2B5EF4-FFF2-40B4-BE49-F238E27FC236}">
                <a16:creationId xmlns:a16="http://schemas.microsoft.com/office/drawing/2014/main" id="{396F0635-8205-E38F-B1E4-0C0657F59839}"/>
              </a:ext>
            </a:extLst>
          </p:cNvPr>
          <p:cNvSpPr txBox="1"/>
          <p:nvPr/>
        </p:nvSpPr>
        <p:spPr>
          <a:xfrm>
            <a:off x="235573" y="2713806"/>
            <a:ext cx="3059877" cy="3115796"/>
          </a:xfrm>
          <a:prstGeom prst="roundRect">
            <a:avLst/>
          </a:prstGeom>
          <a:solidFill>
            <a:schemeClr val="accent4">
              <a:lumMod val="20000"/>
              <a:lumOff val="80000"/>
            </a:schemeClr>
          </a:solid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pl-PL" sz="2400" b="1" dirty="0">
                <a:solidFill>
                  <a:srgbClr val="002060"/>
                </a:solidFill>
              </a:rPr>
              <a:t>Łącznie  około 70 ton żywności trafi do mieszkańców w ramach 6 dostaw realizowanych od kwietnia do października 2026 r.</a:t>
            </a:r>
            <a:endParaRPr kumimoji="0" lang="pl-PL" sz="2400" b="1" i="0" u="none" strike="noStrike" kern="1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4" name="pole tekstowe 3">
            <a:extLst>
              <a:ext uri="{FF2B5EF4-FFF2-40B4-BE49-F238E27FC236}">
                <a16:creationId xmlns:a16="http://schemas.microsoft.com/office/drawing/2014/main" id="{A637B572-E9EE-4E62-46A3-6E32EC8643C2}"/>
              </a:ext>
            </a:extLst>
          </p:cNvPr>
          <p:cNvSpPr txBox="1"/>
          <p:nvPr/>
        </p:nvSpPr>
        <p:spPr>
          <a:xfrm>
            <a:off x="5229226" y="2601010"/>
            <a:ext cx="6785182" cy="1328023"/>
          </a:xfrm>
          <a:prstGeom prst="roundRect">
            <a:avLst/>
          </a:prstGeom>
          <a:solidFill>
            <a:schemeClr val="accent4">
              <a:lumMod val="40000"/>
              <a:lumOff val="60000"/>
            </a:schemeClr>
          </a:solidFill>
        </p:spPr>
        <p:txBody>
          <a:bodyPr wrap="square">
            <a:spAutoFit/>
          </a:bodyPr>
          <a:lstStyle/>
          <a:p>
            <a:pPr algn="ctr"/>
            <a:r>
              <a:rPr lang="pl-PL" sz="2400" b="1" dirty="0">
                <a:solidFill>
                  <a:srgbClr val="002060"/>
                </a:solidFill>
              </a:rPr>
              <a:t>Produkty są wydawane wyłącznie osobom znajdującym się na liście MGOPS, które wcześniej wypełniły skierowania.</a:t>
            </a:r>
          </a:p>
        </p:txBody>
      </p:sp>
    </p:spTree>
    <p:extLst>
      <p:ext uri="{BB962C8B-B14F-4D97-AF65-F5344CB8AC3E}">
        <p14:creationId xmlns:p14="http://schemas.microsoft.com/office/powerpoint/2010/main" val="322501446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7059A-6554-8CCF-FC8D-D024E8CD3AA8}"/>
            </a:ext>
          </a:extLst>
        </p:cNvPr>
        <p:cNvGrpSpPr/>
        <p:nvPr/>
      </p:nvGrpSpPr>
      <p:grpSpPr>
        <a:xfrm>
          <a:off x="0" y="0"/>
          <a:ext cx="0" cy="0"/>
          <a:chOff x="0" y="0"/>
          <a:chExt cx="0" cy="0"/>
        </a:xfrm>
      </p:grpSpPr>
      <p:sp>
        <p:nvSpPr>
          <p:cNvPr id="4" name="TextBox 2">
            <a:extLst>
              <a:ext uri="{FF2B5EF4-FFF2-40B4-BE49-F238E27FC236}">
                <a16:creationId xmlns:a16="http://schemas.microsoft.com/office/drawing/2014/main" id="{DEE3AA5B-BD7C-9F18-A62C-E716DF269EF7}"/>
              </a:ext>
            </a:extLst>
          </p:cNvPr>
          <p:cNvSpPr txBox="1">
            <a:spLocks noChangeArrowheads="1"/>
          </p:cNvSpPr>
          <p:nvPr/>
        </p:nvSpPr>
        <p:spPr bwMode="auto">
          <a:xfrm>
            <a:off x="1872715" y="2418779"/>
            <a:ext cx="10090685" cy="3371136"/>
          </a:xfrm>
          <a:prstGeom prst="roundRect">
            <a:avLst/>
          </a:prstGeom>
          <a:solidFill>
            <a:schemeClr val="accent4">
              <a:lumMod val="40000"/>
              <a:lumOff val="60000"/>
            </a:schemeClr>
          </a:solidFill>
          <a:ln w="76200">
            <a:no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6000" b="1" i="0" u="none" strike="noStrike" kern="1200" cap="none" spc="0" normalizeH="0" baseline="0" noProof="0" dirty="0">
                <a:ln>
                  <a:noFill/>
                </a:ln>
                <a:solidFill>
                  <a:srgbClr val="002060"/>
                </a:solidFill>
                <a:effectLst/>
                <a:uLnTx/>
                <a:uFillTx/>
                <a:latin typeface="Calibri" panose="020F0502020204030204"/>
                <a:ea typeface="+mn-ea"/>
                <a:cs typeface="+mn-cs"/>
              </a:rPr>
              <a:t>Działania Gminy Koniecpol</a:t>
            </a:r>
          </a:p>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6000" b="1" i="0" u="none" strike="noStrike" kern="1200" cap="none" spc="0" normalizeH="0" baseline="0" noProof="0" dirty="0">
                <a:ln>
                  <a:noFill/>
                </a:ln>
                <a:solidFill>
                  <a:srgbClr val="002060"/>
                </a:solidFill>
                <a:effectLst/>
                <a:uLnTx/>
                <a:uFillTx/>
                <a:latin typeface="Calibri" panose="020F0502020204030204"/>
                <a:ea typeface="+mn-ea"/>
                <a:cs typeface="+mn-cs"/>
              </a:rPr>
              <a:t> na rzecz budowy drogi ekspresowej S46</a:t>
            </a:r>
          </a:p>
        </p:txBody>
      </p:sp>
    </p:spTree>
    <p:extLst>
      <p:ext uri="{BB962C8B-B14F-4D97-AF65-F5344CB8AC3E}">
        <p14:creationId xmlns:p14="http://schemas.microsoft.com/office/powerpoint/2010/main" val="165086494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C7E55-2D31-C399-221C-9036BCE1592A}"/>
            </a:ext>
          </a:extLst>
        </p:cNvPr>
        <p:cNvGrpSpPr/>
        <p:nvPr/>
      </p:nvGrpSpPr>
      <p:grpSpPr>
        <a:xfrm>
          <a:off x="0" y="0"/>
          <a:ext cx="0" cy="0"/>
          <a:chOff x="0" y="0"/>
          <a:chExt cx="0" cy="0"/>
        </a:xfrm>
      </p:grpSpPr>
      <p:pic>
        <p:nvPicPr>
          <p:cNvPr id="19460" name="Picture 4" descr="Brak dostępnego opisu zdjęcia.">
            <a:extLst>
              <a:ext uri="{FF2B5EF4-FFF2-40B4-BE49-F238E27FC236}">
                <a16:creationId xmlns:a16="http://schemas.microsoft.com/office/drawing/2014/main" id="{37691BD9-98C1-E2AA-FC46-BA3FD38543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5724" y="-162902"/>
            <a:ext cx="8629651" cy="6688503"/>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11" name="TextBox 2">
            <a:extLst>
              <a:ext uri="{FF2B5EF4-FFF2-40B4-BE49-F238E27FC236}">
                <a16:creationId xmlns:a16="http://schemas.microsoft.com/office/drawing/2014/main" id="{476CCB1D-C830-60BC-019B-1FCE5568DF13}"/>
              </a:ext>
            </a:extLst>
          </p:cNvPr>
          <p:cNvSpPr txBox="1">
            <a:spLocks noChangeArrowheads="1"/>
          </p:cNvSpPr>
          <p:nvPr/>
        </p:nvSpPr>
        <p:spPr bwMode="auto">
          <a:xfrm>
            <a:off x="100012" y="115542"/>
            <a:ext cx="12001500" cy="1384995"/>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2800" b="1" i="0" u="none" strike="noStrike" kern="1200" cap="none" spc="0" normalizeH="0" baseline="0" noProof="0" dirty="0">
                <a:ln>
                  <a:noFill/>
                </a:ln>
                <a:solidFill>
                  <a:srgbClr val="002060"/>
                </a:solidFill>
                <a:effectLst/>
                <a:uLnTx/>
                <a:uFillTx/>
                <a:latin typeface="Calibri"/>
                <a:ea typeface="+mn-ea"/>
                <a:cs typeface="+mn-cs"/>
              </a:rPr>
              <a:t>8 kwietnia odbyło się robocze spotkanie włodarzy gmin: Koniecpol, Włoszczowa i Secemin. W spotkaniu uczestniczyli również burmistrz Włoszczowy Grzegorz Dziubek, wójt Secemina Tadeusz Piekarski, zastępca wójta Sławomir Pietraszek </a:t>
            </a:r>
          </a:p>
        </p:txBody>
      </p:sp>
      <p:sp>
        <p:nvSpPr>
          <p:cNvPr id="2" name="TextBox 2">
            <a:extLst>
              <a:ext uri="{FF2B5EF4-FFF2-40B4-BE49-F238E27FC236}">
                <a16:creationId xmlns:a16="http://schemas.microsoft.com/office/drawing/2014/main" id="{DFA4C8B4-D26C-168F-AE55-B2BCD859CE9A}"/>
              </a:ext>
            </a:extLst>
          </p:cNvPr>
          <p:cNvSpPr txBox="1">
            <a:spLocks noChangeArrowheads="1"/>
          </p:cNvSpPr>
          <p:nvPr/>
        </p:nvSpPr>
        <p:spPr bwMode="auto">
          <a:xfrm>
            <a:off x="100012" y="1791275"/>
            <a:ext cx="3967163" cy="4516636"/>
          </a:xfrm>
          <a:prstGeom prst="roundRect">
            <a:avLst/>
          </a:prstGeom>
          <a:solidFill>
            <a:schemeClr val="accent4">
              <a:lumMod val="40000"/>
              <a:lumOff val="60000"/>
            </a:schemeClr>
          </a:solidFill>
          <a:ln w="76200">
            <a:noFill/>
            <a:miter lim="800000"/>
            <a:headEnd/>
            <a:tailEnd/>
          </a:ln>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Po spotkaniu przedstawiłem Radzie Miejskiej</a:t>
            </a:r>
            <a:b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 w Koniecpolu wniosek</a:t>
            </a:r>
            <a:b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 o przyjęcie stanowiska gminy Koniecpol</a:t>
            </a:r>
            <a:b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 w sprawie budowy trasy łączącej Opole – Częstochowę – Kielce</a:t>
            </a:r>
            <a:b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 w ramach tzw. Dawnego Szlaku Staropolskiego.</a:t>
            </a:r>
          </a:p>
        </p:txBody>
      </p:sp>
      <p:sp>
        <p:nvSpPr>
          <p:cNvPr id="3" name="TextBox 2">
            <a:extLst>
              <a:ext uri="{FF2B5EF4-FFF2-40B4-BE49-F238E27FC236}">
                <a16:creationId xmlns:a16="http://schemas.microsoft.com/office/drawing/2014/main" id="{AD8BC47E-C04E-810F-59CD-849BF5EB5051}"/>
              </a:ext>
            </a:extLst>
          </p:cNvPr>
          <p:cNvSpPr txBox="1">
            <a:spLocks noChangeArrowheads="1"/>
          </p:cNvSpPr>
          <p:nvPr/>
        </p:nvSpPr>
        <p:spPr bwMode="auto">
          <a:xfrm>
            <a:off x="4124324" y="3698220"/>
            <a:ext cx="7967664" cy="3044238"/>
          </a:xfrm>
          <a:prstGeom prst="roundRect">
            <a:avLst/>
          </a:prstGeom>
          <a:solidFill>
            <a:schemeClr val="accent4">
              <a:lumMod val="40000"/>
              <a:lumOff val="60000"/>
            </a:schemeClr>
          </a:solidFill>
          <a:ln w="76200">
            <a:noFill/>
            <a:miter lim="800000"/>
            <a:headEnd/>
            <a:tailEnd/>
          </a:ln>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Chodzi o budowę drogi ekspresowej nr S46 zgodnie z tzw. wariantem </a:t>
            </a:r>
            <a:r>
              <a:rPr lang="pl-PL" sz="2400" b="1" dirty="0">
                <a:solidFill>
                  <a:srgbClr val="002060"/>
                </a:solidFill>
              </a:rPr>
              <a:t>p</a:t>
            </a:r>
            <a:r>
              <a:rPr kumimoji="0" lang="pl-PL" sz="24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mn-cs"/>
              </a:rPr>
              <a:t>ółnocnym</a:t>
            </a: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 względem DK46. W tym wariancie Koniecpol leży na linii przebiegu trasy</a:t>
            </a:r>
            <a:b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b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 i przestałby w ten sposób być miejscowością „obok” trasy – jak w przypadku DK46.</a:t>
            </a:r>
          </a:p>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lang="pl-PL" sz="2400" b="1" dirty="0">
                <a:solidFill>
                  <a:srgbClr val="002060"/>
                </a:solidFill>
              </a:rPr>
              <a:t>Nowa droga wyprowadzi też ruch tranzytowy z miasta</a:t>
            </a:r>
            <a:br>
              <a:rPr lang="pl-PL" sz="2400" b="1" dirty="0">
                <a:solidFill>
                  <a:srgbClr val="002060"/>
                </a:solidFill>
              </a:rPr>
            </a:br>
            <a:r>
              <a:rPr lang="pl-PL" sz="2400" b="1" dirty="0">
                <a:solidFill>
                  <a:srgbClr val="002060"/>
                </a:solidFill>
              </a:rPr>
              <a:t> i gminy.</a:t>
            </a:r>
            <a:r>
              <a:rPr kumimoji="0" lang="pl-PL"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 </a:t>
            </a:r>
          </a:p>
        </p:txBody>
      </p:sp>
      <p:sp>
        <p:nvSpPr>
          <p:cNvPr id="4" name="Strzałka w dół 4">
            <a:extLst>
              <a:ext uri="{FF2B5EF4-FFF2-40B4-BE49-F238E27FC236}">
                <a16:creationId xmlns:a16="http://schemas.microsoft.com/office/drawing/2014/main" id="{ECD76E96-17BE-12F4-1685-BA57D746F998}"/>
              </a:ext>
            </a:extLst>
          </p:cNvPr>
          <p:cNvSpPr/>
          <p:nvPr/>
        </p:nvSpPr>
        <p:spPr>
          <a:xfrm>
            <a:off x="3519917" y="5769945"/>
            <a:ext cx="1208814" cy="97251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24529916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631F5-1B65-B156-33D7-4EE98F811674}"/>
            </a:ext>
          </a:extLst>
        </p:cNvPr>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12" name="Pismo odręczne 11">
                <a:extLst>
                  <a:ext uri="{FF2B5EF4-FFF2-40B4-BE49-F238E27FC236}">
                    <a16:creationId xmlns:a16="http://schemas.microsoft.com/office/drawing/2014/main" id="{581480D6-4D5F-DDF5-CA24-6B409912535C}"/>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pic>
        <p:nvPicPr>
          <p:cNvPr id="4" name="Obraz 3">
            <a:extLst>
              <a:ext uri="{FF2B5EF4-FFF2-40B4-BE49-F238E27FC236}">
                <a16:creationId xmlns:a16="http://schemas.microsoft.com/office/drawing/2014/main" id="{A0D29D91-4E51-6CC6-A359-98E0E0EEC2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5337" y="327278"/>
            <a:ext cx="10601325" cy="6267450"/>
          </a:xfrm>
          <a:prstGeom prst="rect">
            <a:avLst/>
          </a:prstGeom>
        </p:spPr>
      </p:pic>
      <p:sp>
        <p:nvSpPr>
          <p:cNvPr id="2" name="TextBox 2">
            <a:extLst>
              <a:ext uri="{FF2B5EF4-FFF2-40B4-BE49-F238E27FC236}">
                <a16:creationId xmlns:a16="http://schemas.microsoft.com/office/drawing/2014/main" id="{5B86BB55-CEF7-5B08-736D-ACF2EF571C63}"/>
              </a:ext>
            </a:extLst>
          </p:cNvPr>
          <p:cNvSpPr txBox="1">
            <a:spLocks noChangeArrowheads="1"/>
          </p:cNvSpPr>
          <p:nvPr/>
        </p:nvSpPr>
        <p:spPr bwMode="auto">
          <a:xfrm>
            <a:off x="647904" y="91816"/>
            <a:ext cx="9172371" cy="646331"/>
          </a:xfrm>
          <a:prstGeom prst="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mn-cs"/>
              </a:rPr>
              <a:t>Wstępna koncepcja przebiegu S46</a:t>
            </a:r>
          </a:p>
        </p:txBody>
      </p:sp>
      <p:sp>
        <p:nvSpPr>
          <p:cNvPr id="3" name="Strzałka w dół 4">
            <a:extLst>
              <a:ext uri="{FF2B5EF4-FFF2-40B4-BE49-F238E27FC236}">
                <a16:creationId xmlns:a16="http://schemas.microsoft.com/office/drawing/2014/main" id="{21714197-3FD7-8D98-9458-7FD8EF8DBB56}"/>
              </a:ext>
            </a:extLst>
          </p:cNvPr>
          <p:cNvSpPr/>
          <p:nvPr/>
        </p:nvSpPr>
        <p:spPr>
          <a:xfrm>
            <a:off x="3715611" y="5793671"/>
            <a:ext cx="1208814" cy="97251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02982716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631F5-1B65-B156-33D7-4EE98F811674}"/>
            </a:ext>
          </a:extLst>
        </p:cNvPr>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12" name="Pismo odręczne 11">
                <a:extLst>
                  <a:ext uri="{FF2B5EF4-FFF2-40B4-BE49-F238E27FC236}">
                    <a16:creationId xmlns:a16="http://schemas.microsoft.com/office/drawing/2014/main" id="{581480D6-4D5F-DDF5-CA24-6B409912535C}"/>
                  </a:ext>
                </a:extLst>
              </p14:cNvPr>
              <p14:cNvContentPartPr/>
              <p14:nvPr/>
            </p14:nvContentPartPr>
            <p14:xfrm>
              <a:off x="6213686" y="3461003"/>
              <a:ext cx="203" cy="203"/>
            </p14:xfrm>
          </p:contentPart>
        </mc:Choice>
        <mc:Fallback xmlns="">
          <p:pic>
            <p:nvPicPr>
              <p:cNvPr id="12" name="Pismo odręczne 11">
                <a:extLst>
                  <a:ext uri="{FF2B5EF4-FFF2-40B4-BE49-F238E27FC236}">
                    <a16:creationId xmlns:a16="http://schemas.microsoft.com/office/drawing/2014/main" id="{A4B582AE-0812-E4D8-E1FA-8AF33D717B84}"/>
                  </a:ext>
                </a:extLst>
              </p:cNvPr>
              <p:cNvPicPr/>
              <p:nvPr/>
            </p:nvPicPr>
            <p:blipFill>
              <a:blip r:embed="rId4"/>
              <a:stretch>
                <a:fillRect/>
              </a:stretch>
            </p:blipFill>
            <p:spPr>
              <a:xfrm>
                <a:off x="6208611" y="3455928"/>
                <a:ext cx="10150" cy="10150"/>
              </a:xfrm>
              <a:prstGeom prst="rect">
                <a:avLst/>
              </a:prstGeom>
            </p:spPr>
          </p:pic>
        </mc:Fallback>
      </mc:AlternateContent>
      <p:sp>
        <p:nvSpPr>
          <p:cNvPr id="3" name="pole tekstowe 2">
            <a:extLst>
              <a:ext uri="{FF2B5EF4-FFF2-40B4-BE49-F238E27FC236}">
                <a16:creationId xmlns:a16="http://schemas.microsoft.com/office/drawing/2014/main" id="{E01DECC6-B3A4-791D-3EF7-6B393E67FAC3}"/>
              </a:ext>
            </a:extLst>
          </p:cNvPr>
          <p:cNvSpPr txBox="1"/>
          <p:nvPr/>
        </p:nvSpPr>
        <p:spPr>
          <a:xfrm>
            <a:off x="314324" y="474345"/>
            <a:ext cx="11430001" cy="5909310"/>
          </a:xfrm>
          <a:prstGeom prst="rect">
            <a:avLst/>
          </a:prstGeom>
          <a:noFill/>
        </p:spPr>
        <p:txBody>
          <a:bodyPr wrap="square">
            <a:spAutoFit/>
          </a:bodyPr>
          <a:lstStyle/>
          <a:p>
            <a:pPr algn="ctr"/>
            <a:r>
              <a:rPr lang="pl-PL" sz="5400" b="1" dirty="0">
                <a:solidFill>
                  <a:srgbClr val="002060"/>
                </a:solidFill>
              </a:rPr>
              <a:t>Stanowisko Rady Miejskiej</a:t>
            </a:r>
            <a:br>
              <a:rPr lang="pl-PL" sz="5400" b="1" dirty="0">
                <a:solidFill>
                  <a:srgbClr val="002060"/>
                </a:solidFill>
              </a:rPr>
            </a:br>
            <a:r>
              <a:rPr lang="pl-PL" sz="5400" b="1" dirty="0">
                <a:solidFill>
                  <a:srgbClr val="002060"/>
                </a:solidFill>
              </a:rPr>
              <a:t>w Koniecpolu </a:t>
            </a:r>
          </a:p>
          <a:p>
            <a:pPr algn="ctr"/>
            <a:r>
              <a:rPr lang="pl-PL" sz="5400" b="1" dirty="0">
                <a:solidFill>
                  <a:srgbClr val="002060"/>
                </a:solidFill>
              </a:rPr>
              <a:t>w sprawie budowy trasy drogowej łączącej Opole - Częstochowę – Koniecpol - Kielce</a:t>
            </a:r>
            <a:br>
              <a:rPr lang="pl-PL" sz="5400" b="1" dirty="0">
                <a:solidFill>
                  <a:srgbClr val="002060"/>
                </a:solidFill>
              </a:rPr>
            </a:br>
            <a:r>
              <a:rPr lang="pl-PL" sz="5400" b="1" dirty="0">
                <a:solidFill>
                  <a:srgbClr val="002060"/>
                </a:solidFill>
              </a:rPr>
              <a:t>w ramach tzw. Szlaku Staropolskiego - drogi ekspresowej S46</a:t>
            </a:r>
          </a:p>
        </p:txBody>
      </p:sp>
    </p:spTree>
    <p:extLst>
      <p:ext uri="{BB962C8B-B14F-4D97-AF65-F5344CB8AC3E}">
        <p14:creationId xmlns:p14="http://schemas.microsoft.com/office/powerpoint/2010/main" val="333469784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Może być zdjęciem przedstawiającym walabia, jeleń, kangur i trawa">
            <a:extLst>
              <a:ext uri="{FF2B5EF4-FFF2-40B4-BE49-F238E27FC236}">
                <a16:creationId xmlns:a16="http://schemas.microsoft.com/office/drawing/2014/main" id="{D565F89E-4D6C-5278-9BA4-48836BF50C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3" name="Tytuł 1">
            <a:extLst>
              <a:ext uri="{FF2B5EF4-FFF2-40B4-BE49-F238E27FC236}">
                <a16:creationId xmlns:a16="http://schemas.microsoft.com/office/drawing/2014/main" id="{F388BA71-681D-5E45-5CB6-2347E3AA3283}"/>
              </a:ext>
            </a:extLst>
          </p:cNvPr>
          <p:cNvSpPr txBox="1">
            <a:spLocks/>
          </p:cNvSpPr>
          <p:nvPr/>
        </p:nvSpPr>
        <p:spPr>
          <a:xfrm>
            <a:off x="2124074" y="1847850"/>
            <a:ext cx="8207787" cy="714376"/>
          </a:xfrm>
          <a:prstGeom prst="roundRect">
            <a:avLst/>
          </a:prstGeom>
          <a:solidFill>
            <a:schemeClr val="accent4">
              <a:lumMod val="40000"/>
              <a:lumOff val="6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l-PL" sz="4000" b="1" dirty="0">
                <a:solidFill>
                  <a:srgbClr val="002060"/>
                </a:solidFill>
                <a:latin typeface="Calibri" panose="020F0502020204030204" pitchFamily="34" charset="0"/>
                <a:ea typeface="Calibri" panose="020F0502020204030204" pitchFamily="34" charset="0"/>
                <a:cs typeface="Calibri" panose="020F0502020204030204" pitchFamily="34" charset="0"/>
              </a:rPr>
              <a:t>DZIĘKUJĘ ZA UWAGĘ</a:t>
            </a:r>
          </a:p>
        </p:txBody>
      </p:sp>
    </p:spTree>
    <p:extLst>
      <p:ext uri="{BB962C8B-B14F-4D97-AF65-F5344CB8AC3E}">
        <p14:creationId xmlns:p14="http://schemas.microsoft.com/office/powerpoint/2010/main" val="11964391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Może być zdjęciem przedstawiającym droga">
            <a:extLst>
              <a:ext uri="{FF2B5EF4-FFF2-40B4-BE49-F238E27FC236}">
                <a16:creationId xmlns:a16="http://schemas.microsoft.com/office/drawing/2014/main" id="{40DC60F6-9A7D-E8FB-D83A-60129CC985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0" y="0"/>
            <a:ext cx="7667625" cy="7067550"/>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2" name="Tytuł 1"/>
          <p:cNvSpPr>
            <a:spLocks noGrp="1"/>
          </p:cNvSpPr>
          <p:nvPr>
            <p:ph type="title"/>
          </p:nvPr>
        </p:nvSpPr>
        <p:spPr>
          <a:xfrm>
            <a:off x="419100" y="235695"/>
            <a:ext cx="10515600" cy="1325563"/>
          </a:xfrm>
        </p:spPr>
        <p:txBody>
          <a:bodyPr>
            <a:normAutofit/>
          </a:bodyPr>
          <a:lstStyle/>
          <a:p>
            <a:pPr lvl="0"/>
            <a:br>
              <a:rPr lang="pl-PL" b="1" dirty="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pl-PL" dirty="0"/>
          </a:p>
        </p:txBody>
      </p:sp>
      <p:sp>
        <p:nvSpPr>
          <p:cNvPr id="11" name="TextBox 2">
            <a:extLst>
              <a:ext uri="{FF2B5EF4-FFF2-40B4-BE49-F238E27FC236}">
                <a16:creationId xmlns:a16="http://schemas.microsoft.com/office/drawing/2014/main" id="{8F3F28EF-47FD-94BE-4FBC-6CBB347B4A93}"/>
              </a:ext>
            </a:extLst>
          </p:cNvPr>
          <p:cNvSpPr txBox="1">
            <a:spLocks noChangeArrowheads="1"/>
          </p:cNvSpPr>
          <p:nvPr/>
        </p:nvSpPr>
        <p:spPr bwMode="auto">
          <a:xfrm>
            <a:off x="6667499" y="223496"/>
            <a:ext cx="5362575" cy="1328023"/>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Times New Roman" panose="02020603050405020304" pitchFamily="18" charset="0"/>
                <a:cs typeface="+mn-cs"/>
              </a:rPr>
              <a:t>Przebudowa ulicy Szkolnej w Koniecpolu</a:t>
            </a:r>
          </a:p>
        </p:txBody>
      </p:sp>
      <p:sp>
        <p:nvSpPr>
          <p:cNvPr id="3" name="Prostokąt: zaokrąglone rogi 2">
            <a:extLst>
              <a:ext uri="{FF2B5EF4-FFF2-40B4-BE49-F238E27FC236}">
                <a16:creationId xmlns:a16="http://schemas.microsoft.com/office/drawing/2014/main" id="{3A87435E-D2D8-8C74-9D16-07461AD70A8C}"/>
              </a:ext>
            </a:extLst>
          </p:cNvPr>
          <p:cNvSpPr/>
          <p:nvPr/>
        </p:nvSpPr>
        <p:spPr>
          <a:xfrm>
            <a:off x="161926" y="269829"/>
            <a:ext cx="5267325" cy="5888773"/>
          </a:xfrm>
          <a:prstGeom prst="roundRect">
            <a:avLst/>
          </a:prstGeom>
          <a:solidFill>
            <a:schemeClr val="accent4">
              <a:lumMod val="40000"/>
              <a:lumOff val="60000"/>
            </a:schemeClr>
          </a:solidFill>
        </p:spPr>
        <p:txBody>
          <a:bodyPr wrap="square">
            <a:spAutoFit/>
          </a:bodyPr>
          <a:lstStyle/>
          <a:p>
            <a:pPr>
              <a:lnSpc>
                <a:spcPct val="107000"/>
              </a:lnSpc>
              <a:spcAft>
                <a:spcPts val="800"/>
              </a:spcAft>
            </a:pPr>
            <a:r>
              <a:rPr lang="pl-PL" sz="2400" b="1" kern="0" dirty="0">
                <a:solidFill>
                  <a:srgbClr val="002060"/>
                </a:solidFill>
                <a:effectLst/>
                <a:ea typeface="Times New Roman" panose="02020603050405020304" pitchFamily="18" charset="0"/>
                <a:cs typeface="Times New Roman" panose="02020603050405020304" pitchFamily="18" charset="0"/>
              </a:rPr>
              <a:t>W poprzednich etapach wykonano:</a:t>
            </a:r>
            <a:r>
              <a:rPr lang="pl-PL" sz="2400" b="1" kern="100" dirty="0">
                <a:solidFill>
                  <a:srgbClr val="002060"/>
                </a:solidFill>
                <a:ea typeface="Times New Roman" panose="02020603050405020304" pitchFamily="18" charset="0"/>
                <a:cs typeface="Times New Roman" panose="02020603050405020304" pitchFamily="18" charset="0"/>
              </a:rPr>
              <a:t> część jezdni, </a:t>
            </a:r>
            <a:r>
              <a:rPr lang="pl-PL" sz="2400" b="1" kern="0" dirty="0">
                <a:solidFill>
                  <a:srgbClr val="002060"/>
                </a:solidFill>
                <a:effectLst/>
                <a:ea typeface="Times New Roman" panose="02020603050405020304" pitchFamily="18" charset="0"/>
                <a:cs typeface="Times New Roman" panose="02020603050405020304" pitchFamily="18" charset="0"/>
              </a:rPr>
              <a:t>kanalizację deszczową wraz z dwoma zbiornikami</a:t>
            </a:r>
            <a:r>
              <a:rPr lang="pl-PL" sz="2400" b="1" kern="100" dirty="0">
                <a:solidFill>
                  <a:srgbClr val="002060"/>
                </a:solidFill>
                <a:ea typeface="Times New Roman" panose="02020603050405020304" pitchFamily="18" charset="0"/>
                <a:cs typeface="Times New Roman" panose="02020603050405020304" pitchFamily="18" charset="0"/>
              </a:rPr>
              <a:t>, </a:t>
            </a:r>
            <a:r>
              <a:rPr lang="pl-PL" sz="2400" b="1" kern="0" dirty="0">
                <a:solidFill>
                  <a:srgbClr val="002060"/>
                </a:solidFill>
                <a:effectLst/>
                <a:ea typeface="Times New Roman" panose="02020603050405020304" pitchFamily="18" charset="0"/>
                <a:cs typeface="Times New Roman" panose="02020603050405020304" pitchFamily="18" charset="0"/>
              </a:rPr>
              <a:t>oświetlenie uliczne</a:t>
            </a:r>
            <a:r>
              <a:rPr lang="pl-PL" sz="2400" b="1" kern="100" dirty="0">
                <a:solidFill>
                  <a:srgbClr val="002060"/>
                </a:solidFill>
                <a:ea typeface="Times New Roman" panose="02020603050405020304" pitchFamily="18" charset="0"/>
                <a:cs typeface="Times New Roman" panose="02020603050405020304" pitchFamily="18" charset="0"/>
              </a:rPr>
              <a:t>, </a:t>
            </a:r>
            <a:r>
              <a:rPr lang="pl-PL" sz="2400" b="1" kern="0" dirty="0">
                <a:solidFill>
                  <a:srgbClr val="002060"/>
                </a:solidFill>
                <a:effectLst/>
                <a:ea typeface="Times New Roman" panose="02020603050405020304" pitchFamily="18" charset="0"/>
                <a:cs typeface="Times New Roman" panose="02020603050405020304" pitchFamily="18" charset="0"/>
              </a:rPr>
              <a:t>chodniki</a:t>
            </a:r>
            <a:r>
              <a:rPr lang="pl-PL" sz="2400" b="1" kern="100" dirty="0">
                <a:solidFill>
                  <a:srgbClr val="002060"/>
                </a:solidFill>
                <a:ea typeface="Times New Roman" panose="02020603050405020304" pitchFamily="18" charset="0"/>
                <a:cs typeface="Times New Roman" panose="02020603050405020304" pitchFamily="18" charset="0"/>
              </a:rPr>
              <a:t>, </a:t>
            </a:r>
            <a:r>
              <a:rPr lang="pl-PL" sz="2400" b="1" kern="0" dirty="0">
                <a:solidFill>
                  <a:srgbClr val="002060"/>
                </a:solidFill>
                <a:effectLst/>
                <a:ea typeface="Times New Roman" panose="02020603050405020304" pitchFamily="18" charset="0"/>
                <a:cs typeface="Times New Roman" panose="02020603050405020304" pitchFamily="18" charset="0"/>
              </a:rPr>
              <a:t>ścieżkę rowerową.</a:t>
            </a:r>
            <a:endParaRPr lang="pl-PL" sz="2400" b="1" kern="100" dirty="0">
              <a:solidFill>
                <a:srgbClr val="002060"/>
              </a:solidFill>
              <a:effectLst/>
              <a:ea typeface="Calibri" panose="020F0502020204030204" pitchFamily="34" charset="0"/>
              <a:cs typeface="Times New Roman" panose="02020603050405020304" pitchFamily="18" charset="0"/>
            </a:endParaRPr>
          </a:p>
          <a:p>
            <a:pPr>
              <a:lnSpc>
                <a:spcPct val="107000"/>
              </a:lnSpc>
              <a:spcAft>
                <a:spcPts val="800"/>
              </a:spcAft>
            </a:pPr>
            <a:r>
              <a:rPr lang="pl-PL" sz="2400" b="1" kern="0" dirty="0">
                <a:solidFill>
                  <a:srgbClr val="002060"/>
                </a:solidFill>
                <a:effectLst/>
                <a:ea typeface="Times New Roman" panose="02020603050405020304" pitchFamily="18" charset="0"/>
                <a:cs typeface="Times New Roman" panose="02020603050405020304" pitchFamily="18" charset="0"/>
              </a:rPr>
              <a:t>W ostatnich miesiącach:</a:t>
            </a:r>
            <a:endParaRPr lang="pl-PL" sz="2400" b="1" kern="100" dirty="0">
              <a:solidFill>
                <a:srgbClr val="002060"/>
              </a:solidFill>
              <a:effectLst/>
              <a:ea typeface="Calibri" panose="020F0502020204030204" pitchFamily="34" charset="0"/>
              <a:cs typeface="Times New Roman" panose="02020603050405020304" pitchFamily="18" charset="0"/>
            </a:endParaRPr>
          </a:p>
          <a:p>
            <a:pPr>
              <a:lnSpc>
                <a:spcPct val="107000"/>
              </a:lnSpc>
              <a:spcAft>
                <a:spcPts val="800"/>
              </a:spcAft>
            </a:pPr>
            <a:r>
              <a:rPr lang="pl-PL" sz="2400" b="1" kern="0" dirty="0">
                <a:solidFill>
                  <a:srgbClr val="002060"/>
                </a:solidFill>
                <a:effectLst/>
                <a:ea typeface="Times New Roman" panose="02020603050405020304" pitchFamily="18" charset="0"/>
                <a:cs typeface="Times New Roman" panose="02020603050405020304" pitchFamily="18" charset="0"/>
              </a:rPr>
              <a:t>- dokończono prace przy nawierzchni, - wykonano jezdnię nad kanałem ciepłowniczym w ul. Robotniczej</a:t>
            </a:r>
            <a:r>
              <a:rPr lang="pl-PL" sz="2400" b="1" kern="100" dirty="0">
                <a:solidFill>
                  <a:srgbClr val="002060"/>
                </a:solidFill>
                <a:ea typeface="Times New Roman" panose="02020603050405020304" pitchFamily="18" charset="0"/>
                <a:cs typeface="Times New Roman" panose="02020603050405020304" pitchFamily="18" charset="0"/>
              </a:rPr>
              <a:t>, - </a:t>
            </a:r>
            <a:r>
              <a:rPr lang="pl-PL" sz="2400" b="1" kern="0" dirty="0">
                <a:solidFill>
                  <a:srgbClr val="002060"/>
                </a:solidFill>
                <a:effectLst/>
                <a:ea typeface="Times New Roman" panose="02020603050405020304" pitchFamily="18" charset="0"/>
                <a:cs typeface="Times New Roman" panose="02020603050405020304" pitchFamily="18" charset="0"/>
              </a:rPr>
              <a:t>wykonano roboty w rejonie przejazdu kolejowego</a:t>
            </a:r>
            <a:r>
              <a:rPr lang="pl-PL" sz="2400" b="1" kern="100" dirty="0">
                <a:solidFill>
                  <a:srgbClr val="002060"/>
                </a:solidFill>
                <a:ea typeface="Times New Roman" panose="02020603050405020304" pitchFamily="18" charset="0"/>
                <a:cs typeface="Times New Roman" panose="02020603050405020304" pitchFamily="18" charset="0"/>
              </a:rPr>
              <a:t>, - </a:t>
            </a:r>
            <a:r>
              <a:rPr lang="pl-PL" sz="2400" b="1" kern="0" dirty="0">
                <a:solidFill>
                  <a:srgbClr val="002060"/>
                </a:solidFill>
                <a:effectLst/>
                <a:ea typeface="Times New Roman" panose="02020603050405020304" pitchFamily="18" charset="0"/>
                <a:cs typeface="Times New Roman" panose="02020603050405020304" pitchFamily="18" charset="0"/>
              </a:rPr>
              <a:t>zrealizowano oznakowanie poziome i pionowe całej drogi. </a:t>
            </a:r>
            <a:endParaRPr lang="pl-PL" sz="2400" b="1" kern="100" dirty="0">
              <a:solidFill>
                <a:srgbClr val="002060"/>
              </a:solidFill>
              <a:effectLst/>
              <a:ea typeface="Calibri" panose="020F0502020204030204" pitchFamily="34" charset="0"/>
              <a:cs typeface="Times New Roman" panose="02020603050405020304" pitchFamily="18" charset="0"/>
            </a:endParaRPr>
          </a:p>
        </p:txBody>
      </p:sp>
      <p:sp>
        <p:nvSpPr>
          <p:cNvPr id="4" name="Strzałka w dół 4">
            <a:extLst>
              <a:ext uri="{FF2B5EF4-FFF2-40B4-BE49-F238E27FC236}">
                <a16:creationId xmlns:a16="http://schemas.microsoft.com/office/drawing/2014/main" id="{29EBE24D-DCF4-44B9-F507-DC4739D0430B}"/>
              </a:ext>
            </a:extLst>
          </p:cNvPr>
          <p:cNvSpPr/>
          <p:nvPr/>
        </p:nvSpPr>
        <p:spPr>
          <a:xfrm>
            <a:off x="5849857" y="5843998"/>
            <a:ext cx="931945" cy="858103"/>
          </a:xfrm>
          <a:prstGeom prst="downArrow">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l-P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8083862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pPr lvl="0"/>
            <a:br>
              <a:rPr lang="pl-PL" b="1" dirty="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pl-PL" dirty="0"/>
          </a:p>
        </p:txBody>
      </p:sp>
      <p:sp>
        <p:nvSpPr>
          <p:cNvPr id="11" name="TextBox 2">
            <a:extLst>
              <a:ext uri="{FF2B5EF4-FFF2-40B4-BE49-F238E27FC236}">
                <a16:creationId xmlns:a16="http://schemas.microsoft.com/office/drawing/2014/main" id="{8F3F28EF-47FD-94BE-4FBC-6CBB347B4A93}"/>
              </a:ext>
            </a:extLst>
          </p:cNvPr>
          <p:cNvSpPr txBox="1">
            <a:spLocks noChangeArrowheads="1"/>
          </p:cNvSpPr>
          <p:nvPr/>
        </p:nvSpPr>
        <p:spPr bwMode="auto">
          <a:xfrm>
            <a:off x="300038" y="252146"/>
            <a:ext cx="11591924" cy="715089"/>
          </a:xfrm>
          <a:prstGeom prst="roundRect">
            <a:avLst/>
          </a:prstGeom>
          <a:solidFill>
            <a:schemeClr val="accent4">
              <a:lumMod val="40000"/>
              <a:lumOff val="60000"/>
            </a:schemeClr>
          </a:solidFill>
          <a:ln w="76200">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pl-PL" sz="3600" b="1" i="0" u="none" strike="noStrike" kern="1200" cap="none" spc="0" normalizeH="0" baseline="0" noProof="0" dirty="0">
                <a:ln>
                  <a:noFill/>
                </a:ln>
                <a:solidFill>
                  <a:srgbClr val="002060"/>
                </a:solidFill>
                <a:effectLst/>
                <a:uLnTx/>
                <a:uFillTx/>
                <a:latin typeface="Calibri" panose="020F0502020204030204" pitchFamily="34" charset="0"/>
                <a:ea typeface="Times New Roman" panose="02020603050405020304" pitchFamily="18" charset="0"/>
                <a:cs typeface="+mn-cs"/>
              </a:rPr>
              <a:t>Przebudowa ulicy Szkolnej w Koniecpolu</a:t>
            </a:r>
          </a:p>
        </p:txBody>
      </p:sp>
      <p:pic>
        <p:nvPicPr>
          <p:cNvPr id="27650" name="Picture 2" descr="Może być zdjęciem przedstawiającym trawa, droga i mgła">
            <a:extLst>
              <a:ext uri="{FF2B5EF4-FFF2-40B4-BE49-F238E27FC236}">
                <a16:creationId xmlns:a16="http://schemas.microsoft.com/office/drawing/2014/main" id="{C1208ABE-252F-3C72-873D-05503F65C01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49" y="1281379"/>
            <a:ext cx="4762500" cy="5576621"/>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pic>
        <p:nvPicPr>
          <p:cNvPr id="27652" name="Picture 4" descr="Może być zdjęciem przedstawiającym ulica, trawa i droga">
            <a:extLst>
              <a:ext uri="{FF2B5EF4-FFF2-40B4-BE49-F238E27FC236}">
                <a16:creationId xmlns:a16="http://schemas.microsoft.com/office/drawing/2014/main" id="{9EA3660E-09A5-474E-6B29-BE17ED71A6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9090" y="1281379"/>
            <a:ext cx="5186911" cy="5576621"/>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pic>
        <p:nvPicPr>
          <p:cNvPr id="27654" name="Picture 6" descr="Może być zdjęciem przedstawiającym ulica i droga">
            <a:extLst>
              <a:ext uri="{FF2B5EF4-FFF2-40B4-BE49-F238E27FC236}">
                <a16:creationId xmlns:a16="http://schemas.microsoft.com/office/drawing/2014/main" id="{BC00F0AA-A7DD-94FC-D7B7-8D37727E8D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9849" y="1281379"/>
            <a:ext cx="5867399" cy="5576621"/>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0046495"/>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14291</TotalTime>
  <Words>3404</Words>
  <Application>Microsoft Office PowerPoint</Application>
  <PresentationFormat>Panoramiczny</PresentationFormat>
  <Paragraphs>324</Paragraphs>
  <Slides>75</Slides>
  <Notes>10</Notes>
  <HiddenSlides>0</HiddenSlides>
  <MMClips>0</MMClips>
  <ScaleCrop>false</ScaleCrop>
  <HeadingPairs>
    <vt:vector size="6" baseType="variant">
      <vt:variant>
        <vt:lpstr>Używane czcionki</vt:lpstr>
      </vt:variant>
      <vt:variant>
        <vt:i4>6</vt:i4>
      </vt:variant>
      <vt:variant>
        <vt:lpstr>Motyw</vt:lpstr>
      </vt:variant>
      <vt:variant>
        <vt:i4>4</vt:i4>
      </vt:variant>
      <vt:variant>
        <vt:lpstr>Tytuły slajdów</vt:lpstr>
      </vt:variant>
      <vt:variant>
        <vt:i4>75</vt:i4>
      </vt:variant>
    </vt:vector>
  </HeadingPairs>
  <TitlesOfParts>
    <vt:vector size="85" baseType="lpstr">
      <vt:lpstr>Arial</vt:lpstr>
      <vt:lpstr>Calibri</vt:lpstr>
      <vt:lpstr>Calibri Light</vt:lpstr>
      <vt:lpstr>DejaVuSans</vt:lpstr>
      <vt:lpstr>Times New Roman</vt:lpstr>
      <vt:lpstr>Wingdings</vt:lpstr>
      <vt:lpstr>Motyw pakietu Office</vt:lpstr>
      <vt:lpstr>1_Motyw pakietu Office</vt:lpstr>
      <vt:lpstr>2_Motyw pakietu Office</vt:lpstr>
      <vt:lpstr>3_Motyw pakietu Office</vt:lpstr>
      <vt:lpstr>Prezentacja programu PowerPoint</vt:lpstr>
      <vt:lpstr>Prezentacja programu PowerPoint</vt:lpstr>
      <vt:lpstr>Prezentacja programu PowerPoint</vt:lpstr>
      <vt:lpstr>Prezentacja programu PowerPoint</vt:lpstr>
      <vt:lpstr> </vt:lpstr>
      <vt:lpstr>Prezentacja programu PowerPoint</vt:lpstr>
      <vt:lpstr> </vt:lpstr>
      <vt:lpstr> </vt:lpstr>
      <vt:lpstr> </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  </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 </vt:lpstr>
      <vt:lpstr> </vt:lpstr>
      <vt:lpstr> </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 </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Feniks</dc:creator>
  <cp:lastModifiedBy>SebastianMusial</cp:lastModifiedBy>
  <cp:revision>1714</cp:revision>
  <cp:lastPrinted>2026-05-20T08:14:48Z</cp:lastPrinted>
  <dcterms:created xsi:type="dcterms:W3CDTF">2017-03-19T17:31:59Z</dcterms:created>
  <dcterms:modified xsi:type="dcterms:W3CDTF">2026-05-21T07:28:14Z</dcterms:modified>
</cp:coreProperties>
</file>